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75" r:id="rId2"/>
  </p:sldMasterIdLst>
  <p:notesMasterIdLst>
    <p:notesMasterId r:id="rId10"/>
  </p:notesMasterIdLst>
  <p:sldIdLst>
    <p:sldId id="303" r:id="rId3"/>
    <p:sldId id="594" r:id="rId4"/>
    <p:sldId id="585" r:id="rId5"/>
    <p:sldId id="595" r:id="rId6"/>
    <p:sldId id="589" r:id="rId7"/>
    <p:sldId id="591" r:id="rId8"/>
    <p:sldId id="59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3ED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16" autoAdjust="0"/>
    <p:restoredTop sz="93758" autoAdjust="0"/>
  </p:normalViewPr>
  <p:slideViewPr>
    <p:cSldViewPr snapToGrid="0" snapToObjects="1">
      <p:cViewPr varScale="1">
        <p:scale>
          <a:sx n="106" d="100"/>
          <a:sy n="106" d="100"/>
        </p:scale>
        <p:origin x="636" y="138"/>
      </p:cViewPr>
      <p:guideLst>
        <p:guide orient="horz" pos="209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44ADC-5DC7-724A-A82D-FED19A9C4CBB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B5DC1-AC73-2345-A808-FFA904A743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94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B5DC1-AC73-2345-A808-FFA904A7438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24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B5DC1-AC73-2345-A808-FFA904A743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33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B5DC1-AC73-2345-A808-FFA904A7438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31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B5DC1-AC73-2345-A808-FFA904A7438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27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B5DC1-AC73-2345-A808-FFA904A7438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67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B5DC1-AC73-2345-A808-FFA904A7438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12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B5DC1-AC73-2345-A808-FFA904A7438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8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 advClick="0" advTm="15000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825AB2A4-76D6-C147-81A6-80401B856E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15000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825AB2A4-76D6-C147-81A6-80401B856E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15000"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2" descr="FLppopen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99563" cy="6858000"/>
          </a:xfrm>
          <a:prstGeom prst="rect">
            <a:avLst/>
          </a:prstGeom>
          <a:noFill/>
        </p:spPr>
      </p:pic>
      <p:sp>
        <p:nvSpPr>
          <p:cNvPr id="4" name="Rectangle 37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3124200" y="2819400"/>
            <a:ext cx="5791200" cy="18288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 dirty="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 dirty="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 advClick="0" advTm="15000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ARTWORK_1a_100dpi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NET_LOGO_2c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61963" y="706438"/>
            <a:ext cx="2451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85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4013" y="3292475"/>
            <a:ext cx="8412162" cy="1041400"/>
          </a:xfrm>
        </p:spPr>
        <p:txBody>
          <a:bodyPr tIns="0"/>
          <a:lstStyle>
            <a:lvl1pPr marL="0" indent="0">
              <a:spcBef>
                <a:spcPct val="0"/>
              </a:spcBef>
              <a:buFont typeface="Times" pitchFamily="-65" charset="0"/>
              <a:buNone/>
              <a:defRPr sz="2400" b="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68550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354013" y="1905000"/>
            <a:ext cx="8420100" cy="1316038"/>
          </a:xfrm>
        </p:spPr>
        <p:txBody>
          <a:bodyPr bIns="0"/>
          <a:lstStyle>
            <a:lvl1pPr>
              <a:lnSpc>
                <a:spcPct val="90000"/>
              </a:lnSpc>
              <a:buClr>
                <a:schemeClr val="tx1"/>
              </a:buClr>
              <a:buSzPct val="80000"/>
              <a:buFont typeface="Times" pitchFamily="-65" charset="0"/>
              <a:buNone/>
              <a:defRPr sz="39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 advClick="0" advTm="15000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ARTWORK_3_@100dpi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NET_LOGO_2c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01638" y="6569075"/>
            <a:ext cx="957262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Page </a:t>
            </a:r>
            <a:fld id="{6230F424-D329-4CF7-B818-163C7A7CC9A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292619" y="6639339"/>
            <a:ext cx="4532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  <a:latin typeface="Arial" charset="0"/>
              </a:rPr>
              <a:t>Confidential - Mutual NDA</a:t>
            </a:r>
            <a:endParaRPr lang="en-US" sz="1000" b="1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 advClick="0" advTm="15000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1" descr="ARTWORK_3_@100dpi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NET_LOGO_2c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01638" y="6569075"/>
            <a:ext cx="957262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388" y="1117600"/>
            <a:ext cx="41402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8988" y="1117600"/>
            <a:ext cx="4141787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Page </a:t>
            </a:r>
            <a:fld id="{ED4DEE26-4D57-495B-8F57-EE9D9063B9B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15000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1" descr="ARTWORK_3_@100dpi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 descr="NET_LOGO_2c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01638" y="6569075"/>
            <a:ext cx="957262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Rectangle 1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Page </a:t>
            </a:r>
            <a:fld id="{F2E90740-8B76-488F-9332-8F730B2B5D5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15000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1" descr="ARTWORK_3_@100dpi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0" descr="NET_LOGO_2c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01638" y="6569075"/>
            <a:ext cx="957262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Page </a:t>
            </a:r>
            <a:fld id="{AD7DD6AE-6282-4C70-9BFE-51B28B07260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15000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1" descr="ARTWORK_3_@100dpi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0" descr="NET_LOGO_2c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01638" y="6569075"/>
            <a:ext cx="957262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Page </a:t>
            </a:r>
            <a:fld id="{19D70553-9463-4BB6-9AF6-B2466377729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15000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1" descr="ARTWORK_3_@100dpi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NET_LOGO_2c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01638" y="6569075"/>
            <a:ext cx="957262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Page </a:t>
            </a:r>
            <a:fld id="{D3EE65A9-9F09-44E6-9E41-5B820FFE018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1500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381000" cy="365125"/>
          </a:xfrm>
        </p:spPr>
        <p:txBody>
          <a:bodyPr/>
          <a:lstStyle>
            <a:lvl1pPr>
              <a:defRPr b="1"/>
            </a:lvl1pPr>
          </a:lstStyle>
          <a:p>
            <a:fld id="{825AB2A4-76D6-C147-81A6-80401B856E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15000"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1" descr="ARTWORK_3_@100dpi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NET_LOGO_2c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01638" y="6569075"/>
            <a:ext cx="957262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Page </a:t>
            </a:r>
            <a:fld id="{0A689CCA-7456-4BBC-8E3F-75FA874B7AA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15000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ARTWORK_3_@100dpi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NET_LOGO_2c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01638" y="6569075"/>
            <a:ext cx="957262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Page </a:t>
            </a:r>
            <a:fld id="{ADB9D768-D0DE-46FF-877A-26A34F90C27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15000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ARTWORK_3_@100dpi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NET_LOGO_2c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01638" y="6569075"/>
            <a:ext cx="957262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2575" y="201613"/>
            <a:ext cx="2108200" cy="6046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6388" y="201613"/>
            <a:ext cx="6173787" cy="6046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Page </a:t>
            </a:r>
            <a:fld id="{75751A1D-3F38-493E-BB43-28D5F8E570A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15000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157163"/>
            <a:ext cx="8429625" cy="727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28625" y="1235075"/>
            <a:ext cx="8259763" cy="494506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491163" y="6508750"/>
            <a:ext cx="2782887" cy="184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BF15AC27-CF02-4EB6-84CD-382B068B0C71}" type="datetime6">
              <a:rPr lang="en-US" sz="1000" b="1">
                <a:solidFill>
                  <a:srgbClr val="000000"/>
                </a:solidFill>
                <a:latin typeface="Arial" charset="0"/>
              </a:rPr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14</a:t>
            </a:fld>
            <a:r>
              <a:rPr lang="en-US" sz="1000" b="1" dirty="0">
                <a:solidFill>
                  <a:srgbClr val="000000"/>
                </a:solidFill>
                <a:latin typeface="Arial" charset="0"/>
              </a:rPr>
              <a:t>  |   Confidential </a:t>
            </a:r>
          </a:p>
        </p:txBody>
      </p:sp>
    </p:spTree>
  </p:cSld>
  <p:clrMapOvr>
    <a:masterClrMapping/>
  </p:clrMapOvr>
  <p:transition spd="med" advClick="0" advTm="15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B2A4-76D6-C147-81A6-80401B856E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15000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825AB2A4-76D6-C147-81A6-80401B856E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15000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825AB2A4-76D6-C147-81A6-80401B856E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15000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825AB2A4-76D6-C147-81A6-80401B856E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15000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825AB2A4-76D6-C147-81A6-80401B856E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15000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825AB2A4-76D6-C147-81A6-80401B856E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15000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825AB2A4-76D6-C147-81A6-80401B856E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15000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4798" y="-13598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3810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25AB2A4-76D6-C147-81A6-80401B856E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p:transition spd="med" advClick="0" advTm="15000">
    <p:fade thruBlk="1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500"/>
        </a:spcBef>
        <a:spcAft>
          <a:spcPts val="20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500"/>
        </a:spcBef>
        <a:spcAft>
          <a:spcPts val="200"/>
        </a:spcAft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500"/>
        </a:spcBef>
        <a:spcAft>
          <a:spcPts val="200"/>
        </a:spcAft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500"/>
        </a:spcBef>
        <a:spcAft>
          <a:spcPts val="20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500"/>
        </a:spcBef>
        <a:spcAft>
          <a:spcPts val="20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ARTWORK_3_@100dp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201613"/>
            <a:ext cx="8429625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6388" y="1117600"/>
            <a:ext cx="8434387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0" descr="NET_LOGO_2c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01638" y="6569075"/>
            <a:ext cx="957262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8449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7F7F7F"/>
                </a:solidFill>
                <a:latin typeface="Arial Narrow" pitchFamily="-110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Page </a:t>
            </a:r>
            <a:fld id="{460E2A48-2DD8-48F7-9B4C-C7241544DF7D}" type="slidenum">
              <a:rPr lang="en-US" b="1"/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 spd="med" advClick="0" advTm="15000">
    <p:fade thruBlk="1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 Narrow" pitchFamily="-65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 Narrow" pitchFamily="-65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 Narrow" pitchFamily="-65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 Narrow" pitchFamily="-65" charset="0"/>
        </a:defRPr>
      </a:lvl9pPr>
    </p:titleStyle>
    <p:bodyStyle>
      <a:lvl1pPr marL="227013" indent="-227013" algn="l" rtl="0" eaLnBrk="1" fontAlgn="base" hangingPunct="1">
        <a:spcBef>
          <a:spcPct val="50000"/>
        </a:spcBef>
        <a:spcAft>
          <a:spcPct val="30000"/>
        </a:spcAft>
        <a:buClr>
          <a:schemeClr val="tx1"/>
        </a:buClr>
        <a:buSzPct val="80000"/>
        <a:buFont typeface="Times" pitchFamily="-110" charset="0"/>
        <a:buChar char="•"/>
        <a:defRPr sz="2400" b="1">
          <a:solidFill>
            <a:schemeClr val="hlink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571500" indent="-230188" algn="l" rtl="0" eaLnBrk="1" fontAlgn="base" hangingPunct="1">
        <a:spcBef>
          <a:spcPct val="0"/>
        </a:spcBef>
        <a:spcAft>
          <a:spcPct val="40000"/>
        </a:spcAft>
        <a:buClr>
          <a:schemeClr val="tx1"/>
        </a:buClr>
        <a:buSzPct val="80000"/>
        <a:buChar char="&gt;"/>
        <a:defRPr sz="2000">
          <a:solidFill>
            <a:schemeClr val="hlink"/>
          </a:solidFill>
          <a:latin typeface="+mn-lt"/>
          <a:ea typeface="ＭＳ Ｐゴシック" pitchFamily="-65" charset="-128"/>
        </a:defRPr>
      </a:lvl2pPr>
      <a:lvl3pPr marL="852488" indent="-166688" algn="l" rtl="0" eaLnBrk="1" fontAlgn="base" hangingPunct="1">
        <a:spcBef>
          <a:spcPct val="0"/>
        </a:spcBef>
        <a:spcAft>
          <a:spcPct val="35000"/>
        </a:spcAft>
        <a:buClr>
          <a:schemeClr val="tx1"/>
        </a:buClr>
        <a:buSzPct val="80000"/>
        <a:buChar char="&gt;"/>
        <a:defRPr sz="1600">
          <a:solidFill>
            <a:schemeClr val="hlink"/>
          </a:solidFill>
          <a:latin typeface="+mn-lt"/>
          <a:ea typeface="ＭＳ Ｐゴシック" pitchFamily="-65" charset="-128"/>
        </a:defRPr>
      </a:lvl3pPr>
      <a:lvl4pPr marL="1193800" indent="-227013" algn="l" rtl="0" eaLnBrk="1" fontAlgn="base" hangingPunct="1">
        <a:spcBef>
          <a:spcPct val="0"/>
        </a:spcBef>
        <a:spcAft>
          <a:spcPct val="30000"/>
        </a:spcAft>
        <a:buClr>
          <a:schemeClr val="tx1"/>
        </a:buClr>
        <a:buSzPct val="80000"/>
        <a:buChar char="&gt;"/>
        <a:defRPr sz="1400">
          <a:solidFill>
            <a:schemeClr val="hlink"/>
          </a:solidFill>
          <a:latin typeface="+mn-lt"/>
          <a:ea typeface="ＭＳ Ｐゴシック" pitchFamily="-65" charset="-128"/>
        </a:defRPr>
      </a:lvl4pPr>
      <a:lvl5pPr marL="1481138" indent="-173038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SzPct val="80000"/>
        <a:buChar char="&gt;"/>
        <a:defRPr sz="1400">
          <a:solidFill>
            <a:schemeClr val="hlink"/>
          </a:solidFill>
          <a:latin typeface="+mn-lt"/>
          <a:ea typeface="ＭＳ Ｐゴシック" pitchFamily="-65" charset="-128"/>
        </a:defRPr>
      </a:lvl5pPr>
      <a:lvl6pPr marL="1938338" indent="-173038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SzPct val="80000"/>
        <a:buChar char="&gt;"/>
        <a:defRPr sz="1400">
          <a:solidFill>
            <a:schemeClr val="hlink"/>
          </a:solidFill>
          <a:latin typeface="+mn-lt"/>
          <a:ea typeface="ＭＳ Ｐゴシック" pitchFamily="-65" charset="-128"/>
        </a:defRPr>
      </a:lvl6pPr>
      <a:lvl7pPr marL="2395538" indent="-173038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SzPct val="80000"/>
        <a:buChar char="&gt;"/>
        <a:defRPr sz="1400">
          <a:solidFill>
            <a:schemeClr val="hlink"/>
          </a:solidFill>
          <a:latin typeface="+mn-lt"/>
          <a:ea typeface="ＭＳ Ｐゴシック" pitchFamily="-65" charset="-128"/>
        </a:defRPr>
      </a:lvl7pPr>
      <a:lvl8pPr marL="2852738" indent="-173038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SzPct val="80000"/>
        <a:buChar char="&gt;"/>
        <a:defRPr sz="1400">
          <a:solidFill>
            <a:schemeClr val="hlink"/>
          </a:solidFill>
          <a:latin typeface="+mn-lt"/>
          <a:ea typeface="ＭＳ Ｐゴシック" pitchFamily="-65" charset="-128"/>
        </a:defRPr>
      </a:lvl8pPr>
      <a:lvl9pPr marL="3309938" indent="-173038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SzPct val="80000"/>
        <a:buChar char="&gt;"/>
        <a:defRPr sz="1400">
          <a:solidFill>
            <a:schemeClr val="hlink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752435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Fast Analytics On Big Data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41011" y="2914624"/>
            <a:ext cx="7461977" cy="1752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000" b="1" dirty="0" smtClean="0">
                <a:solidFill>
                  <a:schemeClr val="tx1"/>
                </a:solidFill>
              </a:rPr>
              <a:t>Case Study</a:t>
            </a:r>
          </a:p>
          <a:p>
            <a:pPr>
              <a:spcBef>
                <a:spcPts val="0"/>
              </a:spcBef>
            </a:pPr>
            <a:r>
              <a:rPr lang="en-US" sz="3000" b="1" dirty="0" smtClean="0">
                <a:solidFill>
                  <a:schemeClr val="tx1"/>
                </a:solidFill>
              </a:rPr>
              <a:t>Selecting the Indian Team to </a:t>
            </a:r>
          </a:p>
          <a:p>
            <a:pPr>
              <a:spcBef>
                <a:spcPts val="0"/>
              </a:spcBef>
            </a:pPr>
            <a:r>
              <a:rPr lang="en-US" sz="3000" b="1" dirty="0" smtClean="0">
                <a:solidFill>
                  <a:schemeClr val="tx1"/>
                </a:solidFill>
              </a:rPr>
              <a:t>Play Against Rest of World</a:t>
            </a:r>
            <a:endParaRPr lang="en-US" sz="3000" b="1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6" descr="FuzzyLogix-Horizonta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992" y="4525496"/>
            <a:ext cx="5462016" cy="1155192"/>
          </a:xfrm>
          <a:prstGeom prst="rect">
            <a:avLst/>
          </a:prstGeom>
        </p:spPr>
      </p:pic>
    </p:spTree>
  </p:cSld>
  <p:clrMapOvr>
    <a:masterClrMapping/>
  </p:clrMapOvr>
  <p:transition spd="med" advClick="0" advTm="15000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346200"/>
            <a:ext cx="800779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 smtClean="0"/>
              <a:t>Task:</a:t>
            </a:r>
          </a:p>
          <a:p>
            <a:r>
              <a:rPr lang="en-US" sz="2200" dirty="0" smtClean="0"/>
              <a:t>You and your team is the BCCI selection committee.</a:t>
            </a:r>
          </a:p>
          <a:p>
            <a:r>
              <a:rPr lang="en-US" sz="2200" dirty="0" smtClean="0"/>
              <a:t>You have to select the Indian team to play against the ‘Rest of World’ team.</a:t>
            </a:r>
          </a:p>
          <a:p>
            <a:r>
              <a:rPr lang="en-US" sz="2200" dirty="0"/>
              <a:t>The ‘Rest of World’ team has been selected based on historical performance of all the players from test-playing nations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Historical batting and bowling performance of all players from test playing nations will be provided to you.</a:t>
            </a:r>
          </a:p>
          <a:p>
            <a:r>
              <a:rPr lang="en-US" sz="2200" dirty="0" smtClean="0"/>
              <a:t>You </a:t>
            </a:r>
            <a:r>
              <a:rPr lang="en-US" sz="2200" dirty="0"/>
              <a:t>have to select the Indian team based on past performance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Use </a:t>
            </a:r>
            <a:r>
              <a:rPr lang="en-US" sz="2200" dirty="0"/>
              <a:t>statistical methods to analyze past performance</a:t>
            </a:r>
          </a:p>
          <a:p>
            <a:r>
              <a:rPr lang="en-US" sz="2200" dirty="0"/>
              <a:t>We have ensured that there is a wicket </a:t>
            </a:r>
            <a:r>
              <a:rPr lang="en-US" sz="2200" dirty="0" smtClean="0"/>
              <a:t>keeper, an </a:t>
            </a:r>
            <a:r>
              <a:rPr lang="en-US" sz="2200" dirty="0"/>
              <a:t>all-rounder </a:t>
            </a:r>
            <a:r>
              <a:rPr lang="en-US" sz="2200" dirty="0" smtClean="0"/>
              <a:t>and a captain for the ‘Rest of World’ team</a:t>
            </a:r>
            <a:r>
              <a:rPr lang="en-US" sz="2200" dirty="0"/>
              <a:t>. You have to do the same for the Indian team</a:t>
            </a:r>
            <a:r>
              <a:rPr lang="en-US" sz="2200" dirty="0" smtClean="0"/>
              <a:t>.</a:t>
            </a:r>
            <a:endParaRPr lang="en-US" sz="2200" dirty="0"/>
          </a:p>
          <a:p>
            <a:endParaRPr lang="en-US" sz="2200" dirty="0" smtClean="0"/>
          </a:p>
          <a:p>
            <a:pPr marL="457200" lvl="1" indent="0">
              <a:buNone/>
            </a:pPr>
            <a:endParaRPr lang="en-US" sz="13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381000" cy="365125"/>
          </a:xfrm>
        </p:spPr>
        <p:txBody>
          <a:bodyPr/>
          <a:lstStyle>
            <a:lvl1pPr>
              <a:defRPr b="1"/>
            </a:lvl1pPr>
          </a:lstStyle>
          <a:p>
            <a:fld id="{825AB2A4-76D6-C147-81A6-80401B856E1C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798" y="-135989"/>
            <a:ext cx="7419912" cy="1143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What You Have to Do?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6609861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346200"/>
            <a:ext cx="8007790" cy="4525963"/>
          </a:xfrm>
        </p:spPr>
        <p:txBody>
          <a:bodyPr>
            <a:normAutofit/>
          </a:bodyPr>
          <a:lstStyle/>
          <a:p>
            <a:endParaRPr lang="en-US" sz="2200" dirty="0" smtClean="0"/>
          </a:p>
          <a:p>
            <a:pPr marL="457200" lvl="1" indent="0">
              <a:buNone/>
            </a:pPr>
            <a:endParaRPr lang="en-US" sz="13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381000" cy="365125"/>
          </a:xfrm>
        </p:spPr>
        <p:txBody>
          <a:bodyPr/>
          <a:lstStyle>
            <a:lvl1pPr>
              <a:defRPr b="1"/>
            </a:lvl1pPr>
          </a:lstStyle>
          <a:p>
            <a:fld id="{825AB2A4-76D6-C147-81A6-80401B856E1C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798" y="-135989"/>
            <a:ext cx="7419912" cy="1143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Rest of World Team</a:t>
            </a:r>
            <a:endParaRPr lang="en-US" sz="30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2632599" y="1469757"/>
            <a:ext cx="1756372" cy="1535821"/>
            <a:chOff x="2632599" y="1469757"/>
            <a:chExt cx="1756372" cy="15358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035" y="1609162"/>
              <a:ext cx="861536" cy="107584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2632599" y="1469757"/>
              <a:ext cx="1756372" cy="15330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48333" y="2636246"/>
              <a:ext cx="1528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Greame</a:t>
              </a:r>
              <a:r>
                <a:rPr lang="en-US" dirty="0" smtClean="0"/>
                <a:t> Smith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50876" y="1439447"/>
            <a:ext cx="1931747" cy="1572033"/>
            <a:chOff x="4650876" y="1439447"/>
            <a:chExt cx="1931747" cy="1572033"/>
          </a:xfrm>
        </p:grpSpPr>
        <p:sp>
          <p:nvSpPr>
            <p:cNvPr id="17" name="Rectangle 16"/>
            <p:cNvSpPr/>
            <p:nvPr/>
          </p:nvSpPr>
          <p:spPr>
            <a:xfrm>
              <a:off x="4707154" y="1439447"/>
              <a:ext cx="1756372" cy="15330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50876" y="2642148"/>
              <a:ext cx="193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 </a:t>
              </a:r>
              <a:r>
                <a:rPr lang="en-US" dirty="0" err="1" smtClean="0"/>
                <a:t>Sangakkara</a:t>
              </a:r>
              <a:r>
                <a:rPr lang="en-US" dirty="0" smtClean="0"/>
                <a:t> (WK)</a:t>
              </a:r>
              <a:endParaRPr lang="en-US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97" r="19832"/>
            <a:stretch/>
          </p:blipFill>
          <p:spPr>
            <a:xfrm>
              <a:off x="5126050" y="1620435"/>
              <a:ext cx="966927" cy="1051560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558044" y="1456043"/>
            <a:ext cx="1756372" cy="1572033"/>
            <a:chOff x="3582909" y="3543002"/>
            <a:chExt cx="1756372" cy="1572033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2470" y="3609181"/>
              <a:ext cx="857250" cy="1178719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3582909" y="3543002"/>
              <a:ext cx="1756372" cy="15330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8643" y="4745703"/>
              <a:ext cx="1595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Graham Gooch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831164" y="1439447"/>
            <a:ext cx="1756372" cy="1572033"/>
            <a:chOff x="6831164" y="1439447"/>
            <a:chExt cx="1756372" cy="1572033"/>
          </a:xfrm>
        </p:grpSpPr>
        <p:grpSp>
          <p:nvGrpSpPr>
            <p:cNvPr id="8" name="Group 7"/>
            <p:cNvGrpSpPr/>
            <p:nvPr/>
          </p:nvGrpSpPr>
          <p:grpSpPr>
            <a:xfrm>
              <a:off x="6831164" y="1439447"/>
              <a:ext cx="1756372" cy="1572033"/>
              <a:chOff x="3582909" y="3543002"/>
              <a:chExt cx="1756372" cy="157203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582909" y="3543002"/>
                <a:ext cx="1756372" cy="153301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899851" y="4745703"/>
                <a:ext cx="1122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Brian Lara</a:t>
                </a:r>
                <a:endParaRPr lang="en-US" dirty="0"/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439" y="1620435"/>
              <a:ext cx="835819" cy="1105853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1317663" y="3533623"/>
            <a:ext cx="1756372" cy="1572033"/>
            <a:chOff x="1317663" y="3533623"/>
            <a:chExt cx="1756372" cy="1572033"/>
          </a:xfrm>
        </p:grpSpPr>
        <p:grpSp>
          <p:nvGrpSpPr>
            <p:cNvPr id="24" name="Group 23"/>
            <p:cNvGrpSpPr/>
            <p:nvPr/>
          </p:nvGrpSpPr>
          <p:grpSpPr>
            <a:xfrm>
              <a:off x="1317663" y="3533623"/>
              <a:ext cx="1756372" cy="1572033"/>
              <a:chOff x="3582909" y="3543002"/>
              <a:chExt cx="1756372" cy="1572033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582909" y="3543002"/>
                <a:ext cx="1756372" cy="153301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698643" y="4745703"/>
                <a:ext cx="1443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Jacques </a:t>
                </a:r>
                <a:r>
                  <a:rPr lang="en-US" dirty="0" err="1" smtClean="0"/>
                  <a:t>Kallis</a:t>
                </a:r>
                <a:endParaRPr lang="en-US" dirty="0"/>
              </a:p>
            </p:txBody>
          </p:sp>
        </p:grp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199" y="3633972"/>
              <a:ext cx="914400" cy="114300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3789454" y="3527342"/>
            <a:ext cx="1871023" cy="1572033"/>
            <a:chOff x="3789454" y="3527342"/>
            <a:chExt cx="1871023" cy="1572033"/>
          </a:xfrm>
        </p:grpSpPr>
        <p:grpSp>
          <p:nvGrpSpPr>
            <p:cNvPr id="28" name="Group 27"/>
            <p:cNvGrpSpPr/>
            <p:nvPr/>
          </p:nvGrpSpPr>
          <p:grpSpPr>
            <a:xfrm>
              <a:off x="3789454" y="3527342"/>
              <a:ext cx="1871023" cy="1572033"/>
              <a:chOff x="3582909" y="3543002"/>
              <a:chExt cx="1871023" cy="157203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582909" y="3543002"/>
                <a:ext cx="1756372" cy="153301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698643" y="4745703"/>
                <a:ext cx="1755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Ricky </a:t>
                </a:r>
                <a:r>
                  <a:rPr lang="en-US" dirty="0" err="1" smtClean="0"/>
                  <a:t>Ponting</a:t>
                </a:r>
                <a:r>
                  <a:rPr lang="en-US" dirty="0" smtClean="0"/>
                  <a:t> (C)</a:t>
                </a:r>
                <a:endParaRPr lang="en-US" dirty="0"/>
              </a:p>
            </p:txBody>
          </p:sp>
        </p:grpSp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541"/>
            <a:stretch/>
          </p:blipFill>
          <p:spPr>
            <a:xfrm>
              <a:off x="4217615" y="3636773"/>
              <a:ext cx="1000125" cy="1152508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6188142" y="3500566"/>
            <a:ext cx="1756372" cy="1617298"/>
            <a:chOff x="6188142" y="3500566"/>
            <a:chExt cx="1756372" cy="1617298"/>
          </a:xfrm>
        </p:grpSpPr>
        <p:grpSp>
          <p:nvGrpSpPr>
            <p:cNvPr id="32" name="Group 31"/>
            <p:cNvGrpSpPr/>
            <p:nvPr/>
          </p:nvGrpSpPr>
          <p:grpSpPr>
            <a:xfrm>
              <a:off x="6188142" y="3500566"/>
              <a:ext cx="1756372" cy="1617298"/>
              <a:chOff x="3582909" y="3543002"/>
              <a:chExt cx="1756372" cy="1617298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3582909" y="3543002"/>
                <a:ext cx="1756372" cy="153301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698643" y="4790968"/>
                <a:ext cx="1550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 </a:t>
                </a:r>
                <a:r>
                  <a:rPr lang="en-US" dirty="0" err="1" smtClean="0"/>
                  <a:t>Chenderpaul</a:t>
                </a:r>
                <a:endParaRPr lang="en-US" dirty="0"/>
              </a:p>
            </p:txBody>
          </p:sp>
        </p:grp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5105" y="3590811"/>
              <a:ext cx="947738" cy="1204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49214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346200"/>
            <a:ext cx="8007790" cy="4525963"/>
          </a:xfrm>
        </p:spPr>
        <p:txBody>
          <a:bodyPr>
            <a:normAutofit/>
          </a:bodyPr>
          <a:lstStyle/>
          <a:p>
            <a:endParaRPr lang="en-US" sz="2200" dirty="0" smtClean="0"/>
          </a:p>
          <a:p>
            <a:pPr marL="457200" lvl="1" indent="0">
              <a:buNone/>
            </a:pPr>
            <a:endParaRPr lang="en-US" sz="13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381000" cy="365125"/>
          </a:xfrm>
        </p:spPr>
        <p:txBody>
          <a:bodyPr/>
          <a:lstStyle>
            <a:lvl1pPr>
              <a:defRPr b="1"/>
            </a:lvl1pPr>
          </a:lstStyle>
          <a:p>
            <a:fld id="{825AB2A4-76D6-C147-81A6-80401B856E1C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798" y="-135989"/>
            <a:ext cx="7419912" cy="1143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Rest of World Team</a:t>
            </a:r>
            <a:endParaRPr lang="en-US" sz="30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519871" y="1456043"/>
            <a:ext cx="1865126" cy="1572033"/>
            <a:chOff x="519871" y="1456043"/>
            <a:chExt cx="1865126" cy="1572033"/>
          </a:xfrm>
        </p:grpSpPr>
        <p:grpSp>
          <p:nvGrpSpPr>
            <p:cNvPr id="19" name="Group 18"/>
            <p:cNvGrpSpPr/>
            <p:nvPr/>
          </p:nvGrpSpPr>
          <p:grpSpPr>
            <a:xfrm>
              <a:off x="519871" y="1456043"/>
              <a:ext cx="1865126" cy="1572033"/>
              <a:chOff x="3544736" y="3543002"/>
              <a:chExt cx="1865126" cy="157203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582909" y="3543002"/>
                <a:ext cx="1756372" cy="153301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544736" y="4745703"/>
                <a:ext cx="1865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Malcolm Marshall</a:t>
                </a:r>
                <a:endParaRPr lang="en-US" dirty="0"/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842" y="1561784"/>
              <a:ext cx="828675" cy="1133475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2632599" y="1469757"/>
            <a:ext cx="1756372" cy="1564393"/>
            <a:chOff x="2632599" y="1469757"/>
            <a:chExt cx="1756372" cy="1564393"/>
          </a:xfrm>
        </p:grpSpPr>
        <p:sp>
          <p:nvSpPr>
            <p:cNvPr id="14" name="TextBox 13"/>
            <p:cNvSpPr txBox="1"/>
            <p:nvPr/>
          </p:nvSpPr>
          <p:spPr>
            <a:xfrm>
              <a:off x="2890379" y="2664818"/>
              <a:ext cx="1255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Joel Garner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632599" y="1469757"/>
              <a:ext cx="1756372" cy="1533014"/>
              <a:chOff x="2632599" y="1469757"/>
              <a:chExt cx="1756372" cy="153301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632599" y="1469757"/>
                <a:ext cx="1756372" cy="153301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7465"/>
              <a:stretch/>
            </p:blipFill>
            <p:spPr>
              <a:xfrm>
                <a:off x="3042289" y="1646076"/>
                <a:ext cx="975772" cy="1040130"/>
              </a:xfrm>
              <a:prstGeom prst="rect">
                <a:avLst/>
              </a:prstGeom>
            </p:spPr>
          </p:pic>
        </p:grpSp>
      </p:grpSp>
      <p:grpSp>
        <p:nvGrpSpPr>
          <p:cNvPr id="39" name="Group 38"/>
          <p:cNvGrpSpPr/>
          <p:nvPr/>
        </p:nvGrpSpPr>
        <p:grpSpPr>
          <a:xfrm>
            <a:off x="6831164" y="1439447"/>
            <a:ext cx="1756372" cy="1572033"/>
            <a:chOff x="6831164" y="1439447"/>
            <a:chExt cx="1756372" cy="1572033"/>
          </a:xfrm>
        </p:grpSpPr>
        <p:grpSp>
          <p:nvGrpSpPr>
            <p:cNvPr id="8" name="Group 7"/>
            <p:cNvGrpSpPr/>
            <p:nvPr/>
          </p:nvGrpSpPr>
          <p:grpSpPr>
            <a:xfrm>
              <a:off x="6831164" y="1439447"/>
              <a:ext cx="1756372" cy="1572033"/>
              <a:chOff x="3582909" y="3543002"/>
              <a:chExt cx="1756372" cy="157203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582909" y="3543002"/>
                <a:ext cx="1756372" cy="153301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5408" y="4745703"/>
                <a:ext cx="1662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 </a:t>
                </a:r>
                <a:r>
                  <a:rPr lang="en-US" dirty="0" err="1" smtClean="0"/>
                  <a:t>Muralitharan</a:t>
                </a:r>
                <a:endParaRPr lang="en-US" dirty="0"/>
              </a:p>
            </p:txBody>
          </p:sp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5652" y="1541781"/>
              <a:ext cx="938784" cy="1173480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4707154" y="1439447"/>
            <a:ext cx="1756372" cy="1572033"/>
            <a:chOff x="4707154" y="1439447"/>
            <a:chExt cx="1756372" cy="1572033"/>
          </a:xfrm>
        </p:grpSpPr>
        <p:sp>
          <p:nvSpPr>
            <p:cNvPr id="18" name="TextBox 17"/>
            <p:cNvSpPr txBox="1"/>
            <p:nvPr/>
          </p:nvSpPr>
          <p:spPr>
            <a:xfrm>
              <a:off x="5040181" y="2642148"/>
              <a:ext cx="1179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Dale </a:t>
              </a:r>
              <a:r>
                <a:rPr lang="en-US" dirty="0" err="1" smtClean="0"/>
                <a:t>Steyn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707154" y="1439447"/>
              <a:ext cx="1756372" cy="1533014"/>
              <a:chOff x="4707154" y="1439447"/>
              <a:chExt cx="1756372" cy="1533014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707154" y="1439447"/>
                <a:ext cx="1756372" cy="153301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6925" y="1534162"/>
                <a:ext cx="921258" cy="115157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6417019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346200"/>
            <a:ext cx="8007790" cy="4873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About the statistics:</a:t>
            </a:r>
          </a:p>
          <a:p>
            <a:r>
              <a:rPr lang="en-US" sz="2200" dirty="0" smtClean="0"/>
              <a:t>Name of player, country and the years that the player has played in test matches</a:t>
            </a:r>
          </a:p>
          <a:p>
            <a:r>
              <a:rPr lang="en-US" sz="2200" dirty="0" smtClean="0"/>
              <a:t>Number of matches played, number of innings batted, number of times the player has been not out</a:t>
            </a:r>
          </a:p>
          <a:p>
            <a:r>
              <a:rPr lang="en-US" sz="2200" dirty="0" smtClean="0"/>
              <a:t>Total runs scored, highest score and if the player was not out in the innings when he scored the highest</a:t>
            </a:r>
          </a:p>
          <a:p>
            <a:r>
              <a:rPr lang="en-US" sz="2200" dirty="0" smtClean="0"/>
              <a:t>Batting average</a:t>
            </a:r>
          </a:p>
          <a:p>
            <a:r>
              <a:rPr lang="en-US" sz="2200" dirty="0" smtClean="0"/>
              <a:t>Number of centuries, half centuries</a:t>
            </a:r>
          </a:p>
          <a:p>
            <a:r>
              <a:rPr lang="en-US" sz="2200" dirty="0" smtClean="0"/>
              <a:t>Number of times the player has been out at zero (duck)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381000" cy="365125"/>
          </a:xfrm>
        </p:spPr>
        <p:txBody>
          <a:bodyPr/>
          <a:lstStyle>
            <a:lvl1pPr>
              <a:defRPr b="1"/>
            </a:lvl1pPr>
          </a:lstStyle>
          <a:p>
            <a:fld id="{825AB2A4-76D6-C147-81A6-80401B856E1C}" type="slidenum">
              <a:rPr lang="en-US" smtClean="0">
                <a:solidFill>
                  <a:schemeClr val="bg1"/>
                </a:solidFill>
              </a:rPr>
              <a:pPr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798" y="-135989"/>
            <a:ext cx="7419912" cy="1143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Batting Statistics in Test Matches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0106491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346200"/>
            <a:ext cx="8007790" cy="4873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About the statistics:</a:t>
            </a:r>
          </a:p>
          <a:p>
            <a:r>
              <a:rPr lang="en-US" sz="2200" dirty="0" smtClean="0"/>
              <a:t>Name of player, country and the years that the player has played in test matches</a:t>
            </a:r>
          </a:p>
          <a:p>
            <a:r>
              <a:rPr lang="en-US" sz="2200" dirty="0" smtClean="0"/>
              <a:t>Number of matches played, number of innings bowled</a:t>
            </a:r>
          </a:p>
          <a:p>
            <a:r>
              <a:rPr lang="en-US" sz="2200" dirty="0" smtClean="0"/>
              <a:t>Total number of balls bowled, total runs conceded, total wickets taken</a:t>
            </a:r>
          </a:p>
          <a:p>
            <a:r>
              <a:rPr lang="en-US" sz="2200" dirty="0" smtClean="0"/>
              <a:t>Best bowling figures in an innings, best bowling figures in a match</a:t>
            </a:r>
          </a:p>
          <a:p>
            <a:r>
              <a:rPr lang="en-US" sz="2200" dirty="0" smtClean="0"/>
              <a:t>Bowling average, economy rate, strike rate</a:t>
            </a:r>
          </a:p>
          <a:p>
            <a:r>
              <a:rPr lang="en-US" sz="2200" dirty="0" smtClean="0"/>
              <a:t>Number of times the bowler has taken 5 or more wickets in an innings</a:t>
            </a:r>
          </a:p>
          <a:p>
            <a:r>
              <a:rPr lang="en-US" sz="2200" dirty="0"/>
              <a:t>Number of times the bowler has taken </a:t>
            </a:r>
            <a:r>
              <a:rPr lang="en-US" sz="2200" dirty="0" smtClean="0"/>
              <a:t>10 or </a:t>
            </a:r>
            <a:r>
              <a:rPr lang="en-US" sz="2200" dirty="0"/>
              <a:t>more wickets in </a:t>
            </a:r>
            <a:r>
              <a:rPr lang="en-US" sz="2200" dirty="0" smtClean="0"/>
              <a:t>a match</a:t>
            </a:r>
            <a:endParaRPr lang="en-US" sz="22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381000" cy="365125"/>
          </a:xfrm>
        </p:spPr>
        <p:txBody>
          <a:bodyPr/>
          <a:lstStyle>
            <a:lvl1pPr>
              <a:defRPr b="1"/>
            </a:lvl1pPr>
          </a:lstStyle>
          <a:p>
            <a:fld id="{825AB2A4-76D6-C147-81A6-80401B856E1C}" type="slidenum">
              <a:rPr lang="en-US" smtClean="0">
                <a:solidFill>
                  <a:schemeClr val="bg1"/>
                </a:solidFill>
              </a:rPr>
              <a:pPr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798" y="-135989"/>
            <a:ext cx="7419912" cy="1143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Bowling Statistics in Test Matches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3920926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346200"/>
            <a:ext cx="800779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 smtClean="0"/>
              <a:t>Presentation:</a:t>
            </a:r>
            <a:endParaRPr lang="en-US" sz="2200" b="1" dirty="0" smtClean="0"/>
          </a:p>
          <a:p>
            <a:r>
              <a:rPr lang="en-US" sz="2200" dirty="0" smtClean="0"/>
              <a:t>Highlight the Statistical methodology used for selecting the Indian Team.</a:t>
            </a:r>
          </a:p>
          <a:p>
            <a:r>
              <a:rPr lang="en-US" sz="2200" dirty="0" smtClean="0"/>
              <a:t>Explain the methodology in sufficient detail.</a:t>
            </a:r>
            <a:endParaRPr lang="en-US" sz="2200" dirty="0"/>
          </a:p>
          <a:p>
            <a:r>
              <a:rPr lang="en-US" sz="2200" dirty="0" smtClean="0"/>
              <a:t>Present your selection and explain why this is the best team to take on ‘Rest of World’.</a:t>
            </a:r>
          </a:p>
          <a:p>
            <a:r>
              <a:rPr lang="en-US" sz="2200" dirty="0" smtClean="0"/>
              <a:t>Only use the data provided. Do not use any additional data from other sources.</a:t>
            </a:r>
          </a:p>
          <a:p>
            <a:r>
              <a:rPr lang="en-US" sz="2200" dirty="0" smtClean="0"/>
              <a:t>The presentation should be for about 20 minutes with 10 minutes for Q&amp;A.</a:t>
            </a:r>
          </a:p>
          <a:p>
            <a:r>
              <a:rPr lang="en-US" sz="2200" dirty="0" smtClean="0"/>
              <a:t>All team members should present and interact with us during the Q&amp;A session.</a:t>
            </a:r>
            <a:endParaRPr lang="en-US" sz="2200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381000" cy="365125"/>
          </a:xfrm>
        </p:spPr>
        <p:txBody>
          <a:bodyPr/>
          <a:lstStyle>
            <a:lvl1pPr>
              <a:defRPr b="1"/>
            </a:lvl1pPr>
          </a:lstStyle>
          <a:p>
            <a:fld id="{825AB2A4-76D6-C147-81A6-80401B856E1C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798" y="-135989"/>
            <a:ext cx="7419912" cy="1143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Case Study Presentation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2977539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zzyLogi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Netezza Corporate PPT Template May 2010">
  <a:themeElements>
    <a:clrScheme name="1_blank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6BF00"/>
      </a:accent1>
      <a:accent2>
        <a:srgbClr val="156570"/>
      </a:accent2>
      <a:accent3>
        <a:srgbClr val="FFFFFF"/>
      </a:accent3>
      <a:accent4>
        <a:srgbClr val="000000"/>
      </a:accent4>
      <a:accent5>
        <a:srgbClr val="D7DCAA"/>
      </a:accent5>
      <a:accent6>
        <a:srgbClr val="125B65"/>
      </a:accent6>
      <a:hlink>
        <a:srgbClr val="5E6A71"/>
      </a:hlink>
      <a:folHlink>
        <a:srgbClr val="949BA1"/>
      </a:folHlink>
    </a:clrScheme>
    <a:fontScheme name="1_blank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B6BF00"/>
        </a:accent1>
        <a:accent2>
          <a:srgbClr val="156570"/>
        </a:accent2>
        <a:accent3>
          <a:srgbClr val="FFFFFF"/>
        </a:accent3>
        <a:accent4>
          <a:srgbClr val="000000"/>
        </a:accent4>
        <a:accent5>
          <a:srgbClr val="D7DCAA"/>
        </a:accent5>
        <a:accent6>
          <a:srgbClr val="125B65"/>
        </a:accent6>
        <a:hlink>
          <a:srgbClr val="5E6A71"/>
        </a:hlink>
        <a:folHlink>
          <a:srgbClr val="949B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FuzzyLogix</Template>
  <TotalTime>65641</TotalTime>
  <Words>464</Words>
  <Application>Microsoft Office PowerPoint</Application>
  <PresentationFormat>On-screen Show (4:3)</PresentationFormat>
  <Paragraphs>64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Arial Narrow</vt:lpstr>
      <vt:lpstr>Calibri</vt:lpstr>
      <vt:lpstr>Times</vt:lpstr>
      <vt:lpstr>FuzzyLogix</vt:lpstr>
      <vt:lpstr>3_Netezza Corporate PPT Template May 2010</vt:lpstr>
      <vt:lpstr>Fast Analytics On Big Data</vt:lpstr>
      <vt:lpstr>What You Have to Do? </vt:lpstr>
      <vt:lpstr>Rest of World Team</vt:lpstr>
      <vt:lpstr>Rest of World Team</vt:lpstr>
      <vt:lpstr>Batting Statistics in Test Matches</vt:lpstr>
      <vt:lpstr>Bowling Statistics in Test Matches</vt:lpstr>
      <vt:lpstr>Case Study Presentation</vt:lpstr>
    </vt:vector>
  </TitlesOfParts>
  <Company>Slingshot,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Ready For Fast Analytics On Big Data?</dc:title>
  <dc:creator>Office 2004 Test Drive User</dc:creator>
  <cp:lastModifiedBy>partha.sen@fuzzyl.com</cp:lastModifiedBy>
  <cp:revision>349</cp:revision>
  <cp:lastPrinted>2012-04-09T20:57:11Z</cp:lastPrinted>
  <dcterms:created xsi:type="dcterms:W3CDTF">2012-01-10T16:56:52Z</dcterms:created>
  <dcterms:modified xsi:type="dcterms:W3CDTF">2014-09-25T16:15:59Z</dcterms:modified>
</cp:coreProperties>
</file>