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531" r:id="rId2"/>
    <p:sldId id="535" r:id="rId3"/>
    <p:sldId id="289" r:id="rId4"/>
    <p:sldId id="292" r:id="rId5"/>
    <p:sldId id="294" r:id="rId6"/>
    <p:sldId id="298" r:id="rId7"/>
    <p:sldId id="536" r:id="rId8"/>
    <p:sldId id="532" r:id="rId9"/>
    <p:sldId id="302" r:id="rId10"/>
    <p:sldId id="538" r:id="rId11"/>
    <p:sldId id="537" r:id="rId12"/>
    <p:sldId id="303" r:id="rId13"/>
    <p:sldId id="534" r:id="rId14"/>
    <p:sldId id="306" r:id="rId15"/>
    <p:sldId id="307" r:id="rId16"/>
    <p:sldId id="301" r:id="rId17"/>
  </p:sldIdLst>
  <p:sldSz cx="12192000" cy="6858000"/>
  <p:notesSz cx="6858000" cy="9144000"/>
  <p:embeddedFontLst>
    <p:embeddedFont>
      <p:font typeface="Aharoni" panose="02010803020104030203" pitchFamily="2" charset="-79"/>
      <p:bold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  <p:embeddedFont>
      <p:font typeface="Montserrat Medium" panose="00000600000000000000" pitchFamily="2" charset="0"/>
      <p:regular r:id="rId25"/>
      <p:bold r:id="rId26"/>
      <p:italic r:id="rId27"/>
      <p:boldItalic r:id="rId28"/>
    </p:embeddedFont>
    <p:embeddedFont>
      <p:font typeface="Open Sans" panose="020B0606030504020204" pitchFamily="34" charset="0"/>
      <p:regular r:id="rId29"/>
      <p:bold r:id="rId30"/>
      <p:italic r:id="rId31"/>
      <p:boldItalic r:id="rId32"/>
    </p:embeddedFont>
    <p:embeddedFont>
      <p:font typeface="Plus Jakarta Sans" panose="020B0604020202020204" charset="0"/>
      <p:regular r:id="rId33"/>
      <p:bold r:id="rId34"/>
      <p:italic r:id="rId35"/>
      <p:boldItalic r:id="rId36"/>
    </p:embeddedFont>
    <p:embeddedFont>
      <p:font typeface="Segoe UI" panose="020B0502040204020203" pitchFamily="34" charset="0"/>
      <p:regular r:id="rId37"/>
      <p:bold r:id="rId38"/>
      <p:italic r:id="rId39"/>
      <p:boldItalic r:id="rId40"/>
    </p:embeddedFont>
    <p:embeddedFont>
      <p:font typeface="Verdana" panose="020B0604030504040204" pitchFamily="34" charset="0"/>
      <p:regular r:id="rId41"/>
      <p:bold r:id="rId42"/>
      <p:italic r:id="rId43"/>
      <p:boldItalic r:id="rId44"/>
    </p:embeddedFont>
  </p:embeddedFontLst>
  <p:custDataLst>
    <p:tags r:id="rId45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7" roundtripDataSignature="AMtx7miIyBGqFJiBIVMPSSJVJ08VgmQ4i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od_eceblr gitam" initials="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951EAC-B891-49DF-9A46-CD4114E438F9}" v="26" dt="2025-03-18T19:51:53.100"/>
  </p1510:revLst>
</p1510:revInfo>
</file>

<file path=ppt/tableStyles.xml><?xml version="1.0" encoding="utf-8"?>
<a:tblStyleLst xmlns:a="http://schemas.openxmlformats.org/drawingml/2006/main" def="{DE7AD339-51BE-4A38-A1C7-CCF28897F289}">
  <a:tblStyle styleId="{DE7AD339-51BE-4A38-A1C7-CCF28897F28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DA924C56-2605-4F23-9EB3-E9BB6EE8B9F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51EE4F-AFDD-4CAF-9A68-E5F7998E488A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AE93928-965C-4434-93D3-DF2355B07969}" styleName="Table_3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EF631A4-29D2-40AD-BCCE-37D0C2C57A83}" styleName="Table_4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5E7"/>
          </a:solidFill>
        </a:fill>
      </a:tcStyle>
    </a:wholeTbl>
    <a:band1H>
      <a:tcTxStyle/>
      <a:tcStyle>
        <a:tcBdr/>
        <a:fill>
          <a:solidFill>
            <a:srgbClr val="FFE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E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26335F9-F63F-485A-8836-33AD16E12051}" styleName="Table_5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FA376B42-5B4D-4A95-80B0-B5B1E67FD56F}" styleName="Table_6">
    <a:wholeTbl>
      <a:tcTxStyle b="off" i="off">
        <a:font>
          <a:latin typeface="Arial"/>
          <a:ea typeface="Arial"/>
          <a:cs typeface="Arial"/>
        </a:font>
        <a:srgbClr val="282828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5E7"/>
          </a:solidFill>
        </a:fill>
      </a:tcStyle>
    </a:wholeTbl>
    <a:band1H>
      <a:tcTxStyle/>
      <a:tcStyle>
        <a:tcBdr/>
        <a:fill>
          <a:solidFill>
            <a:srgbClr val="FFE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E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rgbClr val="FFFFFF"/>
      </a:tcTxStyle>
      <a:tcStyle>
        <a:tcBdr/>
        <a:fill>
          <a:solidFill>
            <a:srgbClr val="FFC639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/>
        <a:fill>
          <a:solidFill>
            <a:srgbClr val="FFC639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C639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C639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1" autoAdjust="0"/>
    <p:restoredTop sz="94660"/>
  </p:normalViewPr>
  <p:slideViewPr>
    <p:cSldViewPr snapToGrid="0">
      <p:cViewPr>
        <p:scale>
          <a:sx n="75" d="100"/>
          <a:sy n="75" d="100"/>
        </p:scale>
        <p:origin x="-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33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font" Target="fonts/font23.fntdata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0.fntdata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font" Target="fonts/font21.fntdata"/><Relationship Id="rId45" Type="http://schemas.openxmlformats.org/officeDocument/2006/relationships/tags" Target="tags/tag1.xml"/><Relationship Id="rId87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90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font" Target="fonts/font12.fntdata"/><Relationship Id="rId44" Type="http://schemas.openxmlformats.org/officeDocument/2006/relationships/font" Target="fonts/font2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font" Target="fonts/font24.fntdata"/><Relationship Id="rId8" Type="http://schemas.openxmlformats.org/officeDocument/2006/relationships/slide" Target="slides/slide7.xml"/><Relationship Id="rId93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20" Type="http://schemas.openxmlformats.org/officeDocument/2006/relationships/font" Target="fonts/font1.fntdata"/><Relationship Id="rId41" Type="http://schemas.openxmlformats.org/officeDocument/2006/relationships/font" Target="fonts/font22.fntdata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755F02E-3C08-AE1E-8586-E8E7CD0990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E25FAD-57C3-48A0-8DDC-E6630F1621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14F2F-8EAD-49A7-A8EF-9A8E9DCC375B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65DB5B-4D1B-4F17-4428-BC3F459421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874CE-76D5-C303-BA82-2A7E796E0B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54583-99CA-4BB1-8621-21CE87B92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2335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4F5DA2E6-7F22-4241-BC20-FFB750256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6:notes">
            <a:extLst>
              <a:ext uri="{FF2B5EF4-FFF2-40B4-BE49-F238E27FC236}">
                <a16:creationId xmlns:a16="http://schemas.microsoft.com/office/drawing/2014/main" id="{D982CAA8-A962-C840-8D2B-A34EF39199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76:notes">
            <a:extLst>
              <a:ext uri="{FF2B5EF4-FFF2-40B4-BE49-F238E27FC236}">
                <a16:creationId xmlns:a16="http://schemas.microsoft.com/office/drawing/2014/main" id="{9C1CB7E4-6815-AC32-2B8D-06EDAD164C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66954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9E058B08-58E6-9F0F-DF87-5DED49A0D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6:notes">
            <a:extLst>
              <a:ext uri="{FF2B5EF4-FFF2-40B4-BE49-F238E27FC236}">
                <a16:creationId xmlns:a16="http://schemas.microsoft.com/office/drawing/2014/main" id="{53096C82-8867-D00C-A568-BCD7CB58DA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76:notes">
            <a:extLst>
              <a:ext uri="{FF2B5EF4-FFF2-40B4-BE49-F238E27FC236}">
                <a16:creationId xmlns:a16="http://schemas.microsoft.com/office/drawing/2014/main" id="{BAA3ED4A-F4DD-BC77-8BF5-0B54F9756B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40679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  <p:extLst>
      <p:ext uri="{BB962C8B-B14F-4D97-AF65-F5344CB8AC3E}">
        <p14:creationId xmlns:p14="http://schemas.microsoft.com/office/powerpoint/2010/main" val="1380925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2fee63df26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1" name="Google Shape;741;g2fee63df2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8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9_Title Slide">
  <p:cSld name="29_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 Content">
  <p:cSld name="General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2f68141a545_0_445"/>
          <p:cNvSpPr/>
          <p:nvPr/>
        </p:nvSpPr>
        <p:spPr>
          <a:xfrm>
            <a:off x="0" y="2689"/>
            <a:ext cx="688500" cy="6858000"/>
          </a:xfrm>
          <a:prstGeom prst="rect">
            <a:avLst/>
          </a:prstGeom>
          <a:solidFill>
            <a:srgbClr val="059A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g2f68141a545_0_445"/>
          <p:cNvSpPr txBox="1">
            <a:spLocks noGrp="1"/>
          </p:cNvSpPr>
          <p:nvPr>
            <p:ph type="title"/>
          </p:nvPr>
        </p:nvSpPr>
        <p:spPr>
          <a:xfrm>
            <a:off x="850492" y="245369"/>
            <a:ext cx="75726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7692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rgbClr val="03769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9" name="Google Shape;29;g2f68141a545_0_4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850490" y="902171"/>
            <a:ext cx="790813" cy="48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g2f68141a545_0_4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0470" y="5707756"/>
            <a:ext cx="805981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Title Slide">
  <p:cSld name="25_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7884b107a2_2_16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g27884b107a2_2_16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L="914400" marR="0" lvl="1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g27884b107a2_2_16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7884b107a2_0_178"/>
          <p:cNvSpPr>
            <a:spLocks noGrp="1"/>
          </p:cNvSpPr>
          <p:nvPr>
            <p:ph type="pic" idx="2"/>
          </p:nvPr>
        </p:nvSpPr>
        <p:spPr>
          <a:xfrm>
            <a:off x="1055687" y="1268413"/>
            <a:ext cx="4319700" cy="50403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Title Slide">
  <p:cSld name="32_Title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5"/>
          <p:cNvSpPr/>
          <p:nvPr/>
        </p:nvSpPr>
        <p:spPr>
          <a:xfrm>
            <a:off x="6096000" y="3753134"/>
            <a:ext cx="6096000" cy="2555591"/>
          </a:xfrm>
          <a:prstGeom prst="rect">
            <a:avLst/>
          </a:prstGeom>
          <a:gradFill>
            <a:gsLst>
              <a:gs pos="0">
                <a:schemeClr val="accent2"/>
              </a:gs>
              <a:gs pos="96000">
                <a:srgbClr val="EA641A"/>
              </a:gs>
              <a:gs pos="100000">
                <a:srgbClr val="EA641A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40" name="Google Shape;40;p85"/>
          <p:cNvSpPr>
            <a:spLocks noGrp="1"/>
          </p:cNvSpPr>
          <p:nvPr>
            <p:ph type="pic" idx="2"/>
          </p:nvPr>
        </p:nvSpPr>
        <p:spPr>
          <a:xfrm>
            <a:off x="6816725" y="1268413"/>
            <a:ext cx="2381023" cy="297693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1" name="Google Shape;41;p85"/>
          <p:cNvSpPr>
            <a:spLocks noGrp="1"/>
          </p:cNvSpPr>
          <p:nvPr>
            <p:ph type="pic" idx="3"/>
          </p:nvPr>
        </p:nvSpPr>
        <p:spPr>
          <a:xfrm>
            <a:off x="9476015" y="1268413"/>
            <a:ext cx="2381023" cy="297693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7884b107a2_0_1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Char char="●"/>
              <a:defRPr sz="60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g27884b107a2_0_1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g27884b107a2_0_1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g27884b107a2_0_1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g27884b107a2_0_1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1"/>
          <p:cNvSpPr>
            <a:spLocks noGrp="1"/>
          </p:cNvSpPr>
          <p:nvPr>
            <p:ph type="pic" idx="2"/>
          </p:nvPr>
        </p:nvSpPr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Google Shape;14;p38">
            <a:extLst>
              <a:ext uri="{FF2B5EF4-FFF2-40B4-BE49-F238E27FC236}">
                <a16:creationId xmlns:a16="http://schemas.microsoft.com/office/drawing/2014/main" id="{F1297DBC-90BB-B4E6-5D35-1E9745CE120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448799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3733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0C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4"/>
          <p:cNvSpPr txBox="1"/>
          <p:nvPr/>
        </p:nvSpPr>
        <p:spPr>
          <a:xfrm>
            <a:off x="434411" y="6230138"/>
            <a:ext cx="47898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Dept EECE, GST Bengaluru</a:t>
            </a:r>
            <a:endParaRPr sz="1800" b="0" i="0" u="none" strike="noStrike" cap="none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" name="Google Shape;11;p64"/>
          <p:cNvPicPr preferRelativeResize="0"/>
          <p:nvPr userDrawn="1"/>
        </p:nvPicPr>
        <p:blipFill rotWithShape="1">
          <a:blip r:embed="rId11">
            <a:alphaModFix/>
          </a:blip>
          <a:srcRect/>
          <a:stretch/>
        </p:blipFill>
        <p:spPr>
          <a:xfrm>
            <a:off x="10545066" y="6107763"/>
            <a:ext cx="1432859" cy="61408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75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799">
          <p15:clr>
            <a:srgbClr val="A4A3A4"/>
          </p15:clr>
        </p15:guide>
        <p15:guide id="4" orient="horz" pos="346">
          <p15:clr>
            <a:srgbClr val="A4A3A4"/>
          </p15:clr>
        </p15:guide>
        <p15:guide id="5" orient="horz" pos="1253">
          <p15:clr>
            <a:srgbClr val="A4A3A4"/>
          </p15:clr>
        </p15:guide>
        <p15:guide id="6" orient="horz" pos="1706">
          <p15:clr>
            <a:srgbClr val="A4A3A4"/>
          </p15:clr>
        </p15:guide>
        <p15:guide id="7" orient="horz" pos="2614">
          <p15:clr>
            <a:srgbClr val="A4A3A4"/>
          </p15:clr>
        </p15:guide>
        <p15:guide id="8" orient="horz" pos="3067">
          <p15:clr>
            <a:srgbClr val="A4A3A4"/>
          </p15:clr>
        </p15:guide>
        <p15:guide id="9" orient="horz" pos="3521">
          <p15:clr>
            <a:srgbClr val="A4A3A4"/>
          </p15:clr>
        </p15:guide>
        <p15:guide id="10" orient="horz" pos="3974">
          <p15:clr>
            <a:srgbClr val="A4A3A4"/>
          </p15:clr>
        </p15:guide>
        <p15:guide id="11" pos="4294">
          <p15:clr>
            <a:srgbClr val="A4A3A4"/>
          </p15:clr>
        </p15:guide>
        <p15:guide id="12" pos="4747">
          <p15:clr>
            <a:srgbClr val="A4A3A4"/>
          </p15:clr>
        </p15:guide>
        <p15:guide id="13" pos="211">
          <p15:clr>
            <a:srgbClr val="A4A3A4"/>
          </p15:clr>
        </p15:guide>
        <p15:guide id="14" pos="665">
          <p15:clr>
            <a:srgbClr val="A4A3A4"/>
          </p15:clr>
        </p15:guide>
        <p15:guide id="15" pos="1118">
          <p15:clr>
            <a:srgbClr val="A4A3A4"/>
          </p15:clr>
        </p15:guide>
        <p15:guide id="16" pos="1572">
          <p15:clr>
            <a:srgbClr val="A4A3A4"/>
          </p15:clr>
        </p15:guide>
        <p15:guide id="17" pos="2026">
          <p15:clr>
            <a:srgbClr val="A4A3A4"/>
          </p15:clr>
        </p15:guide>
        <p15:guide id="18" pos="2479">
          <p15:clr>
            <a:srgbClr val="A4A3A4"/>
          </p15:clr>
        </p15:guide>
        <p15:guide id="19" pos="2933">
          <p15:clr>
            <a:srgbClr val="A4A3A4"/>
          </p15:clr>
        </p15:guide>
        <p15:guide id="20" pos="3386">
          <p15:clr>
            <a:srgbClr val="A4A3A4"/>
          </p15:clr>
        </p15:guide>
        <p15:guide id="21" pos="5201">
          <p15:clr>
            <a:srgbClr val="A4A3A4"/>
          </p15:clr>
        </p15:guide>
        <p15:guide id="22" pos="5654">
          <p15:clr>
            <a:srgbClr val="A4A3A4"/>
          </p15:clr>
        </p15:guide>
        <p15:guide id="23" pos="6108">
          <p15:clr>
            <a:srgbClr val="A4A3A4"/>
          </p15:clr>
        </p15:guide>
        <p15:guide id="24" pos="6562">
          <p15:clr>
            <a:srgbClr val="A4A3A4"/>
          </p15:clr>
        </p15:guide>
        <p15:guide id="25" pos="7015">
          <p15:clr>
            <a:srgbClr val="A4A3A4"/>
          </p15:clr>
        </p15:guide>
        <p15:guide id="26" pos="7469">
          <p15:clr>
            <a:srgbClr val="A4A3A4"/>
          </p15:clr>
        </p15:guide>
        <p15:guide id="27" pos="347">
          <p15:clr>
            <a:srgbClr val="F26B43"/>
          </p15:clr>
        </p15:guide>
        <p15:guide id="28" pos="73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fficetimeline.com/gantt-chart/how-to-make/exce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app.teamgantt.com/projects/gantt?ids=4049436" TargetMode="External"/><Relationship Id="rId4" Type="http://schemas.openxmlformats.org/officeDocument/2006/relationships/hyperlink" Target="https://www.teamgantt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dVdnFQvHJ74?si=CoWy0CKppY8QetQJ" TargetMode="External"/><Relationship Id="rId7" Type="http://schemas.openxmlformats.org/officeDocument/2006/relationships/hyperlink" Target="https://github.com/nihargowdakm/BIST-Design" TargetMode="External"/><Relationship Id="rId2" Type="http://schemas.openxmlformats.org/officeDocument/2006/relationships/hyperlink" Target="https://youtu.be/IRSwVbKPrZU?si=gBUWw9370TdIGZvE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youtu.be/lb0lwriIMjw?si=3PL9oIa3JJXP4mYq" TargetMode="External"/><Relationship Id="rId5" Type="http://schemas.openxmlformats.org/officeDocument/2006/relationships/hyperlink" Target="https://youtu.be/4Q8AaevnAaU?si=mpO_wImfbKWVrhYX" TargetMode="External"/><Relationship Id="rId4" Type="http://schemas.openxmlformats.org/officeDocument/2006/relationships/hyperlink" Target="https://youtu.be/sfxtYY-PpiA?si=NljJIHef9N3I3BX4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www.lucidchart.com/pages/examples/uml_diagram_tool" TargetMode="Externa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AE9A7-FBD8-C9FF-7958-4AF112522506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60163" y="6218238"/>
            <a:ext cx="731837" cy="523875"/>
          </a:xfrm>
          <a:prstGeom prst="rect">
            <a:avLst/>
          </a:prstGeo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pic>
        <p:nvPicPr>
          <p:cNvPr id="5" name="Google Shape;87;p1">
            <a:extLst>
              <a:ext uri="{FF2B5EF4-FFF2-40B4-BE49-F238E27FC236}">
                <a16:creationId xmlns:a16="http://schemas.microsoft.com/office/drawing/2014/main" id="{AD01CF2C-8332-E700-171E-F6425D2B2D23}"/>
              </a:ext>
            </a:extLst>
          </p:cNvPr>
          <p:cNvPicPr preferRelativeResize="0"/>
          <p:nvPr/>
        </p:nvPicPr>
        <p:blipFill rotWithShape="1">
          <a:blip r:embed="rId2">
            <a:alphaModFix amt="20000"/>
          </a:blip>
          <a:srcRect l="1514" r="2310" b="19493"/>
          <a:stretch/>
        </p:blipFill>
        <p:spPr>
          <a:xfrm>
            <a:off x="-1235" y="7409"/>
            <a:ext cx="12193235" cy="673491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8;p1">
            <a:extLst>
              <a:ext uri="{FF2B5EF4-FFF2-40B4-BE49-F238E27FC236}">
                <a16:creationId xmlns:a16="http://schemas.microsoft.com/office/drawing/2014/main" id="{74F321D0-F3BA-5572-DBB4-C5E77739C8E5}"/>
              </a:ext>
            </a:extLst>
          </p:cNvPr>
          <p:cNvSpPr txBox="1"/>
          <p:nvPr/>
        </p:nvSpPr>
        <p:spPr>
          <a:xfrm>
            <a:off x="2904067" y="3157752"/>
            <a:ext cx="638386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007069"/>
                </a:solidFill>
                <a:latin typeface="Open Sans"/>
                <a:ea typeface="Open Sans"/>
                <a:cs typeface="Open Sans"/>
                <a:sym typeface="Open Sans"/>
              </a:rPr>
              <a:t>GITAM (Deemed-to-be) University</a:t>
            </a:r>
            <a:endParaRPr lang="en-US" sz="2800" dirty="0"/>
          </a:p>
        </p:txBody>
      </p:sp>
      <p:sp>
        <p:nvSpPr>
          <p:cNvPr id="11" name="Google Shape;93;p1">
            <a:extLst>
              <a:ext uri="{FF2B5EF4-FFF2-40B4-BE49-F238E27FC236}">
                <a16:creationId xmlns:a16="http://schemas.microsoft.com/office/drawing/2014/main" id="{5F318AA7-C96A-3AAD-7C94-E53133C5AD6C}"/>
              </a:ext>
            </a:extLst>
          </p:cNvPr>
          <p:cNvSpPr/>
          <p:nvPr/>
        </p:nvSpPr>
        <p:spPr>
          <a:xfrm>
            <a:off x="3060700" y="6148918"/>
            <a:ext cx="60960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7F7F7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www.gitam.edu</a:t>
            </a:r>
            <a:endParaRPr sz="1200" b="0" i="0" u="none" strike="noStrike" cap="none" dirty="0">
              <a:solidFill>
                <a:srgbClr val="7F7F7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2" name="Google Shape;94;p1">
            <a:extLst>
              <a:ext uri="{FF2B5EF4-FFF2-40B4-BE49-F238E27FC236}">
                <a16:creationId xmlns:a16="http://schemas.microsoft.com/office/drawing/2014/main" id="{27E17DC4-EBA4-36D1-CC55-FFAF1FD93FF1}"/>
              </a:ext>
            </a:extLst>
          </p:cNvPr>
          <p:cNvGrpSpPr/>
          <p:nvPr/>
        </p:nvGrpSpPr>
        <p:grpSpPr>
          <a:xfrm rot="2700000">
            <a:off x="5984712" y="5183993"/>
            <a:ext cx="231043" cy="225933"/>
            <a:chOff x="11087593" y="13905"/>
            <a:chExt cx="1085533" cy="1061509"/>
          </a:xfrm>
        </p:grpSpPr>
        <p:sp>
          <p:nvSpPr>
            <p:cNvPr id="13" name="Google Shape;95;p1">
              <a:extLst>
                <a:ext uri="{FF2B5EF4-FFF2-40B4-BE49-F238E27FC236}">
                  <a16:creationId xmlns:a16="http://schemas.microsoft.com/office/drawing/2014/main" id="{AE7092A2-B102-1273-6C25-E1736799EF72}"/>
                </a:ext>
              </a:extLst>
            </p:cNvPr>
            <p:cNvSpPr/>
            <p:nvPr/>
          </p:nvSpPr>
          <p:spPr>
            <a:xfrm>
              <a:off x="11087593" y="548342"/>
              <a:ext cx="537028" cy="527072"/>
            </a:xfrm>
            <a:prstGeom prst="rect">
              <a:avLst/>
            </a:prstGeom>
            <a:solidFill>
              <a:srgbClr val="DF2A3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6;p1">
              <a:extLst>
                <a:ext uri="{FF2B5EF4-FFF2-40B4-BE49-F238E27FC236}">
                  <a16:creationId xmlns:a16="http://schemas.microsoft.com/office/drawing/2014/main" id="{CD50D2DC-2455-5951-3C5D-BB02F217709E}"/>
                </a:ext>
              </a:extLst>
            </p:cNvPr>
            <p:cNvSpPr/>
            <p:nvPr/>
          </p:nvSpPr>
          <p:spPr>
            <a:xfrm>
              <a:off x="11636098" y="13905"/>
              <a:ext cx="537028" cy="527079"/>
            </a:xfrm>
            <a:prstGeom prst="rect">
              <a:avLst/>
            </a:prstGeom>
            <a:solidFill>
              <a:srgbClr val="3A3A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" name="Google Shape;104;p1">
            <a:extLst>
              <a:ext uri="{FF2B5EF4-FFF2-40B4-BE49-F238E27FC236}">
                <a16:creationId xmlns:a16="http://schemas.microsoft.com/office/drawing/2014/main" id="{C323D64D-BE3D-E115-33E9-192C329B4C2B}"/>
              </a:ext>
            </a:extLst>
          </p:cNvPr>
          <p:cNvSpPr/>
          <p:nvPr/>
        </p:nvSpPr>
        <p:spPr>
          <a:xfrm>
            <a:off x="2904067" y="4430594"/>
            <a:ext cx="60960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Department of Electrical Electronics and Communication Engineering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05;p1">
            <a:extLst>
              <a:ext uri="{FF2B5EF4-FFF2-40B4-BE49-F238E27FC236}">
                <a16:creationId xmlns:a16="http://schemas.microsoft.com/office/drawing/2014/main" id="{C9CF77E4-28A7-270F-8F1A-AFD4E8DCECCF}"/>
              </a:ext>
            </a:extLst>
          </p:cNvPr>
          <p:cNvSpPr/>
          <p:nvPr/>
        </p:nvSpPr>
        <p:spPr>
          <a:xfrm>
            <a:off x="9156700" y="5791918"/>
            <a:ext cx="29269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11;p1">
            <a:extLst>
              <a:ext uri="{FF2B5EF4-FFF2-40B4-BE49-F238E27FC236}">
                <a16:creationId xmlns:a16="http://schemas.microsoft.com/office/drawing/2014/main" id="{037B6323-B919-404C-9A53-E2D1EEBBC29E}"/>
              </a:ext>
            </a:extLst>
          </p:cNvPr>
          <p:cNvSpPr/>
          <p:nvPr/>
        </p:nvSpPr>
        <p:spPr>
          <a:xfrm>
            <a:off x="133754" y="4504627"/>
            <a:ext cx="2907640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Project Team: </a:t>
            </a: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b="1" dirty="0">
                <a:solidFill>
                  <a:schemeClr val="dk1"/>
                </a:solidFill>
                <a:latin typeface="Montserrat Medium"/>
                <a:sym typeface="Montserrat Medium"/>
              </a:rPr>
              <a:t>B. JAGADEESHWARREDDY</a:t>
            </a:r>
            <a:endParaRPr lang="en-US" sz="1400" b="1" i="0" u="none" strike="noStrike" cap="none" dirty="0">
              <a:solidFill>
                <a:schemeClr val="dk1"/>
              </a:solidFill>
              <a:latin typeface="Montserrat Medium"/>
              <a:ea typeface="Arial"/>
              <a:cs typeface="Arial"/>
              <a:sym typeface="Montserrat Medium"/>
            </a:endParaRPr>
          </a:p>
          <a:p>
            <a:pPr algn="just">
              <a:buSzPts val="1400"/>
            </a:pPr>
            <a:r>
              <a:rPr lang="en-US" b="1" dirty="0">
                <a:solidFill>
                  <a:schemeClr val="dk1"/>
                </a:solidFill>
                <a:latin typeface="Montserrat Medium"/>
                <a:sym typeface="Montserrat Medium"/>
              </a:rPr>
              <a:t>K.VAMSI</a:t>
            </a:r>
            <a:endParaRPr lang="en-US"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buSzPts val="1400"/>
            </a:pPr>
            <a:r>
              <a:rPr lang="en-US" b="1" dirty="0">
                <a:solidFill>
                  <a:schemeClr val="dk1"/>
                </a:solidFill>
                <a:latin typeface="Montserrat Medium"/>
                <a:sym typeface="Montserrat Medium"/>
              </a:rPr>
              <a:t>B.NAVEEN</a:t>
            </a:r>
          </a:p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11;p1">
            <a:extLst>
              <a:ext uri="{FF2B5EF4-FFF2-40B4-BE49-F238E27FC236}">
                <a16:creationId xmlns:a16="http://schemas.microsoft.com/office/drawing/2014/main" id="{663FF154-6303-06EF-099B-905F19C206B2}"/>
              </a:ext>
            </a:extLst>
          </p:cNvPr>
          <p:cNvSpPr/>
          <p:nvPr/>
        </p:nvSpPr>
        <p:spPr>
          <a:xfrm>
            <a:off x="9322056" y="5040405"/>
            <a:ext cx="292694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Project Mentor: </a:t>
            </a: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b="1" dirty="0">
                <a:solidFill>
                  <a:schemeClr val="dk1"/>
                </a:solidFill>
                <a:latin typeface="Montserrat Medium"/>
                <a:sym typeface="Montserrat Medium"/>
              </a:rPr>
              <a:t>Dr.Karthick.S</a:t>
            </a:r>
            <a:endParaRPr lang="en-US" sz="1400" b="1" i="0" u="none" strike="noStrike" cap="none" dirty="0">
              <a:solidFill>
                <a:schemeClr val="dk1"/>
              </a:solidFill>
              <a:latin typeface="Montserrat Medium"/>
              <a:ea typeface="Arial"/>
              <a:cs typeface="Arial"/>
              <a:sym typeface="Montserrat Medium"/>
            </a:endParaRPr>
          </a:p>
        </p:txBody>
      </p:sp>
      <p:pic>
        <p:nvPicPr>
          <p:cNvPr id="21" name="Google Shape;67;p1">
            <a:extLst>
              <a:ext uri="{FF2B5EF4-FFF2-40B4-BE49-F238E27FC236}">
                <a16:creationId xmlns:a16="http://schemas.microsoft.com/office/drawing/2014/main" id="{14559E83-6276-698C-A2DC-9D1D6C0E44C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1352" y="1778687"/>
            <a:ext cx="2674631" cy="124567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88;p1">
            <a:extLst>
              <a:ext uri="{FF2B5EF4-FFF2-40B4-BE49-F238E27FC236}">
                <a16:creationId xmlns:a16="http://schemas.microsoft.com/office/drawing/2014/main" id="{8CF9D16E-FF17-2A50-8767-3A06BCEC2AD9}"/>
              </a:ext>
            </a:extLst>
          </p:cNvPr>
          <p:cNvSpPr txBox="1"/>
          <p:nvPr/>
        </p:nvSpPr>
        <p:spPr>
          <a:xfrm>
            <a:off x="4092873" y="264015"/>
            <a:ext cx="4832466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Power-Efficient BIST Design with  Fault Detection</a:t>
            </a:r>
            <a:endParaRPr lang="en-US" sz="2800" b="1" dirty="0">
              <a:solidFill>
                <a:schemeClr val="dk1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/>
          </a:p>
        </p:txBody>
      </p:sp>
      <p:sp>
        <p:nvSpPr>
          <p:cNvPr id="23" name="Google Shape;88;p1">
            <a:extLst>
              <a:ext uri="{FF2B5EF4-FFF2-40B4-BE49-F238E27FC236}">
                <a16:creationId xmlns:a16="http://schemas.microsoft.com/office/drawing/2014/main" id="{D8F66EB9-9CBE-8ACD-E616-93A5AE55CF5C}"/>
              </a:ext>
            </a:extLst>
          </p:cNvPr>
          <p:cNvSpPr txBox="1"/>
          <p:nvPr/>
        </p:nvSpPr>
        <p:spPr>
          <a:xfrm>
            <a:off x="4106192" y="1072201"/>
            <a:ext cx="400501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7069"/>
                </a:solidFill>
                <a:latin typeface="Open Sans"/>
                <a:ea typeface="Open Sans"/>
                <a:cs typeface="Open Sans"/>
                <a:sym typeface="Open Sans"/>
              </a:rPr>
              <a:t>Mid-Review 3</a:t>
            </a:r>
            <a:endParaRPr lang="en-US" sz="2000" dirty="0"/>
          </a:p>
        </p:txBody>
      </p:sp>
      <p:sp>
        <p:nvSpPr>
          <p:cNvPr id="25" name="Google Shape;120;p76">
            <a:extLst>
              <a:ext uri="{FF2B5EF4-FFF2-40B4-BE49-F238E27FC236}">
                <a16:creationId xmlns:a16="http://schemas.microsoft.com/office/drawing/2014/main" id="{38A183C7-510B-0906-FECD-64BA2B628A0E}"/>
              </a:ext>
            </a:extLst>
          </p:cNvPr>
          <p:cNvSpPr/>
          <p:nvPr/>
        </p:nvSpPr>
        <p:spPr>
          <a:xfrm>
            <a:off x="133754" y="3194604"/>
            <a:ext cx="2432050" cy="468792"/>
          </a:xfrm>
          <a:prstGeom prst="roundRect">
            <a:avLst>
              <a:gd name="adj" fmla="val 16667"/>
            </a:avLst>
          </a:prstGeom>
          <a:solidFill>
            <a:schemeClr val="tx2">
              <a:lumMod val="10000"/>
            </a:schemeClr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AY 2021-25 </a:t>
            </a:r>
            <a:endParaRPr sz="9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120;p76">
            <a:extLst>
              <a:ext uri="{FF2B5EF4-FFF2-40B4-BE49-F238E27FC236}">
                <a16:creationId xmlns:a16="http://schemas.microsoft.com/office/drawing/2014/main" id="{B3C9655A-2680-CBD4-341A-460C55A63157}"/>
              </a:ext>
            </a:extLst>
          </p:cNvPr>
          <p:cNvSpPr/>
          <p:nvPr/>
        </p:nvSpPr>
        <p:spPr>
          <a:xfrm>
            <a:off x="9156701" y="2965412"/>
            <a:ext cx="2901546" cy="818907"/>
          </a:xfrm>
          <a:prstGeom prst="roundRect">
            <a:avLst>
              <a:gd name="adj" fmla="val 16667"/>
            </a:avLst>
          </a:prstGeom>
          <a:solidFill>
            <a:schemeClr val="tx2">
              <a:lumMod val="10000"/>
            </a:schemeClr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Major Project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Project ID: </a:t>
            </a:r>
            <a:r>
              <a:rPr lang="en-US" sz="180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V4</a:t>
            </a:r>
            <a:endParaRPr lang="en-US" sz="1800" b="1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901330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FA203-D61C-C435-C13F-9D465DE29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A12B71-72E7-729A-BD73-A75CDFA4E1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81149B48-2899-0CA4-769B-CDA4BB3C7A4D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Implementation and Results – Iteration </a:t>
            </a:r>
            <a:r>
              <a:rPr lang="en-US" sz="2400" b="1" dirty="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C8F2B679-0A9D-6BF6-ECED-0F2F4AFCEF75}"/>
              </a:ext>
            </a:extLst>
          </p:cNvPr>
          <p:cNvSpPr txBox="1"/>
          <p:nvPr/>
        </p:nvSpPr>
        <p:spPr>
          <a:xfrm>
            <a:off x="452283" y="8715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Iteration 2 : Results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Picture 6" descr="A computer screen shot of a black and green screen&#10;&#10;AI-generated content may be incorrect.">
            <a:extLst>
              <a:ext uri="{FF2B5EF4-FFF2-40B4-BE49-F238E27FC236}">
                <a16:creationId xmlns:a16="http://schemas.microsoft.com/office/drawing/2014/main" id="{1EAA0777-5980-68D8-C28B-0FBCA0C45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3" y="1362870"/>
            <a:ext cx="10227319" cy="538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77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9B5E4F-4BB4-847B-EB04-E5A9494C6D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53030F-1CCA-A308-506E-54BB7B4650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204D91CF-663E-446B-363F-A1A36617E50D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Implementation and Results – Iteration 2 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0D380637-5968-2DAD-AAD2-CDD35311D8C0}"/>
              </a:ext>
            </a:extLst>
          </p:cNvPr>
          <p:cNvSpPr txBox="1"/>
          <p:nvPr/>
        </p:nvSpPr>
        <p:spPr>
          <a:xfrm>
            <a:off x="452283" y="8715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Iteration 2 : Results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Picture 6" descr="A computer screen shot of a computer program">
            <a:extLst>
              <a:ext uri="{FF2B5EF4-FFF2-40B4-BE49-F238E27FC236}">
                <a16:creationId xmlns:a16="http://schemas.microsoft.com/office/drawing/2014/main" id="{A493BDC7-3A0A-9112-B305-2F90EE09C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46" y="1288726"/>
            <a:ext cx="10458370" cy="531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935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4FB4E-AB25-B986-6544-C02960695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2EDE2B-D87B-D03F-3482-F7F114A4F0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C625E54E-A86D-9B94-B470-0435C69F95E5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Implementation and Results – Iteration 2 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67B823CE-7BA9-D714-A424-29AA44BD6144}"/>
              </a:ext>
            </a:extLst>
          </p:cNvPr>
          <p:cNvSpPr txBox="1"/>
          <p:nvPr/>
        </p:nvSpPr>
        <p:spPr>
          <a:xfrm>
            <a:off x="566057" y="871532"/>
            <a:ext cx="11212987" cy="14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Iteration : Results + Validation against the use cases and test cases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Implementing ALU DESIGN.</a:t>
            </a: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Injecting Faults in it.</a:t>
            </a: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Implementing it on ZUC102 Board.</a:t>
            </a: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34" name="Picture 10" descr="Logical Unit (ALU) Verilog Code ...">
            <a:extLst>
              <a:ext uri="{FF2B5EF4-FFF2-40B4-BE49-F238E27FC236}">
                <a16:creationId xmlns:a16="http://schemas.microsoft.com/office/drawing/2014/main" id="{23F9C114-0A46-4F7D-C2CA-0735BBA80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536" y="2670172"/>
            <a:ext cx="2281632" cy="1355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F7112EF-B8C6-C421-0DCE-CF4D7F93D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230" y="2190647"/>
            <a:ext cx="7133266" cy="284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468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1A60F04-369C-C6ED-EB26-3D87FFEF8F85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pPr marL="342900" indent="-342900" algn="l">
              <a:buFont typeface="+mj-lt"/>
              <a:buAutoNum type="arabicPeriod"/>
            </a:pPr>
            <a:endParaRPr lang="en-IN" b="1" dirty="0"/>
          </a:p>
          <a:p>
            <a:pPr algn="l"/>
            <a:endParaRPr lang="en-IN" b="1" dirty="0"/>
          </a:p>
          <a:p>
            <a:pPr marL="342900" indent="-342900" algn="l">
              <a:buFont typeface="+mj-lt"/>
              <a:buAutoNum type="arabicPeriod"/>
            </a:pPr>
            <a:endParaRPr lang="en-IN" b="1" dirty="0"/>
          </a:p>
          <a:p>
            <a:pPr marL="342900" indent="-342900" algn="l">
              <a:buFont typeface="+mj-lt"/>
              <a:buAutoNum type="arabicPeriod"/>
            </a:pPr>
            <a:endParaRPr lang="en-IN" b="1" dirty="0"/>
          </a:p>
          <a:p>
            <a:pPr marL="342900" indent="-342900" algn="l">
              <a:buFont typeface="+mj-lt"/>
              <a:buAutoNum type="arabicPeriod"/>
            </a:pPr>
            <a:endParaRPr lang="en-IN" b="1" dirty="0"/>
          </a:p>
          <a:p>
            <a:pPr algn="l"/>
            <a:endParaRPr lang="en-IN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/>
              <a:t>Design the BIST Logic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dirty="0"/>
              <a:t>Compile modules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/>
              <a:t>Simulate the Design</a:t>
            </a:r>
          </a:p>
          <a:p>
            <a:pPr algn="l"/>
            <a:endParaRPr lang="en-IN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Synthesize and Implement the Design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algn="l"/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/>
              <a:t>Analyze the 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3A4014-AD4E-7625-C2A2-51FD13715B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184D338-6DA9-C48A-5C86-E831FB908FFC}"/>
              </a:ext>
            </a:extLst>
          </p:cNvPr>
          <p:cNvSpPr/>
          <p:nvPr/>
        </p:nvSpPr>
        <p:spPr>
          <a:xfrm>
            <a:off x="1632857" y="359229"/>
            <a:ext cx="3080657" cy="76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STEPS TO FOLLOW</a:t>
            </a:r>
          </a:p>
          <a:p>
            <a:pPr algn="ctr"/>
            <a:endParaRPr lang="en-IN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290C69E-7D95-2C84-7061-923F6172B61A}"/>
              </a:ext>
            </a:extLst>
          </p:cNvPr>
          <p:cNvSpPr/>
          <p:nvPr/>
        </p:nvSpPr>
        <p:spPr>
          <a:xfrm>
            <a:off x="1524000" y="2068286"/>
            <a:ext cx="45719" cy="37011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01A60435-A55F-FAB5-741B-5E061DCBFED5}"/>
              </a:ext>
            </a:extLst>
          </p:cNvPr>
          <p:cNvSpPr/>
          <p:nvPr/>
        </p:nvSpPr>
        <p:spPr>
          <a:xfrm>
            <a:off x="1524000" y="2786743"/>
            <a:ext cx="45719" cy="50074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E34A1CD3-D1E2-B65B-FAB2-BC69F37072EB}"/>
              </a:ext>
            </a:extLst>
          </p:cNvPr>
          <p:cNvSpPr/>
          <p:nvPr/>
        </p:nvSpPr>
        <p:spPr>
          <a:xfrm>
            <a:off x="1524000" y="3646714"/>
            <a:ext cx="45719" cy="50074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A86753C1-5798-E790-A7B8-80020FAB70A8}"/>
              </a:ext>
            </a:extLst>
          </p:cNvPr>
          <p:cNvSpPr/>
          <p:nvPr/>
        </p:nvSpPr>
        <p:spPr>
          <a:xfrm>
            <a:off x="1524000" y="4441371"/>
            <a:ext cx="45719" cy="50074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760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E2842-485B-A1BA-74A8-3079DADFF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35B471-CC7E-7CB9-A4D6-FB503C8052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67F9DACA-35DE-941A-CCEE-D335FBEB8971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Contribution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5951DA8A-453F-9B13-3160-FA60A7CB42E6}"/>
              </a:ext>
            </a:extLst>
          </p:cNvPr>
          <p:cNvSpPr txBox="1"/>
          <p:nvPr/>
        </p:nvSpPr>
        <p:spPr>
          <a:xfrm>
            <a:off x="452284" y="788096"/>
            <a:ext cx="5761704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Team Progress and Movement</a:t>
            </a:r>
          </a:p>
          <a:p>
            <a:pPr lvl="0" algn="just"/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DETAILED THE DESIGN AND IMPLEMENTATION OF EACH </a:t>
            </a:r>
          </a:p>
          <a:p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BIST</a:t>
            </a:r>
          </a:p>
          <a:p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    COMPONENT: LFSR, CUT, AND MISR.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PREPARING DETAILED DOCUMENTATION AND REPORTING FOR THE PROJECT.</a:t>
            </a: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COLLABORATION WITH MENTORS AND EXPERTS TO GAIN INSIGHTS AND FEEDBACK.</a:t>
            </a:r>
          </a:p>
          <a:p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WEEKLY TEAM MEETINGS TO DISCUSS PROGRESS, CHALLENGES, ANDUPCOMING TASKS</a:t>
            </a:r>
          </a:p>
          <a:p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IMPLEMENT REAL-TIMEMONITORING AND SELF- HEALING CAPABILITIES</a:t>
            </a:r>
            <a:r>
              <a:rPr lang="en-US" sz="11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Google Shape;125;p3">
            <a:extLst>
              <a:ext uri="{FF2B5EF4-FFF2-40B4-BE49-F238E27FC236}">
                <a16:creationId xmlns:a16="http://schemas.microsoft.com/office/drawing/2014/main" id="{E154839C-B3E3-3A7B-9FDD-C49C18A4F130}"/>
              </a:ext>
            </a:extLst>
          </p:cNvPr>
          <p:cNvSpPr txBox="1"/>
          <p:nvPr/>
        </p:nvSpPr>
        <p:spPr>
          <a:xfrm>
            <a:off x="6567947" y="788095"/>
            <a:ext cx="5761704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Individual Contribution </a:t>
            </a:r>
          </a:p>
          <a:p>
            <a:pPr lvl="3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Key contributions: JAGADDESHWAR REDDY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ARCCHITECTURE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STRUCTURE DIAGRAMS</a:t>
            </a:r>
          </a:p>
          <a:p>
            <a:pPr lvl="3"/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3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Key contributions: K.VAMSI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ANALYSIS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DOCUMENTATION</a:t>
            </a:r>
          </a:p>
          <a:p>
            <a:pPr lvl="1"/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3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Key contributions: B.NAVEEN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LITERATURE SURVEY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EXTERNAL WORKS</a:t>
            </a:r>
          </a:p>
          <a:p>
            <a:pPr lvl="1"/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572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A98FA-4F35-C93F-73A2-485950D05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132046-4ACE-A1E3-4010-52881C9836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9BB43107-1A1B-029D-C73C-2126600571B2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Conclusion &amp; Future Work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8EB3901A-2C1A-A66B-C9AE-81E8FAFAB4FF}"/>
              </a:ext>
            </a:extLst>
          </p:cNvPr>
          <p:cNvSpPr txBox="1"/>
          <p:nvPr/>
        </p:nvSpPr>
        <p:spPr>
          <a:xfrm>
            <a:off x="452283" y="8715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Summary and Conclusion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</a:rPr>
              <a:t>Detected faults in a circuit​</a:t>
            </a:r>
            <a:endParaRPr lang="en-IN" dirty="0"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</a:rPr>
              <a:t>We have used a module:​</a:t>
            </a:r>
            <a:endParaRPr lang="en-IN" dirty="0">
              <a:latin typeface="Arial" panose="020B0604020202020204" pitchFamily="34" charset="0"/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en-IN" dirty="0">
                <a:latin typeface="Verdana" panose="020B0604030504040204" pitchFamily="34" charset="0"/>
              </a:rPr>
              <a:t>TPG​</a:t>
            </a:r>
            <a:endParaRPr lang="en-IN" dirty="0">
              <a:latin typeface="Segoe UI" panose="020B0502040204020203" pitchFamily="34" charset="0"/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en-IN" dirty="0">
                <a:latin typeface="Verdana" panose="020B0604030504040204" pitchFamily="34" charset="0"/>
              </a:rPr>
              <a:t>CUT​</a:t>
            </a:r>
            <a:endParaRPr lang="en-IN" dirty="0">
              <a:latin typeface="Segoe UI" panose="020B0502040204020203" pitchFamily="34" charset="0"/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en-IN" dirty="0">
                <a:latin typeface="Verdana" panose="020B0604030504040204" pitchFamily="34" charset="0"/>
              </a:rPr>
              <a:t>SIGNATURE ANALYSIER​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IN" dirty="0">
                <a:latin typeface="Verdana" panose="020B0604030504040204" pitchFamily="34" charset="0"/>
              </a:rPr>
              <a:t>Comparator</a:t>
            </a:r>
            <a:endParaRPr lang="en-IN" dirty="0">
              <a:latin typeface="Segoe UI" panose="020B0502040204020203" pitchFamily="34" charset="0"/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en-IN" dirty="0">
                <a:latin typeface="Verdana" panose="020B0604030504040204" pitchFamily="34" charset="0"/>
              </a:rPr>
              <a:t>BIST CONTROLLER</a:t>
            </a:r>
            <a:r>
              <a:rPr lang="en-US" dirty="0">
                <a:latin typeface="Verdana" panose="020B0604030504040204" pitchFamily="34" charset="0"/>
              </a:rPr>
              <a:t>​(top module)</a:t>
            </a:r>
            <a:endParaRPr lang="en-US" dirty="0">
              <a:latin typeface="Segoe UI" panose="020B0502040204020203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Future Work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Research on BIST technology.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Implementing </a:t>
            </a:r>
            <a:r>
              <a:rPr lang="en-IN">
                <a:latin typeface="Verdana" panose="020B0604030504040204" pitchFamily="34" charset="0"/>
                <a:ea typeface="Verdana" panose="020B0604030504040204" pitchFamily="34" charset="0"/>
              </a:rPr>
              <a:t>new methodology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7826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2fee63df26b_0_0"/>
          <p:cNvSpPr txBox="1"/>
          <p:nvPr/>
        </p:nvSpPr>
        <p:spPr>
          <a:xfrm>
            <a:off x="1233714" y="2607717"/>
            <a:ext cx="9724500" cy="18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lang="en-US" sz="11500" b="1" i="0" u="none" strike="noStrike" cap="none">
                <a:solidFill>
                  <a:srgbClr val="007069"/>
                </a:solidFill>
                <a:latin typeface="Open Sans"/>
                <a:ea typeface="Open Sans"/>
                <a:cs typeface="Open Sans"/>
                <a:sym typeface="Open Sans"/>
              </a:rPr>
              <a:t>THANK </a:t>
            </a:r>
            <a:r>
              <a:rPr lang="en-US" sz="11500" b="1" i="0" u="none" strike="noStrike" cap="none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rPr>
              <a:t>YOU</a:t>
            </a:r>
            <a:endParaRPr sz="1400" b="0" i="0" u="none" strike="noStrike" cap="none">
              <a:solidFill>
                <a:srgbClr val="00000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744" name="Google Shape;744;g2fee63df26b_0_0"/>
          <p:cNvSpPr txBox="1"/>
          <p:nvPr/>
        </p:nvSpPr>
        <p:spPr>
          <a:xfrm>
            <a:off x="1596571" y="4466045"/>
            <a:ext cx="89988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Have a Great Day ! </a:t>
            </a:r>
            <a:endParaRPr sz="1400" b="0" i="0" u="none" strike="noStrike" cap="none" dirty="0">
              <a:solidFill>
                <a:srgbClr val="00000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DFFC5E-0529-F61B-9511-80058E815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990" y="515225"/>
            <a:ext cx="9936019" cy="558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598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016D5E0D-E878-63B4-A1A9-208E58ED6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;p3">
            <a:extLst>
              <a:ext uri="{FF2B5EF4-FFF2-40B4-BE49-F238E27FC236}">
                <a16:creationId xmlns:a16="http://schemas.microsoft.com/office/drawing/2014/main" id="{1EF97A4B-E82E-712F-CA13-78D59E17A26B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Objective and Goals</a:t>
            </a:r>
            <a:endParaRPr dirty="0"/>
          </a:p>
        </p:txBody>
      </p:sp>
      <p:sp>
        <p:nvSpPr>
          <p:cNvPr id="3" name="Google Shape;120;p76">
            <a:extLst>
              <a:ext uri="{FF2B5EF4-FFF2-40B4-BE49-F238E27FC236}">
                <a16:creationId xmlns:a16="http://schemas.microsoft.com/office/drawing/2014/main" id="{CA08A1E2-29B3-F3D5-48A9-5D1EA6629717}"/>
              </a:ext>
            </a:extLst>
          </p:cNvPr>
          <p:cNvSpPr/>
          <p:nvPr/>
        </p:nvSpPr>
        <p:spPr>
          <a:xfrm>
            <a:off x="550606" y="765905"/>
            <a:ext cx="2114338" cy="302183"/>
          </a:xfrm>
          <a:prstGeom prst="roundRect">
            <a:avLst>
              <a:gd name="adj" fmla="val 16667"/>
            </a:avLst>
          </a:prstGeom>
          <a:solidFill>
            <a:schemeClr val="tx2">
              <a:lumMod val="10000"/>
            </a:schemeClr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Objective </a:t>
            </a:r>
            <a:endParaRPr sz="1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0;p76">
            <a:extLst>
              <a:ext uri="{FF2B5EF4-FFF2-40B4-BE49-F238E27FC236}">
                <a16:creationId xmlns:a16="http://schemas.microsoft.com/office/drawing/2014/main" id="{17BF0AA4-CB04-F194-9E07-5F430F49129E}"/>
              </a:ext>
            </a:extLst>
          </p:cNvPr>
          <p:cNvSpPr/>
          <p:nvPr/>
        </p:nvSpPr>
        <p:spPr>
          <a:xfrm>
            <a:off x="550606" y="3214541"/>
            <a:ext cx="2114338" cy="377072"/>
          </a:xfrm>
          <a:prstGeom prst="roundRect">
            <a:avLst>
              <a:gd name="adj" fmla="val 16667"/>
            </a:avLst>
          </a:prstGeom>
          <a:solidFill>
            <a:schemeClr val="tx2">
              <a:lumMod val="10000"/>
            </a:schemeClr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Goals</a:t>
            </a:r>
            <a:endParaRPr sz="1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111477-E886-23E8-64BD-4CADAD76379A}"/>
              </a:ext>
            </a:extLst>
          </p:cNvPr>
          <p:cNvSpPr txBox="1"/>
          <p:nvPr/>
        </p:nvSpPr>
        <p:spPr>
          <a:xfrm>
            <a:off x="1000124" y="1268361"/>
            <a:ext cx="632450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Brief Description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Implementing BIST for digital circuits.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Analyse different types of LFSR for fault coverage.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To design power efficient VLSI circuit design.</a:t>
            </a: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9AEFFB-1A20-899A-F8E0-29DEDB267EF4}"/>
              </a:ext>
            </a:extLst>
          </p:cNvPr>
          <p:cNvSpPr txBox="1"/>
          <p:nvPr/>
        </p:nvSpPr>
        <p:spPr>
          <a:xfrm>
            <a:off x="1014942" y="3860497"/>
            <a:ext cx="99431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Main Goals </a:t>
            </a:r>
          </a:p>
          <a:p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Bring fault reduction.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Testing the implemented BIST for various Combinational circuits to know the accuracy of fault reduction.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Additional Goals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Trying to implement algorithms for BIST to measure accuracy</a:t>
            </a:r>
          </a:p>
          <a:p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FB294828-0F9E-F06A-05D5-7A5C37AB34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41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5D277163-DDF4-8A7D-727E-9DC95265C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;p3">
            <a:extLst>
              <a:ext uri="{FF2B5EF4-FFF2-40B4-BE49-F238E27FC236}">
                <a16:creationId xmlns:a16="http://schemas.microsoft.com/office/drawing/2014/main" id="{C6ECFB60-4922-9557-3C5E-7FA842E8B16A}"/>
              </a:ext>
            </a:extLst>
          </p:cNvPr>
          <p:cNvSpPr txBox="1"/>
          <p:nvPr/>
        </p:nvSpPr>
        <p:spPr>
          <a:xfrm>
            <a:off x="452283" y="8715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Gant Chart  - Milestones and Activities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Resources : 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https://www.officetimeline.com/gantt-chart/how-to-make/excel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&amp; 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hlinkClick r:id="rId4"/>
              </a:rPr>
              <a:t>https://www.teamgantt.com/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 algn="ctr"/>
            <a:endParaRPr lang="en-IN" dirty="0">
              <a:latin typeface="Verdana" panose="020B0604030504040204" pitchFamily="34" charset="0"/>
              <a:ea typeface="Verdana" panose="020B0604030504040204" pitchFamily="34" charset="0"/>
              <a:hlinkClick r:id="rId5"/>
            </a:endParaRPr>
          </a:p>
          <a:p>
            <a:pPr lvl="0" algn="ctr"/>
            <a:endParaRPr lang="en-IN" dirty="0">
              <a:latin typeface="Verdana" panose="020B0604030504040204" pitchFamily="34" charset="0"/>
              <a:ea typeface="Verdana" panose="020B0604030504040204" pitchFamily="34" charset="0"/>
              <a:hlinkClick r:id="rId5"/>
            </a:endParaRPr>
          </a:p>
          <a:p>
            <a:pPr lvl="0" algn="ctr"/>
            <a:r>
              <a:rPr lang="en-GB" dirty="0">
                <a:hlinkClick r:id="rId5"/>
              </a:rPr>
              <a:t>BIST VALIDATIONAL - Gantt | </a:t>
            </a:r>
            <a:r>
              <a:rPr lang="en-GB" dirty="0" err="1">
                <a:hlinkClick r:id="rId5"/>
              </a:rPr>
              <a:t>TeamGantt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241AC6-CE23-A38B-BD86-17E34844F7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12977A3E-566F-814B-0D9C-37C0E1141171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Project Plan (Clearly mention milestone for objectives under each reviews)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6315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AB61C2-B595-6D36-CB78-3791DED722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050F573B-21F3-B526-5212-5E481ED19CDC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Montserrat"/>
                <a:sym typeface="Montserrat"/>
              </a:rPr>
              <a:t>Literature Survey (Improved post minor project)</a:t>
            </a:r>
            <a:endParaRPr dirty="0"/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189FAE14-3F2D-9B3A-FA7E-862D36BC1477}"/>
              </a:ext>
            </a:extLst>
          </p:cNvPr>
          <p:cNvSpPr txBox="1"/>
          <p:nvPr/>
        </p:nvSpPr>
        <p:spPr>
          <a:xfrm>
            <a:off x="452283" y="8715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Key Publications 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Google scholar research best 3-5 papers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Design and Implementation of Power Efficient Logic BIST With High Fault Coverage Using Verilog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– 2018 - </a:t>
            </a:r>
            <a:r>
              <a:rPr lang="en-US" dirty="0" err="1"/>
              <a:t>Akhila</a:t>
            </a:r>
            <a:r>
              <a:rPr lang="en-US" dirty="0"/>
              <a:t> K UG Student, Department of ECE BNM Institute of Technology Bengaluru, India akhilarao1996@gmail.com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Design and Implementation of BIST Architecture for low power VLSI Applications using Verilog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– 2023 - </a:t>
            </a:r>
            <a:r>
              <a:rPr lang="en-US" dirty="0"/>
              <a:t>Mr. Aadesh </a:t>
            </a:r>
            <a:r>
              <a:rPr lang="en-US" dirty="0" err="1"/>
              <a:t>Gonda</a:t>
            </a:r>
            <a:r>
              <a:rPr lang="en-US" dirty="0"/>
              <a:t> VLSI and Embedded Systems 2111706@reva.edu.in REVA University, Bangalore 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VLSI Implementation of Linear Feedback Shift Register (LFSR) based Test Pattern Generator for Pseudo Exhaustive Testing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– 2020 - </a:t>
            </a:r>
            <a:r>
              <a:rPr lang="en-IN" dirty="0"/>
              <a:t>S. Sridhar, K. Mounika, M. Anjali, G. Venkatesh, M. Murali Krishna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BIST (Built-In Self Test) Memory by Using VERILOG -2023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- </a:t>
            </a:r>
            <a:r>
              <a:rPr lang="en-IN" dirty="0"/>
              <a:t>B. Hanumanthu1, N. Sathvika2, A. Manikanta3, A. Praveen4, Ch. Abhiram5 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Key Resources – Whitepaper| Application Notes |  Datasheet| Others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https://youtu.be/IRSwVbKPrZU?si=gBUWw9370TdIGZvE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, test pattern generation.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https://youtu.be/dVdnFQvHJ74?si=CoWy0CKppY8QetQJ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hlinkClick r:id="rId4"/>
              </a:rPr>
              <a:t>https://youtu.be/sfxtYY-PpiA?si=NljJIHef9N3I3BX4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, BIST.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hlinkClick r:id="rId5"/>
              </a:rPr>
              <a:t>https://youtu.be/4Q8AaevnAaU?si=mpO_wImfbKWVrhYX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, 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hlinkClick r:id="rId6"/>
              </a:rPr>
              <a:t>https://youtu.be/lb0lwriIMjw?si=3PL9oIa3JJXP4mYq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, fault-simulation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Existing Implementations – Products| Opensource| GitHub etc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hlinkClick r:id="rId7"/>
              </a:rPr>
              <a:t>https://github.com/nihargowdakm/BIST-Design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8241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F53F8-9556-4270-5B9D-9550237E9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CA8DE1-C914-AC92-41A9-F53CE64505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DB20A693-DAF6-90F8-E452-0AF12BA5AC45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Montserrat"/>
                <a:sym typeface="Montserrat"/>
              </a:rPr>
              <a:t>Architecture  </a:t>
            </a:r>
            <a:endParaRPr dirty="0"/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11DCD2FE-F6D8-3416-49EA-CE0660F5B1E7}"/>
              </a:ext>
            </a:extLst>
          </p:cNvPr>
          <p:cNvSpPr txBox="1"/>
          <p:nvPr/>
        </p:nvSpPr>
        <p:spPr>
          <a:xfrm>
            <a:off x="452284" y="788096"/>
            <a:ext cx="5761704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Structural Diagram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Block Diagram/Pin Diagram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Resource -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https://www.lucidchart.com/pages/examples/uml_diagram_tool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Google Shape;125;p3">
            <a:extLst>
              <a:ext uri="{FF2B5EF4-FFF2-40B4-BE49-F238E27FC236}">
                <a16:creationId xmlns:a16="http://schemas.microsoft.com/office/drawing/2014/main" id="{7B3FE64C-ED43-A052-11E8-812792B8FDDF}"/>
              </a:ext>
            </a:extLst>
          </p:cNvPr>
          <p:cNvSpPr txBox="1"/>
          <p:nvPr/>
        </p:nvSpPr>
        <p:spPr>
          <a:xfrm>
            <a:off x="6213988" y="757114"/>
            <a:ext cx="5761704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Behaviour Diagram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Flow chart/ State machine</a:t>
            </a:r>
          </a:p>
          <a:p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Resource -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https://www.lucidchart.com/pages/examples/uml_diagram_tool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Picture 4" descr="A diagram of a process&#10;&#10;Description automatically generated">
            <a:extLst>
              <a:ext uri="{FF2B5EF4-FFF2-40B4-BE49-F238E27FC236}">
                <a16:creationId xmlns:a16="http://schemas.microsoft.com/office/drawing/2014/main" id="{FDDB14C5-EFB7-442D-A878-98640663C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755" y="2203517"/>
            <a:ext cx="9666515" cy="351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460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A diagram of a software&#10;&#10;AI-generated content may be incorrect.">
            <a:extLst>
              <a:ext uri="{FF2B5EF4-FFF2-40B4-BE49-F238E27FC236}">
                <a16:creationId xmlns:a16="http://schemas.microsoft.com/office/drawing/2014/main" id="{57368A6C-0EE1-278F-B59B-12F0B46563ED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l="-1958" t="-1511" r="-63309" b="-1299"/>
          <a:stretch/>
        </p:blipFill>
        <p:spPr>
          <a:xfrm>
            <a:off x="2403449" y="736783"/>
            <a:ext cx="8579230" cy="4825817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713AE6-18FA-13E8-EAD6-5F4F77032E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C18064-7216-C48F-D89A-1450E1C7E0F2}"/>
              </a:ext>
            </a:extLst>
          </p:cNvPr>
          <p:cNvSpPr txBox="1"/>
          <p:nvPr/>
        </p:nvSpPr>
        <p:spPr>
          <a:xfrm>
            <a:off x="3923472" y="193982"/>
            <a:ext cx="61771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Montserrat"/>
                <a:sym typeface="Montserrat"/>
              </a:rPr>
              <a:t>Architecture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4693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15D3A-9A48-EF9A-EB65-EB10498FE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7AF62C-2799-3920-609C-4BB1158D8D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4B16CBD0-DE63-9577-B3D8-89D754C838DF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Use Cases &amp; Testing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260EAF32-7213-2CCB-4658-501C4BEA8CF4}"/>
              </a:ext>
            </a:extLst>
          </p:cNvPr>
          <p:cNvSpPr txBox="1"/>
          <p:nvPr/>
        </p:nvSpPr>
        <p:spPr>
          <a:xfrm>
            <a:off x="452284" y="788096"/>
            <a:ext cx="5761704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Use Cases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Consumer Electronics.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Medical Devices.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Aerospace and Defence.</a:t>
            </a:r>
          </a:p>
          <a:p>
            <a:pPr lvl="0"/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Google Shape;125;p3">
            <a:extLst>
              <a:ext uri="{FF2B5EF4-FFF2-40B4-BE49-F238E27FC236}">
                <a16:creationId xmlns:a16="http://schemas.microsoft.com/office/drawing/2014/main" id="{1DFC5A03-8723-D0D0-00E3-3B2AA3C32CD5}"/>
              </a:ext>
            </a:extLst>
          </p:cNvPr>
          <p:cNvSpPr txBox="1"/>
          <p:nvPr/>
        </p:nvSpPr>
        <p:spPr>
          <a:xfrm>
            <a:off x="8881774" y="757114"/>
            <a:ext cx="5761704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                         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                           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                       Test Cases 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20BDD00-9AF1-4344-A531-67539F131AE4}"/>
              </a:ext>
            </a:extLst>
          </p:cNvPr>
          <p:cNvCxnSpPr>
            <a:cxnSpLocks/>
          </p:cNvCxnSpPr>
          <p:nvPr/>
        </p:nvCxnSpPr>
        <p:spPr>
          <a:xfrm>
            <a:off x="9031328" y="3672128"/>
            <a:ext cx="1213931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1">
            <a:extLst>
              <a:ext uri="{FF2B5EF4-FFF2-40B4-BE49-F238E27FC236}">
                <a16:creationId xmlns:a16="http://schemas.microsoft.com/office/drawing/2014/main" id="{73485F84-42B7-4460-4F3E-76F0B25A9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284" y="311359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Functional Test Cases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Test ALU operations using controlled patterns.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Pseudo-Random Test Cases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Validate behavior with LFSR-generated patterns.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Fault Injection Tests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Demonstrate fault detection capabilities.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 bulleted list to explain each briefly.</a:t>
            </a:r>
          </a:p>
        </p:txBody>
      </p:sp>
    </p:spTree>
    <p:extLst>
      <p:ext uri="{BB962C8B-B14F-4D97-AF65-F5344CB8AC3E}">
        <p14:creationId xmlns:p14="http://schemas.microsoft.com/office/powerpoint/2010/main" val="1995428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12333-A005-FEA0-4811-C852E2C24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AD13B1-3AD5-5F48-5EA6-8283F4D732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3B14D212-DF1F-F61D-ECD3-9D20601BCEB3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Implementation and Results – Iteration 1 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ECA415C5-05E9-EE8C-B516-CAA160872052}"/>
              </a:ext>
            </a:extLst>
          </p:cNvPr>
          <p:cNvSpPr txBox="1"/>
          <p:nvPr/>
        </p:nvSpPr>
        <p:spPr>
          <a:xfrm>
            <a:off x="452283" y="8715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Iteration 1 : Results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Picture 5" descr="A screenshot of a computer">
            <a:extLst>
              <a:ext uri="{FF2B5EF4-FFF2-40B4-BE49-F238E27FC236}">
                <a16:creationId xmlns:a16="http://schemas.microsoft.com/office/drawing/2014/main" id="{DE067C41-3793-4731-B437-E50116FC0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08" y="1218396"/>
            <a:ext cx="11433309" cy="470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1909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2b12e713-2dca-40f0-9e5e-b71e83d0a0b8"/>
</p:tagLst>
</file>

<file path=ppt/theme/theme1.xml><?xml version="1.0" encoding="utf-8"?>
<a:theme xmlns:a="http://schemas.openxmlformats.org/drawingml/2006/main" name="Office Theme">
  <a:themeElements>
    <a:clrScheme name="Custom 77">
      <a:dk1>
        <a:srgbClr val="282828"/>
      </a:dk1>
      <a:lt1>
        <a:srgbClr val="FFFFFF"/>
      </a:lt1>
      <a:dk2>
        <a:srgbClr val="282828"/>
      </a:dk2>
      <a:lt2>
        <a:srgbClr val="FAFAFA"/>
      </a:lt2>
      <a:accent1>
        <a:srgbClr val="FFC639"/>
      </a:accent1>
      <a:accent2>
        <a:srgbClr val="F29B6B"/>
      </a:accent2>
      <a:accent3>
        <a:srgbClr val="CCD4FB"/>
      </a:accent3>
      <a:accent4>
        <a:srgbClr val="2B7158"/>
      </a:accent4>
      <a:accent5>
        <a:srgbClr val="456AB8"/>
      </a:accent5>
      <a:accent6>
        <a:srgbClr val="36383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2567</TotalTime>
  <Words>784</Words>
  <Application>Microsoft Office PowerPoint</Application>
  <PresentationFormat>Widescreen</PresentationFormat>
  <Paragraphs>202</Paragraphs>
  <Slides>16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GITAM</dc:creator>
  <cp:lastModifiedBy>BUSIREDDY JAGADDESHWAR REDDY</cp:lastModifiedBy>
  <cp:revision>37</cp:revision>
  <dcterms:created xsi:type="dcterms:W3CDTF">2022-05-23T07:15:42Z</dcterms:created>
  <dcterms:modified xsi:type="dcterms:W3CDTF">2025-03-18T20:11:06Z</dcterms:modified>
</cp:coreProperties>
</file>