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5" r:id="rId6"/>
    <p:sldId id="261" r:id="rId7"/>
    <p:sldId id="262" r:id="rId8"/>
    <p:sldId id="263" r:id="rId9"/>
    <p:sldId id="264"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735021"/>
            <a:ext cx="11455400" cy="1123314"/>
          </a:xfrm>
          <a:prstGeom prst="rect">
            <a:avLst/>
          </a:prstGeom>
        </p:spPr>
        <p:txBody>
          <a:bodyPr wrap="square" lIns="0" tIns="0" rIns="0" bIns="0">
            <a:spAutoFit/>
          </a:bodyPr>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a:xfrm>
            <a:off x="460044" y="1760981"/>
            <a:ext cx="11271910" cy="2505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45400" y="2505454"/>
            <a:ext cx="1445260" cy="1472565"/>
          </a:xfrm>
          <a:custGeom>
            <a:avLst/>
            <a:gdLst/>
            <a:ahLst/>
            <a:cxnLst/>
            <a:rect l="l" t="t" r="r" b="b"/>
            <a:pathLst>
              <a:path w="1445259" h="1472564">
                <a:moveTo>
                  <a:pt x="1444752" y="0"/>
                </a:moveTo>
                <a:lnTo>
                  <a:pt x="0" y="0"/>
                </a:lnTo>
                <a:lnTo>
                  <a:pt x="0" y="1472184"/>
                </a:lnTo>
                <a:lnTo>
                  <a:pt x="1444752" y="1472184"/>
                </a:lnTo>
                <a:lnTo>
                  <a:pt x="1444752" y="0"/>
                </a:lnTo>
                <a:close/>
              </a:path>
            </a:pathLst>
          </a:custGeom>
          <a:solidFill>
            <a:srgbClr val="A000FF"/>
          </a:solidFill>
        </p:spPr>
        <p:txBody>
          <a:bodyPr wrap="square" lIns="0" tIns="0" rIns="0" bIns="0" rtlCol="0"/>
          <a:lstStyle/>
          <a:p>
            <a:endParaRPr/>
          </a:p>
        </p:txBody>
      </p:sp>
      <p:sp>
        <p:nvSpPr>
          <p:cNvPr id="6" name="object 6"/>
          <p:cNvSpPr txBox="1">
            <a:spLocks noGrp="1"/>
          </p:cNvSpPr>
          <p:nvPr>
            <p:ph type="title"/>
          </p:nvPr>
        </p:nvSpPr>
        <p:spPr>
          <a:xfrm>
            <a:off x="449376" y="436321"/>
            <a:ext cx="2760980" cy="574675"/>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000000"/>
                </a:solidFill>
              </a:rPr>
              <a:t>Team</a:t>
            </a:r>
            <a:r>
              <a:rPr sz="3600" spc="-50" dirty="0">
                <a:solidFill>
                  <a:srgbClr val="000000"/>
                </a:solidFill>
              </a:rPr>
              <a:t> </a:t>
            </a:r>
            <a:r>
              <a:rPr sz="3600" spc="-5" dirty="0">
                <a:solidFill>
                  <a:srgbClr val="000000"/>
                </a:solidFill>
              </a:rPr>
              <a:t>details</a:t>
            </a:r>
            <a:endParaRPr sz="3600"/>
          </a:p>
        </p:txBody>
      </p:sp>
      <p:sp>
        <p:nvSpPr>
          <p:cNvPr id="7" name="object 7"/>
          <p:cNvSpPr/>
          <p:nvPr/>
        </p:nvSpPr>
        <p:spPr>
          <a:xfrm>
            <a:off x="11601831" y="6589966"/>
            <a:ext cx="47625" cy="73660"/>
          </a:xfrm>
          <a:custGeom>
            <a:avLst/>
            <a:gdLst/>
            <a:ahLst/>
            <a:cxnLst/>
            <a:rect l="l" t="t" r="r" b="b"/>
            <a:pathLst>
              <a:path w="47625" h="73659">
                <a:moveTo>
                  <a:pt x="26543" y="0"/>
                </a:moveTo>
                <a:lnTo>
                  <a:pt x="16891" y="0"/>
                </a:lnTo>
                <a:lnTo>
                  <a:pt x="12065" y="1638"/>
                </a:lnTo>
                <a:lnTo>
                  <a:pt x="4445" y="8153"/>
                </a:lnTo>
                <a:lnTo>
                  <a:pt x="2032" y="12738"/>
                </a:lnTo>
                <a:lnTo>
                  <a:pt x="889" y="18669"/>
                </a:lnTo>
                <a:lnTo>
                  <a:pt x="9778" y="20243"/>
                </a:lnTo>
                <a:lnTo>
                  <a:pt x="10414" y="15913"/>
                </a:lnTo>
                <a:lnTo>
                  <a:pt x="11938" y="12674"/>
                </a:lnTo>
                <a:lnTo>
                  <a:pt x="16510" y="8356"/>
                </a:lnTo>
                <a:lnTo>
                  <a:pt x="19303" y="7277"/>
                </a:lnTo>
                <a:lnTo>
                  <a:pt x="26289" y="7277"/>
                </a:lnTo>
                <a:lnTo>
                  <a:pt x="29083" y="8331"/>
                </a:lnTo>
                <a:lnTo>
                  <a:pt x="33400" y="12598"/>
                </a:lnTo>
                <a:lnTo>
                  <a:pt x="34544" y="15278"/>
                </a:lnTo>
                <a:lnTo>
                  <a:pt x="34544" y="22606"/>
                </a:lnTo>
                <a:lnTo>
                  <a:pt x="33020" y="25641"/>
                </a:lnTo>
                <a:lnTo>
                  <a:pt x="27050" y="29565"/>
                </a:lnTo>
                <a:lnTo>
                  <a:pt x="23622" y="30556"/>
                </a:lnTo>
                <a:lnTo>
                  <a:pt x="18415" y="30454"/>
                </a:lnTo>
                <a:lnTo>
                  <a:pt x="17525" y="38214"/>
                </a:lnTo>
                <a:lnTo>
                  <a:pt x="19939" y="37553"/>
                </a:lnTo>
                <a:lnTo>
                  <a:pt x="22098" y="37236"/>
                </a:lnTo>
                <a:lnTo>
                  <a:pt x="27813" y="37236"/>
                </a:lnTo>
                <a:lnTo>
                  <a:pt x="31115" y="38544"/>
                </a:lnTo>
                <a:lnTo>
                  <a:pt x="36449" y="43815"/>
                </a:lnTo>
                <a:lnTo>
                  <a:pt x="37846" y="47167"/>
                </a:lnTo>
                <a:lnTo>
                  <a:pt x="37846" y="55486"/>
                </a:lnTo>
                <a:lnTo>
                  <a:pt x="36322" y="59055"/>
                </a:lnTo>
                <a:lnTo>
                  <a:pt x="30607" y="64820"/>
                </a:lnTo>
                <a:lnTo>
                  <a:pt x="27177" y="66255"/>
                </a:lnTo>
                <a:lnTo>
                  <a:pt x="19430" y="66255"/>
                </a:lnTo>
                <a:lnTo>
                  <a:pt x="16510" y="65151"/>
                </a:lnTo>
                <a:lnTo>
                  <a:pt x="11557" y="60731"/>
                </a:lnTo>
                <a:lnTo>
                  <a:pt x="9905" y="57124"/>
                </a:lnTo>
                <a:lnTo>
                  <a:pt x="8890" y="52108"/>
                </a:lnTo>
                <a:lnTo>
                  <a:pt x="0" y="53289"/>
                </a:lnTo>
                <a:lnTo>
                  <a:pt x="635" y="59283"/>
                </a:lnTo>
                <a:lnTo>
                  <a:pt x="3048" y="64160"/>
                </a:lnTo>
                <a:lnTo>
                  <a:pt x="11302" y="71691"/>
                </a:lnTo>
                <a:lnTo>
                  <a:pt x="16637" y="73571"/>
                </a:lnTo>
                <a:lnTo>
                  <a:pt x="29972" y="73571"/>
                </a:lnTo>
                <a:lnTo>
                  <a:pt x="35687" y="71386"/>
                </a:lnTo>
                <a:lnTo>
                  <a:pt x="44830" y="62649"/>
                </a:lnTo>
                <a:lnTo>
                  <a:pt x="47244" y="57315"/>
                </a:lnTo>
                <a:lnTo>
                  <a:pt x="47244" y="46380"/>
                </a:lnTo>
                <a:lnTo>
                  <a:pt x="45974" y="42506"/>
                </a:lnTo>
                <a:lnTo>
                  <a:pt x="41275" y="36322"/>
                </a:lnTo>
                <a:lnTo>
                  <a:pt x="37973" y="34290"/>
                </a:lnTo>
                <a:lnTo>
                  <a:pt x="33782" y="33299"/>
                </a:lnTo>
                <a:lnTo>
                  <a:pt x="36957" y="31800"/>
                </a:lnTo>
                <a:lnTo>
                  <a:pt x="39497" y="29768"/>
                </a:lnTo>
                <a:lnTo>
                  <a:pt x="42799" y="24663"/>
                </a:lnTo>
                <a:lnTo>
                  <a:pt x="43688" y="21831"/>
                </a:lnTo>
                <a:lnTo>
                  <a:pt x="43688" y="15443"/>
                </a:lnTo>
                <a:lnTo>
                  <a:pt x="42799" y="12344"/>
                </a:lnTo>
                <a:lnTo>
                  <a:pt x="39243" y="6515"/>
                </a:lnTo>
                <a:lnTo>
                  <a:pt x="36702" y="4216"/>
                </a:lnTo>
                <a:lnTo>
                  <a:pt x="30099" y="850"/>
                </a:lnTo>
                <a:lnTo>
                  <a:pt x="26543" y="0"/>
                </a:lnTo>
                <a:close/>
              </a:path>
            </a:pathLst>
          </a:custGeom>
          <a:solidFill>
            <a:srgbClr val="000000">
              <a:alpha val="39999"/>
            </a:srgbClr>
          </a:solid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867200457"/>
              </p:ext>
            </p:extLst>
          </p:nvPr>
        </p:nvGraphicFramePr>
        <p:xfrm>
          <a:off x="347078" y="1282738"/>
          <a:ext cx="11617325" cy="4871707"/>
        </p:xfrm>
        <a:graphic>
          <a:graphicData uri="http://schemas.openxmlformats.org/drawingml/2006/table">
            <a:tbl>
              <a:tblPr firstRow="1" bandRow="1">
                <a:tableStyleId>{2D5ABB26-0587-4C30-8999-92F81FD0307C}</a:tableStyleId>
              </a:tblPr>
              <a:tblGrid>
                <a:gridCol w="4382135">
                  <a:extLst>
                    <a:ext uri="{9D8B030D-6E8A-4147-A177-3AD203B41FA5}">
                      <a16:colId xmlns:a16="http://schemas.microsoft.com/office/drawing/2014/main" val="20000"/>
                    </a:ext>
                  </a:extLst>
                </a:gridCol>
                <a:gridCol w="1251585">
                  <a:extLst>
                    <a:ext uri="{9D8B030D-6E8A-4147-A177-3AD203B41FA5}">
                      <a16:colId xmlns:a16="http://schemas.microsoft.com/office/drawing/2014/main" val="20001"/>
                    </a:ext>
                  </a:extLst>
                </a:gridCol>
                <a:gridCol w="5983605">
                  <a:extLst>
                    <a:ext uri="{9D8B030D-6E8A-4147-A177-3AD203B41FA5}">
                      <a16:colId xmlns:a16="http://schemas.microsoft.com/office/drawing/2014/main" val="20002"/>
                    </a:ext>
                  </a:extLst>
                </a:gridCol>
              </a:tblGrid>
              <a:tr h="378460">
                <a:tc>
                  <a:txBody>
                    <a:bodyPr/>
                    <a:lstStyle/>
                    <a:p>
                      <a:pPr marL="91440">
                        <a:lnSpc>
                          <a:spcPct val="100000"/>
                        </a:lnSpc>
                        <a:spcBef>
                          <a:spcPts val="334"/>
                        </a:spcBef>
                      </a:pPr>
                      <a:r>
                        <a:rPr sz="1400" b="1" spc="-15" dirty="0">
                          <a:solidFill>
                            <a:srgbClr val="A000FF"/>
                          </a:solidFill>
                          <a:latin typeface="Arial"/>
                          <a:cs typeface="Arial"/>
                        </a:rPr>
                        <a:t>TEAM</a:t>
                      </a:r>
                      <a:r>
                        <a:rPr sz="1400" b="1" spc="-10" dirty="0">
                          <a:solidFill>
                            <a:srgbClr val="A000FF"/>
                          </a:solidFill>
                          <a:latin typeface="Arial"/>
                          <a:cs typeface="Arial"/>
                        </a:rPr>
                        <a:t> NAME:</a:t>
                      </a:r>
                      <a:r>
                        <a:rPr lang="en-US" sz="1400" b="1" spc="-10" dirty="0">
                          <a:solidFill>
                            <a:srgbClr val="A000FF"/>
                          </a:solidFill>
                          <a:latin typeface="Arial"/>
                          <a:cs typeface="Arial"/>
                        </a:rPr>
                        <a:t> NFS</a:t>
                      </a:r>
                      <a:endParaRPr sz="1400" dirty="0">
                        <a:latin typeface="Arial"/>
                        <a:cs typeface="Arial"/>
                      </a:endParaRPr>
                    </a:p>
                  </a:txBody>
                  <a:tcPr marL="0" marR="0" marT="42544" marB="0">
                    <a:lnL w="6350">
                      <a:solidFill>
                        <a:srgbClr val="E6BEFF"/>
                      </a:solidFill>
                      <a:prstDash val="solid"/>
                    </a:lnL>
                    <a:lnR w="6350">
                      <a:solidFill>
                        <a:srgbClr val="EBCCFF"/>
                      </a:solidFill>
                      <a:prstDash val="solid"/>
                    </a:lnR>
                    <a:lnT w="6350">
                      <a:solidFill>
                        <a:srgbClr val="E6BEFF"/>
                      </a:solidFill>
                      <a:prstDash val="solid"/>
                    </a:lnT>
                    <a:lnB w="6350">
                      <a:solidFill>
                        <a:srgbClr val="EBCCFF"/>
                      </a:solidFill>
                      <a:prstDash val="solid"/>
                    </a:lnB>
                    <a:solidFill>
                      <a:srgbClr val="EAEAEA"/>
                    </a:solidFill>
                  </a:tcPr>
                </a:tc>
                <a:tc gridSpan="2">
                  <a:txBody>
                    <a:bodyPr/>
                    <a:lstStyle/>
                    <a:p>
                      <a:pPr>
                        <a:lnSpc>
                          <a:spcPct val="100000"/>
                        </a:lnSpc>
                      </a:pPr>
                      <a:endParaRPr sz="1600">
                        <a:latin typeface="Times New Roman"/>
                        <a:cs typeface="Times New Roman"/>
                      </a:endParaRPr>
                    </a:p>
                  </a:txBody>
                  <a:tcPr marL="0" marR="0" marT="0" marB="0">
                    <a:lnL w="6350">
                      <a:solidFill>
                        <a:srgbClr val="EBCCFF"/>
                      </a:solidFill>
                      <a:prstDash val="solid"/>
                    </a:lnL>
                    <a:lnR w="6350">
                      <a:solidFill>
                        <a:srgbClr val="E6BEFF"/>
                      </a:solidFill>
                      <a:prstDash val="solid"/>
                    </a:lnR>
                    <a:lnT w="6350">
                      <a:solidFill>
                        <a:srgbClr val="E6BEFF"/>
                      </a:solidFill>
                      <a:prstDash val="solid"/>
                    </a:lnT>
                    <a:lnB w="6350">
                      <a:solidFill>
                        <a:srgbClr val="D4D4D4"/>
                      </a:solidFill>
                      <a:prstDash val="solid"/>
                    </a:lnB>
                    <a:solidFill>
                      <a:srgbClr val="EAEAEA"/>
                    </a:solidFill>
                  </a:tcPr>
                </a:tc>
                <a:tc hMerge="1">
                  <a:txBody>
                    <a:bodyPr/>
                    <a:lstStyle/>
                    <a:p>
                      <a:endParaRPr/>
                    </a:p>
                  </a:txBody>
                  <a:tcPr marL="0" marR="0" marT="0" marB="0"/>
                </a:tc>
                <a:extLst>
                  <a:ext uri="{0D108BD9-81ED-4DB2-BD59-A6C34878D82A}">
                    <a16:rowId xmlns:a16="http://schemas.microsoft.com/office/drawing/2014/main" val="10000"/>
                  </a:ext>
                </a:extLst>
              </a:tr>
              <a:tr h="4493247">
                <a:tc gridSpan="2">
                  <a:txBody>
                    <a:bodyPr/>
                    <a:lstStyle/>
                    <a:p>
                      <a:pPr>
                        <a:lnSpc>
                          <a:spcPct val="100000"/>
                        </a:lnSpc>
                      </a:pPr>
                      <a:endParaRPr sz="3700" dirty="0">
                        <a:latin typeface="Times New Roman"/>
                        <a:cs typeface="Times New Roman"/>
                      </a:endParaRPr>
                    </a:p>
                    <a:p>
                      <a:pPr marL="2176145" marR="982980">
                        <a:lnSpc>
                          <a:spcPts val="3170"/>
                        </a:lnSpc>
                      </a:pPr>
                      <a:r>
                        <a:rPr lang="en-US" sz="2000" b="1" spc="10" dirty="0">
                          <a:solidFill>
                            <a:srgbClr val="A000FF"/>
                          </a:solidFill>
                          <a:latin typeface="Arial"/>
                          <a:cs typeface="Arial"/>
                        </a:rPr>
                        <a:t>JAGADEESWARAN </a:t>
                      </a:r>
                      <a:r>
                        <a:rPr sz="2000" b="1" spc="-45" dirty="0">
                          <a:solidFill>
                            <a:srgbClr val="A000FF"/>
                          </a:solidFill>
                          <a:latin typeface="Arial"/>
                          <a:cs typeface="Arial"/>
                        </a:rPr>
                        <a:t>(Team </a:t>
                      </a:r>
                      <a:r>
                        <a:rPr sz="2000" b="1" spc="-900" dirty="0">
                          <a:solidFill>
                            <a:srgbClr val="A000FF"/>
                          </a:solidFill>
                          <a:latin typeface="Arial"/>
                          <a:cs typeface="Arial"/>
                        </a:rPr>
                        <a:t> </a:t>
                      </a:r>
                      <a:r>
                        <a:rPr sz="2000" b="1" spc="5" dirty="0">
                          <a:solidFill>
                            <a:srgbClr val="A000FF"/>
                          </a:solidFill>
                          <a:latin typeface="Arial"/>
                          <a:cs typeface="Arial"/>
                        </a:rPr>
                        <a:t>Leader)</a:t>
                      </a:r>
                      <a:endParaRPr sz="2000" dirty="0">
                        <a:latin typeface="Arial"/>
                        <a:cs typeface="Arial"/>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marL="2289810">
                        <a:lnSpc>
                          <a:spcPct val="100000"/>
                        </a:lnSpc>
                      </a:pPr>
                      <a:endParaRPr sz="3600" dirty="0">
                        <a:latin typeface="Arial"/>
                        <a:cs typeface="Arial"/>
                      </a:endParaRPr>
                    </a:p>
                    <a:p>
                      <a:pPr marL="2267585" marR="2795270" indent="-1323340">
                        <a:lnSpc>
                          <a:spcPct val="92300"/>
                        </a:lnSpc>
                        <a:spcBef>
                          <a:spcPts val="1745"/>
                        </a:spcBef>
                        <a:tabLst>
                          <a:tab pos="2267585" algn="l"/>
                        </a:tabLst>
                      </a:pPr>
                      <a:r>
                        <a:rPr sz="2700" baseline="23148" dirty="0">
                          <a:solidFill>
                            <a:srgbClr val="FFFFFF"/>
                          </a:solidFill>
                          <a:latin typeface="Arial MT"/>
                          <a:cs typeface="Arial MT"/>
                        </a:rPr>
                        <a:t>P</a:t>
                      </a:r>
                      <a:r>
                        <a:rPr sz="2700" spc="7" baseline="23148" dirty="0">
                          <a:solidFill>
                            <a:srgbClr val="FFFFFF"/>
                          </a:solidFill>
                          <a:latin typeface="Arial MT"/>
                          <a:cs typeface="Arial MT"/>
                        </a:rPr>
                        <a:t>ho</a:t>
                      </a:r>
                      <a:r>
                        <a:rPr sz="2700" baseline="23148" dirty="0">
                          <a:solidFill>
                            <a:srgbClr val="FFFFFF"/>
                          </a:solidFill>
                          <a:latin typeface="Arial MT"/>
                          <a:cs typeface="Arial MT"/>
                        </a:rPr>
                        <a:t>t</a:t>
                      </a:r>
                      <a:endParaRPr sz="1200" dirty="0">
                        <a:latin typeface="Arial MT"/>
                        <a:cs typeface="Arial MT"/>
                      </a:endParaRPr>
                    </a:p>
                  </a:txBody>
                  <a:tcPr marL="0" marR="0" marT="0" marB="0">
                    <a:lnR w="6350">
                      <a:solidFill>
                        <a:srgbClr val="A112FF"/>
                      </a:solidFill>
                      <a:prstDash val="solid"/>
                    </a:lnR>
                    <a:lnT w="6350" cap="flat" cmpd="sng" algn="ctr">
                      <a:solidFill>
                        <a:srgbClr val="EBCCFF"/>
                      </a:solidFill>
                      <a:prstDash val="solid"/>
                      <a:round/>
                      <a:headEnd type="none" w="med" len="med"/>
                      <a:tailEnd type="none" w="med" len="med"/>
                    </a:lnT>
                  </a:tcPr>
                </a:tc>
                <a:tc hMerge="1">
                  <a:txBody>
                    <a:bodyPr/>
                    <a:lstStyle/>
                    <a:p>
                      <a:endParaRPr/>
                    </a:p>
                  </a:txBody>
                  <a:tcPr marL="0" marR="0" marT="0" marB="0"/>
                </a:tc>
                <a:tc>
                  <a:txBody>
                    <a:bodyPr/>
                    <a:lstStyle/>
                    <a:p>
                      <a:pPr>
                        <a:lnSpc>
                          <a:spcPct val="100000"/>
                        </a:lnSpc>
                        <a:spcBef>
                          <a:spcPts val="25"/>
                        </a:spcBef>
                      </a:pPr>
                      <a:endParaRPr lang="en-IN" sz="1600" b="1" dirty="0">
                        <a:latin typeface="Arial" panose="020B0604020202020204" pitchFamily="34" charset="0"/>
                        <a:cs typeface="Arial" panose="020B0604020202020204" pitchFamily="34" charset="0"/>
                      </a:endParaRPr>
                    </a:p>
                    <a:p>
                      <a:pPr>
                        <a:lnSpc>
                          <a:spcPct val="100000"/>
                        </a:lnSpc>
                        <a:spcBef>
                          <a:spcPts val="25"/>
                        </a:spcBef>
                      </a:pPr>
                      <a:endParaRPr lang="en-IN" sz="5450" dirty="0">
                        <a:latin typeface="Times New Roman"/>
                        <a:cs typeface="Times New Roman"/>
                      </a:endParaRPr>
                    </a:p>
                  </a:txBody>
                  <a:tcPr marL="0" marR="0" marT="3175" marB="0">
                    <a:lnL w="6350">
                      <a:solidFill>
                        <a:srgbClr val="A112FF"/>
                      </a:solidFill>
                      <a:prstDash val="solid"/>
                    </a:lnL>
                    <a:lnT w="6350">
                      <a:solidFill>
                        <a:srgbClr val="D4D4D4"/>
                      </a:solidFill>
                      <a:prstDash val="solid"/>
                    </a:lnT>
                  </a:tcPr>
                </a:tc>
                <a:extLst>
                  <a:ext uri="{0D108BD9-81ED-4DB2-BD59-A6C34878D82A}">
                    <a16:rowId xmlns:a16="http://schemas.microsoft.com/office/drawing/2014/main" val="10001"/>
                  </a:ext>
                </a:extLst>
              </a:tr>
            </a:tbl>
          </a:graphicData>
        </a:graphic>
      </p:graphicFrame>
      <p:sp>
        <p:nvSpPr>
          <p:cNvPr id="11" name="object 11"/>
          <p:cNvSpPr/>
          <p:nvPr/>
        </p:nvSpPr>
        <p:spPr>
          <a:xfrm>
            <a:off x="2624327" y="3011423"/>
            <a:ext cx="1718310" cy="0"/>
          </a:xfrm>
          <a:custGeom>
            <a:avLst/>
            <a:gdLst/>
            <a:ahLst/>
            <a:cxnLst/>
            <a:rect l="l" t="t" r="r" b="b"/>
            <a:pathLst>
              <a:path w="1718310">
                <a:moveTo>
                  <a:pt x="0" y="0"/>
                </a:moveTo>
                <a:lnTo>
                  <a:pt x="1718056" y="0"/>
                </a:lnTo>
              </a:path>
            </a:pathLst>
          </a:custGeom>
          <a:ln w="6096">
            <a:solidFill>
              <a:srgbClr val="A112FF"/>
            </a:solidFill>
          </a:ln>
        </p:spPr>
        <p:txBody>
          <a:bodyPr wrap="square" lIns="0" tIns="0" rIns="0" bIns="0" rtlCol="0"/>
          <a:lstStyle/>
          <a:p>
            <a:endParaRPr/>
          </a:p>
        </p:txBody>
      </p:sp>
      <p:sp>
        <p:nvSpPr>
          <p:cNvPr id="14" name="object 14"/>
          <p:cNvSpPr/>
          <p:nvPr/>
        </p:nvSpPr>
        <p:spPr>
          <a:xfrm>
            <a:off x="8662510" y="3019755"/>
            <a:ext cx="1718310" cy="0"/>
          </a:xfrm>
          <a:custGeom>
            <a:avLst/>
            <a:gdLst/>
            <a:ahLst/>
            <a:cxnLst/>
            <a:rect l="l" t="t" r="r" b="b"/>
            <a:pathLst>
              <a:path w="1718309">
                <a:moveTo>
                  <a:pt x="0" y="0"/>
                </a:moveTo>
                <a:lnTo>
                  <a:pt x="1718055" y="0"/>
                </a:lnTo>
              </a:path>
            </a:pathLst>
          </a:custGeom>
          <a:ln w="6096">
            <a:solidFill>
              <a:srgbClr val="A112FF"/>
            </a:solidFill>
          </a:ln>
        </p:spPr>
        <p:txBody>
          <a:bodyPr wrap="square" lIns="0" tIns="0" rIns="0" bIns="0" rtlCol="0"/>
          <a:lstStyle/>
          <a:p>
            <a:endParaRPr/>
          </a:p>
        </p:txBody>
      </p:sp>
      <p:sp>
        <p:nvSpPr>
          <p:cNvPr id="15" name="object 2">
            <a:extLst>
              <a:ext uri="{FF2B5EF4-FFF2-40B4-BE49-F238E27FC236}">
                <a16:creationId xmlns:a16="http://schemas.microsoft.com/office/drawing/2014/main" id="{7E29ECD4-7EF3-9857-6C07-48A0115AF6B2}"/>
              </a:ext>
            </a:extLst>
          </p:cNvPr>
          <p:cNvSpPr/>
          <p:nvPr/>
        </p:nvSpPr>
        <p:spPr>
          <a:xfrm>
            <a:off x="600965" y="2505454"/>
            <a:ext cx="1445260" cy="1472565"/>
          </a:xfrm>
          <a:custGeom>
            <a:avLst/>
            <a:gdLst/>
            <a:ahLst/>
            <a:cxnLst/>
            <a:rect l="l" t="t" r="r" b="b"/>
            <a:pathLst>
              <a:path w="1445259" h="1472564">
                <a:moveTo>
                  <a:pt x="1444752" y="0"/>
                </a:moveTo>
                <a:lnTo>
                  <a:pt x="0" y="0"/>
                </a:lnTo>
                <a:lnTo>
                  <a:pt x="0" y="1472184"/>
                </a:lnTo>
                <a:lnTo>
                  <a:pt x="1444752" y="1472184"/>
                </a:lnTo>
                <a:lnTo>
                  <a:pt x="1444752" y="0"/>
                </a:lnTo>
                <a:close/>
              </a:path>
            </a:pathLst>
          </a:custGeom>
          <a:solidFill>
            <a:srgbClr val="A000FF"/>
          </a:solidFill>
        </p:spPr>
        <p:txBody>
          <a:bodyPr wrap="square" lIns="0" tIns="0" rIns="0" bIns="0" rtlCol="0"/>
          <a:lstStyle/>
          <a:p>
            <a:endParaRPr/>
          </a:p>
        </p:txBody>
      </p:sp>
      <p:pic>
        <p:nvPicPr>
          <p:cNvPr id="17" name="Picture 16">
            <a:extLst>
              <a:ext uri="{FF2B5EF4-FFF2-40B4-BE49-F238E27FC236}">
                <a16:creationId xmlns:a16="http://schemas.microsoft.com/office/drawing/2014/main" id="{08D28823-C138-A2D7-9D95-9486BBFC7E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965" y="2145243"/>
            <a:ext cx="1336977" cy="1745979"/>
          </a:xfrm>
          <a:prstGeom prst="rect">
            <a:avLst/>
          </a:prstGeom>
        </p:spPr>
      </p:pic>
      <p:sp>
        <p:nvSpPr>
          <p:cNvPr id="18" name="TextBox 17">
            <a:extLst>
              <a:ext uri="{FF2B5EF4-FFF2-40B4-BE49-F238E27FC236}">
                <a16:creationId xmlns:a16="http://schemas.microsoft.com/office/drawing/2014/main" id="{C738178F-F092-8CBE-826E-20E76381CF09}"/>
              </a:ext>
            </a:extLst>
          </p:cNvPr>
          <p:cNvSpPr txBox="1"/>
          <p:nvPr/>
        </p:nvSpPr>
        <p:spPr>
          <a:xfrm>
            <a:off x="2362200" y="3241736"/>
            <a:ext cx="3733800" cy="1154675"/>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College : </a:t>
            </a:r>
            <a:r>
              <a:rPr lang="en-US" sz="1600" dirty="0" err="1">
                <a:latin typeface="Arial" panose="020B0604020202020204" pitchFamily="34" charset="0"/>
                <a:cs typeface="Arial" panose="020B0604020202020204" pitchFamily="34" charset="0"/>
              </a:rPr>
              <a:t>Nandha</a:t>
            </a:r>
            <a:r>
              <a:rPr lang="en-US" sz="1600" dirty="0">
                <a:latin typeface="Arial" panose="020B0604020202020204" pitchFamily="34" charset="0"/>
                <a:cs typeface="Arial" panose="020B0604020202020204" pitchFamily="34" charset="0"/>
              </a:rPr>
              <a:t> Engineering College</a:t>
            </a:r>
          </a:p>
          <a:p>
            <a:pPr>
              <a:lnSpc>
                <a:spcPct val="150000"/>
              </a:lnSpc>
            </a:pPr>
            <a:r>
              <a:rPr lang="en-US" sz="1600" dirty="0">
                <a:latin typeface="Arial" panose="020B0604020202020204" pitchFamily="34" charset="0"/>
                <a:cs typeface="Arial" panose="020B0604020202020204" pitchFamily="34" charset="0"/>
              </a:rPr>
              <a:t>Stream : </a:t>
            </a:r>
            <a:r>
              <a:rPr lang="en-US" sz="1600" dirty="0" err="1">
                <a:latin typeface="Arial" panose="020B0604020202020204" pitchFamily="34" charset="0"/>
                <a:cs typeface="Arial" panose="020B0604020202020204" pitchFamily="34" charset="0"/>
              </a:rPr>
              <a:t>B.Tech</a:t>
            </a:r>
            <a:r>
              <a:rPr lang="en-US" sz="1600" dirty="0">
                <a:latin typeface="Arial" panose="020B0604020202020204" pitchFamily="34" charset="0"/>
                <a:cs typeface="Arial" panose="020B0604020202020204" pitchFamily="34" charset="0"/>
              </a:rPr>
              <a:t> – AI &amp; DS</a:t>
            </a:r>
          </a:p>
          <a:p>
            <a:pPr>
              <a:lnSpc>
                <a:spcPct val="150000"/>
              </a:lnSpc>
            </a:pPr>
            <a:r>
              <a:rPr lang="en-US" sz="1600" dirty="0">
                <a:latin typeface="Arial" panose="020B0604020202020204" pitchFamily="34" charset="0"/>
                <a:cs typeface="Arial" panose="020B0604020202020204" pitchFamily="34" charset="0"/>
              </a:rPr>
              <a:t>Year of graduation: 2025</a:t>
            </a:r>
          </a:p>
        </p:txBody>
      </p:sp>
      <p:sp>
        <p:nvSpPr>
          <p:cNvPr id="19" name="TextBox 18">
            <a:extLst>
              <a:ext uri="{FF2B5EF4-FFF2-40B4-BE49-F238E27FC236}">
                <a16:creationId xmlns:a16="http://schemas.microsoft.com/office/drawing/2014/main" id="{C10E9D17-41A4-6D1B-BA2F-F9CE62037A8B}"/>
              </a:ext>
            </a:extLst>
          </p:cNvPr>
          <p:cNvSpPr txBox="1"/>
          <p:nvPr/>
        </p:nvSpPr>
        <p:spPr>
          <a:xfrm>
            <a:off x="8513920" y="3240318"/>
            <a:ext cx="3733800" cy="1154675"/>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College : </a:t>
            </a:r>
            <a:r>
              <a:rPr lang="en-US" sz="1600" dirty="0" err="1">
                <a:latin typeface="Arial" panose="020B0604020202020204" pitchFamily="34" charset="0"/>
                <a:cs typeface="Arial" panose="020B0604020202020204" pitchFamily="34" charset="0"/>
              </a:rPr>
              <a:t>Nandha</a:t>
            </a:r>
            <a:r>
              <a:rPr lang="en-US" sz="1600" dirty="0">
                <a:latin typeface="Arial" panose="020B0604020202020204" pitchFamily="34" charset="0"/>
                <a:cs typeface="Arial" panose="020B0604020202020204" pitchFamily="34" charset="0"/>
              </a:rPr>
              <a:t> Engineering College</a:t>
            </a:r>
          </a:p>
          <a:p>
            <a:pPr>
              <a:lnSpc>
                <a:spcPct val="150000"/>
              </a:lnSpc>
            </a:pPr>
            <a:r>
              <a:rPr lang="en-US" sz="1600" dirty="0">
                <a:latin typeface="Arial" panose="020B0604020202020204" pitchFamily="34" charset="0"/>
                <a:cs typeface="Arial" panose="020B0604020202020204" pitchFamily="34" charset="0"/>
              </a:rPr>
              <a:t>Stream : </a:t>
            </a:r>
            <a:r>
              <a:rPr lang="en-US" sz="1600" dirty="0" err="1">
                <a:latin typeface="Arial" panose="020B0604020202020204" pitchFamily="34" charset="0"/>
                <a:cs typeface="Arial" panose="020B0604020202020204" pitchFamily="34" charset="0"/>
              </a:rPr>
              <a:t>B.Tech</a:t>
            </a:r>
            <a:r>
              <a:rPr lang="en-US" sz="1600" dirty="0">
                <a:latin typeface="Arial" panose="020B0604020202020204" pitchFamily="34" charset="0"/>
                <a:cs typeface="Arial" panose="020B0604020202020204" pitchFamily="34" charset="0"/>
              </a:rPr>
              <a:t> – AI &amp; DS</a:t>
            </a:r>
          </a:p>
          <a:p>
            <a:pPr>
              <a:lnSpc>
                <a:spcPct val="150000"/>
              </a:lnSpc>
            </a:pPr>
            <a:r>
              <a:rPr lang="en-US" sz="1600" dirty="0">
                <a:latin typeface="Arial" panose="020B0604020202020204" pitchFamily="34" charset="0"/>
                <a:cs typeface="Arial" panose="020B0604020202020204" pitchFamily="34" charset="0"/>
              </a:rPr>
              <a:t>Year of graduation: 2025</a:t>
            </a:r>
          </a:p>
        </p:txBody>
      </p:sp>
      <p:sp>
        <p:nvSpPr>
          <p:cNvPr id="20" name="TextBox 19">
            <a:extLst>
              <a:ext uri="{FF2B5EF4-FFF2-40B4-BE49-F238E27FC236}">
                <a16:creationId xmlns:a16="http://schemas.microsoft.com/office/drawing/2014/main" id="{44735281-A8C7-FBC4-CCF9-4F9F37C2C5D2}"/>
              </a:ext>
            </a:extLst>
          </p:cNvPr>
          <p:cNvSpPr txBox="1"/>
          <p:nvPr/>
        </p:nvSpPr>
        <p:spPr>
          <a:xfrm>
            <a:off x="8558825" y="2591660"/>
            <a:ext cx="2306480" cy="400110"/>
          </a:xfrm>
          <a:prstGeom prst="rect">
            <a:avLst/>
          </a:prstGeom>
          <a:noFill/>
        </p:spPr>
        <p:txBody>
          <a:bodyPr wrap="square" rtlCol="0">
            <a:spAutoFit/>
          </a:bodyPr>
          <a:lstStyle/>
          <a:p>
            <a:r>
              <a:rPr lang="en-US" sz="2000" b="1" dirty="0">
                <a:solidFill>
                  <a:schemeClr val="accent4"/>
                </a:solidFill>
                <a:latin typeface="Arial" panose="020B0604020202020204" pitchFamily="34" charset="0"/>
                <a:cs typeface="Arial" panose="020B0604020202020204" pitchFamily="34" charset="0"/>
              </a:rPr>
              <a:t>Gowtham Raj </a:t>
            </a:r>
            <a:endParaRPr lang="en-IN" sz="2000" b="1" dirty="0">
              <a:solidFill>
                <a:schemeClr val="accent4"/>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703BDA3-750C-E9FC-CC08-8BBD8002C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102" y="2145243"/>
            <a:ext cx="1463040" cy="17510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A000FF"/>
          </a:solidFill>
        </p:spPr>
        <p:txBody>
          <a:bodyPr wrap="square" lIns="0" tIns="0" rIns="0" bIns="0" rtlCol="0"/>
          <a:lstStyle/>
          <a:p>
            <a:endParaRPr/>
          </a:p>
        </p:txBody>
      </p:sp>
      <p:sp>
        <p:nvSpPr>
          <p:cNvPr id="3" name="object 3"/>
          <p:cNvSpPr txBox="1">
            <a:spLocks noGrp="1"/>
          </p:cNvSpPr>
          <p:nvPr>
            <p:ph type="title"/>
          </p:nvPr>
        </p:nvSpPr>
        <p:spPr>
          <a:xfrm>
            <a:off x="440232" y="483747"/>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a:t>Describe</a:t>
            </a:r>
            <a:r>
              <a:rPr sz="2400" spc="-20" dirty="0"/>
              <a:t> </a:t>
            </a:r>
            <a:r>
              <a:rPr sz="2400" spc="-5" dirty="0"/>
              <a:t>the</a:t>
            </a:r>
            <a:r>
              <a:rPr sz="2400" spc="-15" dirty="0"/>
              <a:t> </a:t>
            </a:r>
            <a:r>
              <a:rPr sz="2400" dirty="0"/>
              <a:t>problem</a:t>
            </a:r>
            <a:r>
              <a:rPr sz="2400" spc="-20" dirty="0"/>
              <a:t> </a:t>
            </a:r>
            <a:r>
              <a:rPr sz="2400" spc="-5" dirty="0"/>
              <a:t>statement</a:t>
            </a:r>
            <a:r>
              <a:rPr sz="2400" spc="-15" dirty="0"/>
              <a:t> </a:t>
            </a:r>
            <a:r>
              <a:rPr sz="2400" dirty="0"/>
              <a:t>(200</a:t>
            </a:r>
            <a:r>
              <a:rPr sz="2400" spc="-20" dirty="0"/>
              <a:t> </a:t>
            </a:r>
            <a:r>
              <a:rPr sz="2400" spc="5" dirty="0"/>
              <a:t>words)</a:t>
            </a:r>
            <a:endParaRPr sz="2400" dirty="0"/>
          </a:p>
        </p:txBody>
      </p:sp>
      <p:sp>
        <p:nvSpPr>
          <p:cNvPr id="4" name="TextBox 3">
            <a:extLst>
              <a:ext uri="{FF2B5EF4-FFF2-40B4-BE49-F238E27FC236}">
                <a16:creationId xmlns:a16="http://schemas.microsoft.com/office/drawing/2014/main" id="{2F3658BF-459B-66E5-9158-BAAB1A4236E0}"/>
              </a:ext>
            </a:extLst>
          </p:cNvPr>
          <p:cNvSpPr txBox="1"/>
          <p:nvPr/>
        </p:nvSpPr>
        <p:spPr>
          <a:xfrm>
            <a:off x="617157" y="1413063"/>
            <a:ext cx="10957686"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problem statement for an emotion-based music recommendation system is to create an algorithm that can accurately suggest music to users based on their current emotional states. Emotions significantly influence music preferences, and this system aims to enhance user satisfaction and engagement on music streaming platforms by delivering personalized and emotionally resonant song recommendations.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primary challenge is to develop an algorithm that can reliably identify and categorize users' emotions. This involves analyzing various data inputs, such as user behavior, explicit mood selections, and potentially physiological data, and processing them in real or near-real-time to adapt to users' changing emotional states. Additionally, the system must consider individual musical tastes, cultural influences, and contextual factors like time of day and location to ensure that recommended music aligns not only with the user's emotions but also with their overall music preferences and listening context.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essence, the goal is to provide a seamless and emotionally satisfying user experience by delivering music recommendations that resonate with the user's emotional state while taking into account their unique musical tastes and the circumstances of their listening experience.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591820"/>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a:t>solution</a:t>
            </a:r>
            <a:r>
              <a:rPr sz="2400" spc="-50" dirty="0"/>
              <a:t> </a:t>
            </a:r>
            <a:r>
              <a:rPr sz="2400" dirty="0"/>
              <a:t>/</a:t>
            </a:r>
            <a:r>
              <a:rPr sz="2400" spc="-20" dirty="0"/>
              <a:t> your</a:t>
            </a:r>
            <a:r>
              <a:rPr sz="2400" spc="75" dirty="0"/>
              <a:t> </a:t>
            </a:r>
            <a:r>
              <a:rPr sz="2400" dirty="0"/>
              <a:t>big</a:t>
            </a:r>
            <a:r>
              <a:rPr sz="2400" spc="-25" dirty="0"/>
              <a:t> </a:t>
            </a:r>
            <a:r>
              <a:rPr sz="2400" dirty="0"/>
              <a:t>Idea</a:t>
            </a:r>
            <a:r>
              <a:rPr sz="2400" spc="-35" dirty="0"/>
              <a:t> </a:t>
            </a:r>
            <a:r>
              <a:rPr sz="2400" spc="-5" dirty="0"/>
              <a:t>(200</a:t>
            </a:r>
            <a:r>
              <a:rPr sz="2400" spc="-15" dirty="0"/>
              <a:t> </a:t>
            </a:r>
            <a:r>
              <a:rPr sz="2400" spc="5" dirty="0"/>
              <a:t>words)</a:t>
            </a:r>
            <a:endParaRPr sz="2400" dirty="0"/>
          </a:p>
        </p:txBody>
      </p:sp>
      <p:sp>
        <p:nvSpPr>
          <p:cNvPr id="4" name="TextBox 3">
            <a:extLst>
              <a:ext uri="{FF2B5EF4-FFF2-40B4-BE49-F238E27FC236}">
                <a16:creationId xmlns:a16="http://schemas.microsoft.com/office/drawing/2014/main" id="{71B274A9-0B45-8900-0E6B-9B75D6326B80}"/>
              </a:ext>
            </a:extLst>
          </p:cNvPr>
          <p:cNvSpPr txBox="1"/>
          <p:nvPr/>
        </p:nvSpPr>
        <p:spPr>
          <a:xfrm>
            <a:off x="533400" y="1447800"/>
            <a:ext cx="10287000" cy="427809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Emotion Recognition and Analysis</a:t>
            </a:r>
            <a:r>
              <a:rPr lang="en-US" sz="1600" dirty="0">
                <a:latin typeface="Arial" panose="020B0604020202020204" pitchFamily="34" charset="0"/>
                <a:cs typeface="Arial" panose="020B0604020202020204" pitchFamily="34" charset="0"/>
              </a:rPr>
              <a:t>: Our solution leverages advanced machine learning techniques, particularly deep learning models, to accurately recognize and analyze users' emotions in real-time. This is achieved by processing diverse data inputs, including listening habits, song preferences, and explicit mood selections, to categorize the user's emotional state.</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Contextual Insights</a:t>
            </a:r>
            <a:r>
              <a:rPr lang="en-US" sz="1600" dirty="0">
                <a:latin typeface="Arial" panose="020B0604020202020204" pitchFamily="34" charset="0"/>
                <a:cs typeface="Arial" panose="020B0604020202020204" pitchFamily="34" charset="0"/>
              </a:rPr>
              <a:t>: We incorporate contextual information, such as the time of day, location, and weather conditions, into the recommendation algorithm. By considering these factors, we tailor music suggestions to align with not only the user's emotions but also the surrounding environment, enhancing the relevance of our recommendations.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Privacy and Data Security: </a:t>
            </a:r>
            <a:r>
              <a:rPr lang="en-US" sz="1600" dirty="0">
                <a:latin typeface="Arial" panose="020B0604020202020204" pitchFamily="34" charset="0"/>
                <a:cs typeface="Arial" panose="020B0604020202020204" pitchFamily="34" charset="0"/>
              </a:rPr>
              <a:t>User privacy is a paramount concern. We employ robust data anonymization techniques to protect sensitive information, especially if physiological data is collected. Our system adheres to strict data security measures to ensure the confidentiality and integrity of user data.</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Continuous Learning and Adaptation: </a:t>
            </a:r>
            <a:r>
              <a:rPr lang="en-US" sz="1600" dirty="0">
                <a:latin typeface="Arial" panose="020B0604020202020204" pitchFamily="34" charset="0"/>
                <a:cs typeface="Arial" panose="020B0604020202020204" pitchFamily="34" charset="0"/>
              </a:rPr>
              <a:t>Our solution is designed to be dynamic and adaptive. It continually learns from user feedback and behavior, refining its recommendations over time. By doing so, we ensure that the system becomes increasingly adept at delivering emotionally resonant music suggestions.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591820"/>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a:t>solution</a:t>
            </a:r>
            <a:r>
              <a:rPr sz="2400" spc="-50" dirty="0"/>
              <a:t> </a:t>
            </a:r>
            <a:r>
              <a:rPr sz="2400" dirty="0"/>
              <a:t>/</a:t>
            </a:r>
            <a:r>
              <a:rPr sz="2400" spc="-20" dirty="0"/>
              <a:t> your</a:t>
            </a:r>
            <a:r>
              <a:rPr sz="2400" spc="75" dirty="0"/>
              <a:t> </a:t>
            </a:r>
            <a:r>
              <a:rPr sz="2400" dirty="0"/>
              <a:t>big</a:t>
            </a:r>
            <a:r>
              <a:rPr sz="2400" spc="-25" dirty="0"/>
              <a:t> </a:t>
            </a:r>
            <a:r>
              <a:rPr sz="2400" dirty="0"/>
              <a:t>Idea</a:t>
            </a:r>
            <a:r>
              <a:rPr sz="2400" spc="-35" dirty="0"/>
              <a:t> </a:t>
            </a:r>
            <a:r>
              <a:rPr sz="2400" spc="-5" dirty="0"/>
              <a:t>(200</a:t>
            </a:r>
            <a:r>
              <a:rPr sz="2400" spc="-15" dirty="0"/>
              <a:t> </a:t>
            </a:r>
            <a:r>
              <a:rPr sz="2400" spc="5" dirty="0"/>
              <a:t>words)</a:t>
            </a:r>
            <a:endParaRPr sz="2400" dirty="0"/>
          </a:p>
        </p:txBody>
      </p:sp>
      <p:sp>
        <p:nvSpPr>
          <p:cNvPr id="4" name="TextBox 3">
            <a:extLst>
              <a:ext uri="{FF2B5EF4-FFF2-40B4-BE49-F238E27FC236}">
                <a16:creationId xmlns:a16="http://schemas.microsoft.com/office/drawing/2014/main" id="{71B274A9-0B45-8900-0E6B-9B75D6326B80}"/>
              </a:ext>
            </a:extLst>
          </p:cNvPr>
          <p:cNvSpPr txBox="1"/>
          <p:nvPr/>
        </p:nvSpPr>
        <p:spPr>
          <a:xfrm>
            <a:off x="1524000" y="2197893"/>
            <a:ext cx="5943600" cy="280076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Emotion Recognition and Analysis:</a:t>
            </a:r>
          </a:p>
          <a:p>
            <a:r>
              <a:rPr lang="en-US" sz="1600" dirty="0">
                <a:latin typeface="Arial" panose="020B0604020202020204" pitchFamily="34" charset="0"/>
                <a:cs typeface="Arial" panose="020B0604020202020204" pitchFamily="34" charset="0"/>
              </a:rPr>
              <a:t>Deep learning models</a:t>
            </a:r>
          </a:p>
          <a:p>
            <a:r>
              <a:rPr lang="en-US" sz="1600" dirty="0">
                <a:latin typeface="Arial" panose="020B0604020202020204" pitchFamily="34" charset="0"/>
                <a:cs typeface="Arial" panose="020B0604020202020204" pitchFamily="34" charset="0"/>
              </a:rPr>
              <a:t>Natural language processing (NLP)</a:t>
            </a:r>
          </a:p>
          <a:p>
            <a:r>
              <a:rPr lang="en-US" sz="1600" dirty="0">
                <a:latin typeface="Arial" panose="020B0604020202020204" pitchFamily="34" charset="0"/>
                <a:cs typeface="Arial" panose="020B0604020202020204" pitchFamily="34" charset="0"/>
              </a:rPr>
              <a:t>Sentiment analysis algorithms</a:t>
            </a:r>
          </a:p>
          <a:p>
            <a:r>
              <a:rPr lang="en-US" sz="1600" dirty="0">
                <a:latin typeface="Arial" panose="020B0604020202020204" pitchFamily="34" charset="0"/>
                <a:cs typeface="Arial" panose="020B0604020202020204" pitchFamily="34" charset="0"/>
              </a:rPr>
              <a:t>Contextual Insights: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Geolocation data :</a:t>
            </a:r>
          </a:p>
          <a:p>
            <a:r>
              <a:rPr lang="en-US" sz="1600" dirty="0">
                <a:latin typeface="Arial" panose="020B0604020202020204" pitchFamily="34" charset="0"/>
                <a:cs typeface="Arial" panose="020B0604020202020204" pitchFamily="34" charset="0"/>
              </a:rPr>
              <a:t>Weather APIs</a:t>
            </a:r>
          </a:p>
          <a:p>
            <a:r>
              <a:rPr lang="en-US" sz="1600" dirty="0">
                <a:latin typeface="Arial" panose="020B0604020202020204" pitchFamily="34" charset="0"/>
                <a:cs typeface="Arial" panose="020B0604020202020204" pitchFamily="34" charset="0"/>
              </a:rPr>
              <a:t>Time-of-day analysis</a:t>
            </a:r>
          </a:p>
          <a:p>
            <a:r>
              <a:rPr lang="en-US" sz="1600" dirty="0">
                <a:latin typeface="Arial" panose="020B0604020202020204" pitchFamily="34" charset="0"/>
                <a:cs typeface="Arial" panose="020B0604020202020204" pitchFamily="34" charset="0"/>
              </a:rPr>
              <a:t>Contextual data processing</a:t>
            </a:r>
          </a:p>
          <a:p>
            <a:r>
              <a:rPr lang="en-US" sz="1600" dirty="0">
                <a:latin typeface="Arial" panose="020B0604020202020204" pitchFamily="34" charset="0"/>
                <a:cs typeface="Arial" panose="020B0604020202020204" pitchFamily="34" charset="0"/>
              </a:rPr>
              <a:t>Privacy and Data Security:</a:t>
            </a:r>
          </a:p>
        </p:txBody>
      </p:sp>
      <p:sp>
        <p:nvSpPr>
          <p:cNvPr id="5" name="TextBox 4">
            <a:extLst>
              <a:ext uri="{FF2B5EF4-FFF2-40B4-BE49-F238E27FC236}">
                <a16:creationId xmlns:a16="http://schemas.microsoft.com/office/drawing/2014/main" id="{78D06396-2C2B-42F1-49D4-A53A04FAC07B}"/>
              </a:ext>
            </a:extLst>
          </p:cNvPr>
          <p:cNvSpPr txBox="1"/>
          <p:nvPr/>
        </p:nvSpPr>
        <p:spPr>
          <a:xfrm>
            <a:off x="6125029" y="2197892"/>
            <a:ext cx="5943600" cy="280076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Data anonymization techniques:</a:t>
            </a:r>
          </a:p>
          <a:p>
            <a:r>
              <a:rPr lang="en-US" sz="1600" dirty="0">
                <a:latin typeface="Arial" panose="020B0604020202020204" pitchFamily="34" charset="0"/>
                <a:cs typeface="Arial" panose="020B0604020202020204" pitchFamily="34" charset="0"/>
              </a:rPr>
              <a:t>Encryption protocols</a:t>
            </a:r>
          </a:p>
          <a:p>
            <a:r>
              <a:rPr lang="en-US" sz="1600" dirty="0">
                <a:latin typeface="Arial" panose="020B0604020202020204" pitchFamily="34" charset="0"/>
                <a:cs typeface="Arial" panose="020B0604020202020204" pitchFamily="34" charset="0"/>
              </a:rPr>
              <a:t>Access controls</a:t>
            </a:r>
          </a:p>
          <a:p>
            <a:r>
              <a:rPr lang="en-US" sz="1600" dirty="0">
                <a:latin typeface="Arial" panose="020B0604020202020204" pitchFamily="34" charset="0"/>
                <a:cs typeface="Arial" panose="020B0604020202020204" pitchFamily="34" charset="0"/>
              </a:rPr>
              <a:t>Secure data storage</a:t>
            </a:r>
          </a:p>
          <a:p>
            <a:r>
              <a:rPr lang="en-US" sz="1600" dirty="0">
                <a:latin typeface="Arial" panose="020B0604020202020204" pitchFamily="34" charset="0"/>
                <a:cs typeface="Arial" panose="020B0604020202020204" pitchFamily="34" charset="0"/>
              </a:rPr>
              <a:t>Compliance with data protection regulations (e.g., GDPR)</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Continuous Learning and Adaptation:</a:t>
            </a:r>
          </a:p>
          <a:p>
            <a:r>
              <a:rPr lang="en-US" sz="1600" dirty="0">
                <a:latin typeface="Arial" panose="020B0604020202020204" pitchFamily="34" charset="0"/>
                <a:cs typeface="Arial" panose="020B0604020202020204" pitchFamily="34" charset="0"/>
              </a:rPr>
              <a:t>Reinforcement learning</a:t>
            </a:r>
          </a:p>
          <a:p>
            <a:r>
              <a:rPr lang="en-US" sz="1600" dirty="0">
                <a:latin typeface="Arial" panose="020B0604020202020204" pitchFamily="34" charset="0"/>
                <a:cs typeface="Arial" panose="020B0604020202020204" pitchFamily="34" charset="0"/>
              </a:rPr>
              <a:t>User behavior analysis</a:t>
            </a:r>
          </a:p>
          <a:p>
            <a:r>
              <a:rPr lang="en-US" sz="1600" dirty="0">
                <a:latin typeface="Arial" panose="020B0604020202020204" pitchFamily="34" charset="0"/>
                <a:cs typeface="Arial" panose="020B0604020202020204" pitchFamily="34" charset="0"/>
              </a:rPr>
              <a:t>Recommendation algorithms</a:t>
            </a:r>
          </a:p>
          <a:p>
            <a:r>
              <a:rPr lang="en-US" sz="1600" dirty="0">
                <a:latin typeface="Arial" panose="020B0604020202020204" pitchFamily="34" charset="0"/>
                <a:cs typeface="Arial" panose="020B0604020202020204" pitchFamily="34" charset="0"/>
              </a:rPr>
              <a:t>Feedback loops</a:t>
            </a:r>
          </a:p>
        </p:txBody>
      </p:sp>
    </p:spTree>
    <p:extLst>
      <p:ext uri="{BB962C8B-B14F-4D97-AF65-F5344CB8AC3E}">
        <p14:creationId xmlns:p14="http://schemas.microsoft.com/office/powerpoint/2010/main" val="87287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rgbClr val="A000FF"/>
          </a:solidFill>
        </p:spPr>
        <p:txBody>
          <a:bodyPr wrap="square" lIns="0" tIns="0" rIns="0" bIns="0" rtlCol="0"/>
          <a:lstStyle/>
          <a:p>
            <a:endParaRPr/>
          </a:p>
        </p:txBody>
      </p:sp>
      <p:sp>
        <p:nvSpPr>
          <p:cNvPr id="3" name="object 3"/>
          <p:cNvSpPr txBox="1">
            <a:spLocks noGrp="1"/>
          </p:cNvSpPr>
          <p:nvPr>
            <p:ph type="title"/>
          </p:nvPr>
        </p:nvSpPr>
        <p:spPr>
          <a:xfrm>
            <a:off x="419811" y="328930"/>
            <a:ext cx="10206355" cy="664210"/>
          </a:xfrm>
          <a:prstGeom prst="rect">
            <a:avLst/>
          </a:prstGeom>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a:p>
            <a:pPr marL="12700">
              <a:lnSpc>
                <a:spcPts val="2510"/>
              </a:lnSpc>
            </a:pPr>
            <a:r>
              <a:rPr sz="2200" dirty="0"/>
              <a:t>(200</a:t>
            </a:r>
            <a:r>
              <a:rPr sz="2200" spc="-50" dirty="0"/>
              <a:t> </a:t>
            </a:r>
            <a:r>
              <a:rPr sz="2200" spc="10" dirty="0"/>
              <a:t>words)</a:t>
            </a:r>
            <a:endParaRPr sz="2200" dirty="0"/>
          </a:p>
        </p:txBody>
      </p:sp>
      <p:sp>
        <p:nvSpPr>
          <p:cNvPr id="4" name="TextBox 3">
            <a:extLst>
              <a:ext uri="{FF2B5EF4-FFF2-40B4-BE49-F238E27FC236}">
                <a16:creationId xmlns:a16="http://schemas.microsoft.com/office/drawing/2014/main" id="{1E9190D4-1627-D09C-57BC-039E741438BB}"/>
              </a:ext>
            </a:extLst>
          </p:cNvPr>
          <p:cNvSpPr txBox="1"/>
          <p:nvPr/>
        </p:nvSpPr>
        <p:spPr>
          <a:xfrm>
            <a:off x="533400" y="1219200"/>
            <a:ext cx="10287000" cy="4524315"/>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effectLst/>
                <a:latin typeface="Arial" panose="020B0604020202020204" pitchFamily="34" charset="0"/>
                <a:cs typeface="Arial" panose="020B0604020202020204" pitchFamily="34" charset="0"/>
              </a:rPr>
              <a:t>Our innovation accelerates change through the transformative power of technology by revolutionizing how users engage with music. By employing advanced technologies such as deep learning, sentiment analysis, and real-time data processing, we provide a personalized and emotionally resonant music recommendation system. This enhances the user experience, making it more immersive and gratifying.</a:t>
            </a:r>
          </a:p>
          <a:p>
            <a:pPr marL="285750" indent="-285750" algn="l">
              <a:buFont typeface="Arial" panose="020B0604020202020204" pitchFamily="34" charset="0"/>
              <a:buChar char="•"/>
            </a:pPr>
            <a:endParaRPr lang="en-US" sz="160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i="0" dirty="0">
                <a:effectLst/>
                <a:latin typeface="Arial" panose="020B0604020202020204" pitchFamily="34" charset="0"/>
                <a:cs typeface="Arial" panose="020B0604020202020204" pitchFamily="34" charset="0"/>
              </a:rPr>
              <a:t>Through continuous learning and adaptation facilitated by technology, our solution not only improves music recommendations but also boosts user engagement and retention on music streaming platforms. It efficiently handles substantial amounts of user data using big data storage and processing technologies, enabling accurate emotion recognition and a better understanding of user preferences.</a:t>
            </a:r>
          </a:p>
          <a:p>
            <a:pPr marL="285750" indent="-285750" algn="l">
              <a:buFont typeface="Arial" panose="020B0604020202020204" pitchFamily="34" charset="0"/>
              <a:buChar char="•"/>
            </a:pPr>
            <a:endParaRPr lang="en-US" sz="160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i="0" dirty="0">
                <a:effectLst/>
                <a:latin typeface="Arial" panose="020B0604020202020204" pitchFamily="34" charset="0"/>
                <a:cs typeface="Arial" panose="020B0604020202020204" pitchFamily="34" charset="0"/>
              </a:rPr>
              <a:t>Moreover, our innovation prioritizes data security and privacy, incorporating encryption, data anonymization, and stringent access controls. It's designed for scalability, leveraging cloud-based solutions and adaptable infrastructure to accommodate evolving user bases and data needs.</a:t>
            </a:r>
          </a:p>
          <a:p>
            <a:pPr marL="285750" indent="-285750" algn="l">
              <a:buFont typeface="Arial" panose="020B0604020202020204" pitchFamily="34" charset="0"/>
              <a:buChar char="•"/>
            </a:pPr>
            <a:endParaRPr lang="en-US" sz="160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i="0" dirty="0">
                <a:effectLst/>
                <a:latin typeface="Arial" panose="020B0604020202020204" pitchFamily="34" charset="0"/>
                <a:cs typeface="Arial" panose="020B0604020202020204" pitchFamily="34" charset="0"/>
              </a:rPr>
              <a:t>In summary, our technology-driven innovation transforms the music streaming landscape, delivering a personalized, emotionally intelligent, and captivating music discovery experience while fostering data-driven insights and business growth for music service providers. It's a change accelerator that aligns music consumption with modern expectations.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814069"/>
          </a:xfrm>
          <a:prstGeom prst="rect">
            <a:avLst/>
          </a:prstGeom>
          <a:solidFill>
            <a:srgbClr val="A000FF"/>
          </a:solidFill>
        </p:spPr>
        <p:txBody>
          <a:bodyPr vert="horz" wrap="square" lIns="0" tIns="74930" rIns="0" bIns="0" rtlCol="0">
            <a:spAutoFit/>
          </a:bodyPr>
          <a:lstStyle/>
          <a:p>
            <a:pPr marL="90805" marR="1323975">
              <a:lnSpc>
                <a:spcPts val="2590"/>
              </a:lnSpc>
              <a:spcBef>
                <a:spcPts val="590"/>
              </a:spcBef>
            </a:pPr>
            <a:r>
              <a:rPr sz="2400" spc="-5" dirty="0"/>
              <a:t>How</a:t>
            </a:r>
            <a:r>
              <a:rPr sz="2400" spc="10" dirty="0"/>
              <a:t> </a:t>
            </a:r>
            <a:r>
              <a:rPr sz="2400" spc="-5" dirty="0"/>
              <a:t>is</a:t>
            </a:r>
            <a:r>
              <a:rPr sz="2400" spc="-30" dirty="0"/>
              <a:t> </a:t>
            </a:r>
            <a:r>
              <a:rPr sz="2400" spc="-20" dirty="0"/>
              <a:t>your</a:t>
            </a:r>
            <a:r>
              <a:rPr sz="2400" spc="75" dirty="0"/>
              <a:t> </a:t>
            </a:r>
            <a:r>
              <a:rPr sz="2400" dirty="0"/>
              <a:t>solution</a:t>
            </a:r>
            <a:r>
              <a:rPr sz="2400" spc="-45" dirty="0"/>
              <a:t> </a:t>
            </a:r>
            <a:r>
              <a:rPr sz="2400" spc="-5" dirty="0"/>
              <a:t>different/unique</a:t>
            </a:r>
            <a:r>
              <a:rPr sz="2400" spc="-10" dirty="0"/>
              <a:t> </a:t>
            </a:r>
            <a:r>
              <a:rPr sz="2400" spc="-5" dirty="0"/>
              <a:t>from</a:t>
            </a:r>
            <a:r>
              <a:rPr sz="2400" spc="5" dirty="0"/>
              <a:t> </a:t>
            </a:r>
            <a:r>
              <a:rPr sz="2400" spc="-5" dirty="0"/>
              <a:t>other</a:t>
            </a:r>
            <a:r>
              <a:rPr sz="2400" spc="-10" dirty="0"/>
              <a:t> </a:t>
            </a:r>
            <a:r>
              <a:rPr sz="2400" dirty="0"/>
              <a:t>solutions</a:t>
            </a:r>
            <a:r>
              <a:rPr sz="2400" spc="-15" dirty="0"/>
              <a:t> </a:t>
            </a:r>
            <a:r>
              <a:rPr sz="2400" dirty="0"/>
              <a:t>in</a:t>
            </a:r>
            <a:r>
              <a:rPr sz="2400" spc="-15" dirty="0"/>
              <a:t> </a:t>
            </a:r>
            <a:r>
              <a:rPr sz="2400" dirty="0"/>
              <a:t>market </a:t>
            </a:r>
            <a:r>
              <a:rPr sz="2400" spc="-650" dirty="0"/>
              <a:t> </a:t>
            </a:r>
            <a:r>
              <a:rPr sz="2400" spc="-5" dirty="0"/>
              <a:t>(150</a:t>
            </a:r>
            <a:r>
              <a:rPr sz="2400" spc="-20" dirty="0"/>
              <a:t> </a:t>
            </a:r>
            <a:r>
              <a:rPr sz="2400" spc="5" dirty="0"/>
              <a:t>words)</a:t>
            </a:r>
            <a:endParaRPr sz="2400" dirty="0"/>
          </a:p>
        </p:txBody>
      </p:sp>
      <p:sp>
        <p:nvSpPr>
          <p:cNvPr id="3" name="object 3"/>
          <p:cNvSpPr txBox="1"/>
          <p:nvPr/>
        </p:nvSpPr>
        <p:spPr>
          <a:xfrm>
            <a:off x="537029" y="5168635"/>
            <a:ext cx="2069464" cy="227626"/>
          </a:xfrm>
          <a:prstGeom prst="rect">
            <a:avLst/>
          </a:prstGeom>
        </p:spPr>
        <p:txBody>
          <a:bodyPr vert="horz" wrap="square" lIns="0" tIns="12065" rIns="0" bIns="0" rtlCol="0">
            <a:spAutoFit/>
          </a:bodyPr>
          <a:lstStyle/>
          <a:p>
            <a:pPr marL="182880" indent="-170815">
              <a:lnSpc>
                <a:spcPct val="100000"/>
              </a:lnSpc>
              <a:spcBef>
                <a:spcPts val="95"/>
              </a:spcBef>
              <a:buFont typeface="Arial MT"/>
              <a:buChar char="•"/>
              <a:tabLst>
                <a:tab pos="183515" algn="l"/>
              </a:tabLst>
            </a:pPr>
            <a:r>
              <a:rPr sz="1400" b="1" spc="-35" dirty="0">
                <a:latin typeface="Leelawadee UI"/>
                <a:cs typeface="Leelawadee UI"/>
              </a:rPr>
              <a:t>PATENT</a:t>
            </a:r>
            <a:r>
              <a:rPr sz="1400" b="1" spc="365" dirty="0">
                <a:latin typeface="Leelawadee UI"/>
                <a:cs typeface="Leelawadee UI"/>
              </a:rPr>
              <a:t> </a:t>
            </a:r>
            <a:r>
              <a:rPr sz="1400" b="1" spc="-5" dirty="0">
                <a:latin typeface="Leelawadee UI"/>
                <a:cs typeface="Leelawadee UI"/>
              </a:rPr>
              <a:t>FILED:</a:t>
            </a:r>
            <a:r>
              <a:rPr sz="1400" b="1" spc="-15" dirty="0">
                <a:latin typeface="Leelawadee UI"/>
                <a:cs typeface="Leelawadee UI"/>
              </a:rPr>
              <a:t> </a:t>
            </a:r>
            <a:r>
              <a:rPr sz="1400" spc="-25" dirty="0">
                <a:latin typeface="Trebuchet MS"/>
                <a:cs typeface="Trebuchet MS"/>
              </a:rPr>
              <a:t>No</a:t>
            </a:r>
            <a:endParaRPr sz="1400" dirty="0">
              <a:latin typeface="Trebuchet MS"/>
              <a:cs typeface="Trebuchet MS"/>
            </a:endParaRPr>
          </a:p>
        </p:txBody>
      </p:sp>
      <p:sp>
        <p:nvSpPr>
          <p:cNvPr id="4" name="object 4"/>
          <p:cNvSpPr txBox="1"/>
          <p:nvPr/>
        </p:nvSpPr>
        <p:spPr>
          <a:xfrm>
            <a:off x="341375" y="5474208"/>
            <a:ext cx="11283950" cy="772647"/>
          </a:xfrm>
          <a:prstGeom prst="rect">
            <a:avLst/>
          </a:prstGeom>
          <a:solidFill>
            <a:srgbClr val="A000FF"/>
          </a:solidFill>
        </p:spPr>
        <p:txBody>
          <a:bodyPr vert="horz" wrap="square" lIns="0" tIns="79375" rIns="0" bIns="0" rtlCol="0">
            <a:spAutoFit/>
          </a:bodyPr>
          <a:lstStyle/>
          <a:p>
            <a:pPr marL="90805">
              <a:lnSpc>
                <a:spcPts val="2735"/>
              </a:lnSpc>
              <a:spcBef>
                <a:spcPts val="625"/>
              </a:spcBef>
            </a:pPr>
            <a:r>
              <a:rPr sz="2400" b="1" spc="-5" dirty="0">
                <a:solidFill>
                  <a:srgbClr val="FFFFFF"/>
                </a:solidFill>
                <a:latin typeface="Arial"/>
                <a:cs typeface="Arial"/>
              </a:rPr>
              <a:t>Do</a:t>
            </a:r>
            <a:r>
              <a:rPr sz="2400" b="1" spc="-1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spc="-10" dirty="0">
                <a:solidFill>
                  <a:srgbClr val="FFFFFF"/>
                </a:solidFill>
                <a:latin typeface="Arial"/>
                <a:cs typeface="Arial"/>
              </a:rPr>
              <a:t>have</a:t>
            </a:r>
            <a:r>
              <a:rPr sz="2400" b="1" spc="30" dirty="0">
                <a:solidFill>
                  <a:srgbClr val="FFFFFF"/>
                </a:solidFill>
                <a:latin typeface="Arial"/>
                <a:cs typeface="Arial"/>
              </a:rPr>
              <a:t> </a:t>
            </a:r>
            <a:r>
              <a:rPr sz="2400" b="1" spc="-5" dirty="0">
                <a:solidFill>
                  <a:srgbClr val="FFFFFF"/>
                </a:solidFill>
                <a:latin typeface="Arial"/>
                <a:cs typeface="Arial"/>
              </a:rPr>
              <a:t>a</a:t>
            </a:r>
            <a:r>
              <a:rPr sz="2400" b="1" spc="-20" dirty="0">
                <a:solidFill>
                  <a:srgbClr val="FFFFFF"/>
                </a:solidFill>
                <a:latin typeface="Arial"/>
                <a:cs typeface="Arial"/>
              </a:rPr>
              <a:t> </a:t>
            </a:r>
            <a:r>
              <a:rPr sz="2400" b="1" spc="5" dirty="0">
                <a:solidFill>
                  <a:srgbClr val="FFFFFF"/>
                </a:solidFill>
                <a:latin typeface="Arial"/>
                <a:cs typeface="Arial"/>
              </a:rPr>
              <a:t>working</a:t>
            </a:r>
            <a:r>
              <a:rPr sz="2400" b="1" spc="-70" dirty="0">
                <a:solidFill>
                  <a:srgbClr val="FFFFFF"/>
                </a:solidFill>
                <a:latin typeface="Arial"/>
                <a:cs typeface="Arial"/>
              </a:rPr>
              <a:t> </a:t>
            </a:r>
            <a:r>
              <a:rPr sz="2400" b="1" spc="-5" dirty="0">
                <a:solidFill>
                  <a:srgbClr val="FFFFFF"/>
                </a:solidFill>
                <a:latin typeface="Arial"/>
                <a:cs typeface="Arial"/>
              </a:rPr>
              <a:t>model/prototype:</a:t>
            </a:r>
            <a:r>
              <a:rPr sz="2400" b="1" spc="-10" dirty="0">
                <a:solidFill>
                  <a:srgbClr val="FFFFFF"/>
                </a:solidFill>
                <a:latin typeface="Arial"/>
                <a:cs typeface="Arial"/>
              </a:rPr>
              <a:t> </a:t>
            </a:r>
            <a:r>
              <a:rPr sz="2400" b="1" spc="-30" dirty="0">
                <a:solidFill>
                  <a:srgbClr val="FFFFFF"/>
                </a:solidFill>
                <a:latin typeface="Arial"/>
                <a:cs typeface="Arial"/>
              </a:rPr>
              <a:t>Yes</a:t>
            </a:r>
            <a:endParaRPr sz="2400" dirty="0">
              <a:latin typeface="Arial"/>
              <a:cs typeface="Arial"/>
            </a:endParaRPr>
          </a:p>
          <a:p>
            <a:pPr marL="90805">
              <a:lnSpc>
                <a:spcPts val="2735"/>
              </a:lnSpc>
            </a:pPr>
            <a:r>
              <a:rPr sz="2400" b="1" dirty="0">
                <a:solidFill>
                  <a:srgbClr val="FFFFFF"/>
                </a:solidFill>
                <a:latin typeface="Arial"/>
                <a:cs typeface="Arial"/>
              </a:rPr>
              <a:t>If </a:t>
            </a:r>
            <a:r>
              <a:rPr sz="2400" b="1" spc="-5" dirty="0">
                <a:solidFill>
                  <a:srgbClr val="FFFFFF"/>
                </a:solidFill>
                <a:latin typeface="Arial"/>
                <a:cs typeface="Arial"/>
              </a:rPr>
              <a:t>not,</a:t>
            </a:r>
            <a:r>
              <a:rPr sz="2400" b="1" spc="-20" dirty="0">
                <a:solidFill>
                  <a:srgbClr val="FFFFFF"/>
                </a:solidFill>
                <a:latin typeface="Arial"/>
                <a:cs typeface="Arial"/>
              </a:rPr>
              <a:t> </a:t>
            </a:r>
            <a:r>
              <a:rPr sz="2400" b="1" spc="10" dirty="0">
                <a:solidFill>
                  <a:srgbClr val="FFFFFF"/>
                </a:solidFill>
                <a:latin typeface="Arial"/>
                <a:cs typeface="Arial"/>
              </a:rPr>
              <a:t>will</a:t>
            </a:r>
            <a:r>
              <a:rPr sz="2400" b="1" spc="-8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dirty="0">
                <a:solidFill>
                  <a:srgbClr val="FFFFFF"/>
                </a:solidFill>
                <a:latin typeface="Arial"/>
                <a:cs typeface="Arial"/>
              </a:rPr>
              <a:t>be</a:t>
            </a:r>
            <a:r>
              <a:rPr sz="2400" b="1" spc="-10" dirty="0">
                <a:solidFill>
                  <a:srgbClr val="FFFFFF"/>
                </a:solidFill>
                <a:latin typeface="Arial"/>
                <a:cs typeface="Arial"/>
              </a:rPr>
              <a:t> </a:t>
            </a:r>
            <a:r>
              <a:rPr sz="2400" b="1" dirty="0">
                <a:solidFill>
                  <a:srgbClr val="FFFFFF"/>
                </a:solidFill>
                <a:latin typeface="Arial"/>
                <a:cs typeface="Arial"/>
              </a:rPr>
              <a:t>able</a:t>
            </a:r>
            <a:r>
              <a:rPr sz="2400" b="1" spc="-15" dirty="0">
                <a:solidFill>
                  <a:srgbClr val="FFFFFF"/>
                </a:solidFill>
                <a:latin typeface="Arial"/>
                <a:cs typeface="Arial"/>
              </a:rPr>
              <a:t> </a:t>
            </a:r>
            <a:r>
              <a:rPr sz="2400" b="1" spc="-5" dirty="0">
                <a:solidFill>
                  <a:srgbClr val="FFFFFF"/>
                </a:solidFill>
                <a:latin typeface="Arial"/>
                <a:cs typeface="Arial"/>
              </a:rPr>
              <a:t>to</a:t>
            </a:r>
            <a:r>
              <a:rPr sz="2400" b="1" dirty="0">
                <a:solidFill>
                  <a:srgbClr val="FFFFFF"/>
                </a:solidFill>
                <a:latin typeface="Arial"/>
                <a:cs typeface="Arial"/>
              </a:rPr>
              <a:t> show</a:t>
            </a:r>
            <a:r>
              <a:rPr sz="2400" b="1" spc="-15" dirty="0">
                <a:solidFill>
                  <a:srgbClr val="FFFFFF"/>
                </a:solidFill>
                <a:latin typeface="Arial"/>
                <a:cs typeface="Arial"/>
              </a:rPr>
              <a:t> </a:t>
            </a:r>
            <a:r>
              <a:rPr sz="2400" b="1" spc="5" dirty="0">
                <a:solidFill>
                  <a:srgbClr val="FFFFFF"/>
                </a:solidFill>
                <a:latin typeface="Arial"/>
                <a:cs typeface="Arial"/>
              </a:rPr>
              <a:t>working</a:t>
            </a:r>
            <a:r>
              <a:rPr sz="2400" b="1" spc="-100" dirty="0">
                <a:solidFill>
                  <a:srgbClr val="FFFFFF"/>
                </a:solidFill>
                <a:latin typeface="Arial"/>
                <a:cs typeface="Arial"/>
              </a:rPr>
              <a:t> </a:t>
            </a:r>
            <a:r>
              <a:rPr sz="2400" b="1" spc="-10" dirty="0">
                <a:solidFill>
                  <a:srgbClr val="FFFFFF"/>
                </a:solidFill>
                <a:latin typeface="Arial"/>
                <a:cs typeface="Arial"/>
              </a:rPr>
              <a:t>prototype</a:t>
            </a:r>
            <a:r>
              <a:rPr sz="2400" b="1" spc="85" dirty="0">
                <a:solidFill>
                  <a:srgbClr val="FFFFFF"/>
                </a:solidFill>
                <a:latin typeface="Arial"/>
                <a:cs typeface="Arial"/>
              </a:rPr>
              <a:t> </a:t>
            </a:r>
            <a:r>
              <a:rPr sz="2400" b="1" spc="-5" dirty="0">
                <a:solidFill>
                  <a:srgbClr val="FFFFFF"/>
                </a:solidFill>
                <a:latin typeface="Arial"/>
                <a:cs typeface="Arial"/>
              </a:rPr>
              <a:t>during</a:t>
            </a:r>
            <a:r>
              <a:rPr sz="2400" b="1" spc="-25" dirty="0">
                <a:solidFill>
                  <a:srgbClr val="FFFFFF"/>
                </a:solidFill>
                <a:latin typeface="Arial"/>
                <a:cs typeface="Arial"/>
              </a:rPr>
              <a:t> </a:t>
            </a:r>
            <a:r>
              <a:rPr sz="2400" b="1" dirty="0">
                <a:solidFill>
                  <a:srgbClr val="FFFFFF"/>
                </a:solidFill>
                <a:latin typeface="Arial"/>
                <a:cs typeface="Arial"/>
              </a:rPr>
              <a:t>finale.</a:t>
            </a:r>
            <a:r>
              <a:rPr sz="2400" b="1" spc="-90" dirty="0">
                <a:solidFill>
                  <a:srgbClr val="FFFFFF"/>
                </a:solidFill>
                <a:latin typeface="Arial"/>
                <a:cs typeface="Arial"/>
              </a:rPr>
              <a:t> </a:t>
            </a:r>
            <a:r>
              <a:rPr sz="2400" b="1" spc="-30" dirty="0">
                <a:solidFill>
                  <a:srgbClr val="FFFFFF"/>
                </a:solidFill>
                <a:latin typeface="Arial"/>
                <a:cs typeface="Arial"/>
              </a:rPr>
              <a:t>Yes</a:t>
            </a:r>
            <a:r>
              <a:rPr lang="en-IN" sz="2400" b="1" spc="-30" dirty="0">
                <a:solidFill>
                  <a:srgbClr val="FFFFFF"/>
                </a:solidFill>
                <a:latin typeface="Arial"/>
                <a:cs typeface="Arial"/>
              </a:rPr>
              <a:t>/No</a:t>
            </a:r>
            <a:endParaRPr sz="2400" dirty="0">
              <a:latin typeface="Arial"/>
              <a:cs typeface="Arial"/>
            </a:endParaRPr>
          </a:p>
        </p:txBody>
      </p:sp>
      <p:sp>
        <p:nvSpPr>
          <p:cNvPr id="5" name="TextBox 4">
            <a:extLst>
              <a:ext uri="{FF2B5EF4-FFF2-40B4-BE49-F238E27FC236}">
                <a16:creationId xmlns:a16="http://schemas.microsoft.com/office/drawing/2014/main" id="{38BA1601-C53C-5C78-D0F4-4B9CA4A3273B}"/>
              </a:ext>
            </a:extLst>
          </p:cNvPr>
          <p:cNvSpPr txBox="1"/>
          <p:nvPr/>
        </p:nvSpPr>
        <p:spPr>
          <a:xfrm>
            <a:off x="533400" y="1219200"/>
            <a:ext cx="10287000" cy="3885679"/>
          </a:xfrm>
          <a:prstGeom prst="rect">
            <a:avLst/>
          </a:prstGeom>
          <a:noFill/>
        </p:spPr>
        <p:txBody>
          <a:bodyPr wrap="square" rtlCol="0">
            <a:spAutoFit/>
          </a:bodyPr>
          <a:lstStyle/>
          <a:p>
            <a:pPr marL="285750" indent="-285750" algn="l">
              <a:buFont typeface="Arial" panose="020B0604020202020204" pitchFamily="34" charset="0"/>
              <a:buChar char="•"/>
            </a:pPr>
            <a:r>
              <a:rPr lang="en-US" sz="1450" i="0" dirty="0">
                <a:effectLst/>
                <a:latin typeface="Arial" panose="020B0604020202020204" pitchFamily="34" charset="0"/>
                <a:cs typeface="Arial" panose="020B0604020202020204" pitchFamily="34" charset="0"/>
              </a:rPr>
              <a:t>Our solution distinguishes itself in the market through its unique focus on providing highly personalized and emotionally resonant music recommendations. Unlike traditional systems that rely solely on user behavior and preferences, we employ advanced technologies to recognize and respond to users' real-time emotional states. This emotional intelligence forms the core of our differentiation, fostering a deeper and more meaningful connection between users and music.</a:t>
            </a:r>
          </a:p>
          <a:p>
            <a:pPr marL="285750" indent="-285750" algn="l">
              <a:buFont typeface="Arial" panose="020B0604020202020204" pitchFamily="34" charset="0"/>
              <a:buChar char="•"/>
            </a:pPr>
            <a:endParaRPr lang="en-US" sz="145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50" i="0" dirty="0">
                <a:effectLst/>
                <a:latin typeface="Arial" panose="020B0604020202020204" pitchFamily="34" charset="0"/>
                <a:cs typeface="Arial" panose="020B0604020202020204" pitchFamily="34" charset="0"/>
              </a:rPr>
              <a:t>Additionally, our system integrates contextual factors like time, location, and weather conditions, ensuring that recommendations are not only emotionally relevant but also situationally appropriate, setting us apart from competitors.</a:t>
            </a:r>
          </a:p>
          <a:p>
            <a:pPr marL="285750" indent="-285750" algn="l">
              <a:buFont typeface="Arial" panose="020B0604020202020204" pitchFamily="34" charset="0"/>
              <a:buChar char="•"/>
            </a:pPr>
            <a:endParaRPr lang="en-US" sz="145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50" i="0" dirty="0">
                <a:effectLst/>
                <a:latin typeface="Arial" panose="020B0604020202020204" pitchFamily="34" charset="0"/>
                <a:cs typeface="Arial" panose="020B0604020202020204" pitchFamily="34" charset="0"/>
              </a:rPr>
              <a:t>We prioritize user data privacy and security, implementing robust encryption and anonymization techniques, addressing a significant concern in the market.</a:t>
            </a:r>
          </a:p>
          <a:p>
            <a:pPr marL="285750" indent="-285750" algn="l">
              <a:buFont typeface="Arial" panose="020B0604020202020204" pitchFamily="34" charset="0"/>
              <a:buChar char="•"/>
            </a:pPr>
            <a:endParaRPr lang="en-US" sz="145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50" i="0" dirty="0">
                <a:effectLst/>
                <a:latin typeface="Arial" panose="020B0604020202020204" pitchFamily="34" charset="0"/>
                <a:cs typeface="Arial" panose="020B0604020202020204" pitchFamily="34" charset="0"/>
              </a:rPr>
              <a:t>Continuous learning and adaptation based on user feedback further distinguish us, leading to increasingly accurate and engaging music suggestions over time.</a:t>
            </a:r>
          </a:p>
          <a:p>
            <a:pPr marL="285750" indent="-285750" algn="l">
              <a:buFont typeface="Arial" panose="020B0604020202020204" pitchFamily="34" charset="0"/>
              <a:buChar char="•"/>
            </a:pPr>
            <a:endParaRPr lang="en-US" sz="145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50" i="0" dirty="0">
                <a:effectLst/>
                <a:latin typeface="Arial" panose="020B0604020202020204" pitchFamily="34" charset="0"/>
                <a:cs typeface="Arial" panose="020B0604020202020204" pitchFamily="34" charset="0"/>
              </a:rPr>
              <a:t>Overall, our solution offers a unique blend of emotion-centricity, contextual awareness, data security, and continuous improvement, providing users with a truly distinct and emotionally enriching music discovery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591820"/>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spc="-25" dirty="0"/>
              <a:t>Any</a:t>
            </a:r>
            <a:r>
              <a:rPr sz="2400" spc="50" dirty="0"/>
              <a:t> </a:t>
            </a:r>
            <a:r>
              <a:rPr sz="2400" spc="-5" dirty="0"/>
              <a:t>testimonials</a:t>
            </a:r>
            <a:r>
              <a:rPr sz="2400" spc="-40" dirty="0"/>
              <a:t> </a:t>
            </a:r>
            <a:r>
              <a:rPr sz="2400" spc="-5" dirty="0"/>
              <a:t>received?</a:t>
            </a:r>
            <a:endParaRPr sz="2400" dirty="0"/>
          </a:p>
        </p:txBody>
      </p:sp>
      <p:sp>
        <p:nvSpPr>
          <p:cNvPr id="4" name="TextBox 3">
            <a:extLst>
              <a:ext uri="{FF2B5EF4-FFF2-40B4-BE49-F238E27FC236}">
                <a16:creationId xmlns:a16="http://schemas.microsoft.com/office/drawing/2014/main" id="{06ABD77A-8B30-AE31-31FA-F5AD26A29E63}"/>
              </a:ext>
            </a:extLst>
          </p:cNvPr>
          <p:cNvSpPr txBox="1"/>
          <p:nvPr/>
        </p:nvSpPr>
        <p:spPr>
          <a:xfrm>
            <a:off x="2059875" y="3167390"/>
            <a:ext cx="784695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NO I DIDN’T RECEIVED ANY TESTIMONIALS.</a:t>
            </a:r>
            <a:endParaRPr lang="en-IN" sz="28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4623815" y="0"/>
              <a:ext cx="7187184" cy="6857997"/>
            </a:xfrm>
            <a:prstGeom prst="rect">
              <a:avLst/>
            </a:prstGeom>
          </p:spPr>
        </p:pic>
      </p:grpSp>
      <p:sp>
        <p:nvSpPr>
          <p:cNvPr id="5" name="object 5"/>
          <p:cNvSpPr txBox="1">
            <a:spLocks noGrp="1"/>
          </p:cNvSpPr>
          <p:nvPr>
            <p:ph type="title"/>
          </p:nvPr>
        </p:nvSpPr>
        <p:spPr>
          <a:xfrm>
            <a:off x="368300" y="2735021"/>
            <a:ext cx="4904740" cy="1123315"/>
          </a:xfrm>
          <a:prstGeom prst="rect">
            <a:avLst/>
          </a:prstGeom>
        </p:spPr>
        <p:txBody>
          <a:bodyPr vert="horz" wrap="square" lIns="0" tIns="12700" rIns="0" bIns="0" rtlCol="0">
            <a:spAutoFit/>
          </a:bodyPr>
          <a:lstStyle/>
          <a:p>
            <a:pPr marL="12700">
              <a:lnSpc>
                <a:spcPct val="100000"/>
              </a:lnSpc>
              <a:spcBef>
                <a:spcPts val="100"/>
              </a:spcBef>
            </a:pPr>
            <a:r>
              <a:rPr dirty="0"/>
              <a:t>Thank</a:t>
            </a:r>
            <a:r>
              <a:rPr spc="-90"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1027</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MT</vt:lpstr>
      <vt:lpstr>Calibri</vt:lpstr>
      <vt:lpstr>Leelawadee UI</vt:lpstr>
      <vt:lpstr>Times New Roman</vt:lpstr>
      <vt:lpstr>Trebuchet MS</vt:lpstr>
      <vt:lpstr>Office Theme</vt:lpstr>
      <vt:lpstr>PowerPoint Presentation</vt:lpstr>
      <vt:lpstr>Team details</vt:lpstr>
      <vt:lpstr>Describe the problem statement (200 words)</vt:lpstr>
      <vt:lpstr>Proposed solution / your big Idea (200 words)</vt:lpstr>
      <vt:lpstr>Proposed solution / your big Idea (200 words)</vt:lpstr>
      <vt:lpstr>How does your innovation accelerate change with the power of Technology? (200 words)</vt:lpstr>
      <vt:lpstr>How is your solution different/unique from other solutions in market  (150 words)</vt:lpstr>
      <vt:lpstr>Any testimonials received?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21AI016 JAGADEESWARAN VP</cp:lastModifiedBy>
  <cp:revision>4</cp:revision>
  <dcterms:created xsi:type="dcterms:W3CDTF">2023-09-03T09:35:04Z</dcterms:created>
  <dcterms:modified xsi:type="dcterms:W3CDTF">2023-09-03T13:52:21Z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2023-09-03T00:00:00Z</vt:filetime>
  </property>
</Properties>
</file>