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A/AHO7SbbQgzVn9CSvnhzhYF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30d3efef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c30d3efef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c30d3efefa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30d3efefa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c30d3efefa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c30d3efefa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5" name="Google Shape;19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30d3efef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c30d3efefa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c30d3efefa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09" name="Google Shape;20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c30d3efefa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c30d3efefa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c30d3efefa_0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30d3efefa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c30d3efefa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c30d3efefa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345462f4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c345462f4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c345462f4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 name="Google Shape;13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7" name="Google Shape;13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4" name="Google Shape;14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0d3efe6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c30d3efe64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c30d3efe64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30d3efef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c30d3efef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c30d3efef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30d3efef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c30d3efefa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c30d3efefa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18" name="Shape 18"/>
        <p:cNvGrpSpPr/>
        <p:nvPr/>
      </p:nvGrpSpPr>
      <p:grpSpPr>
        <a:xfrm>
          <a:off x="0" y="0"/>
          <a:ext cx="0" cy="0"/>
          <a:chOff x="0" y="0"/>
          <a:chExt cx="0" cy="0"/>
        </a:xfrm>
      </p:grpSpPr>
      <p:sp>
        <p:nvSpPr>
          <p:cNvPr id="19" name="Google Shape;19;p13"/>
          <p:cNvSpPr/>
          <p:nvPr/>
        </p:nvSpPr>
        <p:spPr>
          <a:xfrm>
            <a:off x="0" y="4478274"/>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3"/>
          <p:cNvSpPr/>
          <p:nvPr/>
        </p:nvSpPr>
        <p:spPr>
          <a:xfrm>
            <a:off x="-9144" y="4539996"/>
            <a:ext cx="2249424"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3"/>
          <p:cNvSpPr/>
          <p:nvPr/>
        </p:nvSpPr>
        <p:spPr>
          <a:xfrm>
            <a:off x="2359152" y="4533138"/>
            <a:ext cx="6784848"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 name="Google Shape;22;p13"/>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3"/>
          <p:cNvSpPr txBox="1"/>
          <p:nvPr>
            <p:ph idx="10" type="dt"/>
          </p:nvPr>
        </p:nvSpPr>
        <p:spPr>
          <a:xfrm>
            <a:off x="76200" y="4551524"/>
            <a:ext cx="2057400" cy="5143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1" type="ftr"/>
          </p:nvPr>
        </p:nvSpPr>
        <p:spPr>
          <a:xfrm>
            <a:off x="2085393" y="177404"/>
            <a:ext cx="586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13"/>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2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92" name="Shape 92"/>
        <p:cNvGrpSpPr/>
        <p:nvPr/>
      </p:nvGrpSpPr>
      <p:grpSpPr>
        <a:xfrm>
          <a:off x="0" y="0"/>
          <a:ext cx="0" cy="0"/>
          <a:chOff x="0" y="0"/>
          <a:chExt cx="0" cy="0"/>
        </a:xfrm>
      </p:grpSpPr>
      <p:sp>
        <p:nvSpPr>
          <p:cNvPr id="93" name="Google Shape;93;p21"/>
          <p:cNvSpPr/>
          <p:nvPr>
            <p:ph idx="2" type="pic"/>
          </p:nvPr>
        </p:nvSpPr>
        <p:spPr>
          <a:xfrm>
            <a:off x="1557668" y="0"/>
            <a:ext cx="7586332" cy="3419856"/>
          </a:xfrm>
          <a:prstGeom prst="rect">
            <a:avLst/>
          </a:prstGeom>
          <a:solidFill>
            <a:srgbClr val="A2B2B6"/>
          </a:solidFill>
          <a:ln>
            <a:noFill/>
          </a:ln>
        </p:spPr>
      </p:sp>
      <p:sp>
        <p:nvSpPr>
          <p:cNvPr id="94" name="Google Shape;94;p21"/>
          <p:cNvSpPr txBox="1"/>
          <p:nvPr>
            <p:ph idx="1" type="body"/>
          </p:nvPr>
        </p:nvSpPr>
        <p:spPr>
          <a:xfrm>
            <a:off x="1600200" y="4114800"/>
            <a:ext cx="7315200" cy="5143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020"/>
              <a:buFont typeface="Twentieth Century"/>
              <a:buNone/>
              <a:defRPr sz="1700"/>
            </a:lvl1pPr>
            <a:lvl2pPr indent="-228600" lvl="1" marL="914400" algn="l">
              <a:lnSpc>
                <a:spcPct val="100000"/>
              </a:lnSpc>
              <a:spcBef>
                <a:spcPts val="550"/>
              </a:spcBef>
              <a:spcAft>
                <a:spcPts val="0"/>
              </a:spcAft>
              <a:buSzPts val="840"/>
              <a:buFont typeface="Twentieth Century"/>
              <a:buNone/>
              <a:defRPr sz="1200"/>
            </a:lvl2pPr>
            <a:lvl3pPr indent="-228600" lvl="2" marL="1371600" algn="l">
              <a:lnSpc>
                <a:spcPct val="100000"/>
              </a:lnSpc>
              <a:spcBef>
                <a:spcPts val="500"/>
              </a:spcBef>
              <a:spcAft>
                <a:spcPts val="0"/>
              </a:spcAft>
              <a:buSzPts val="750"/>
              <a:buFont typeface="Twentieth Century"/>
              <a:buNone/>
              <a:defRPr sz="1000"/>
            </a:lvl3pPr>
            <a:lvl4pPr indent="-228600" lvl="3" marL="1828800" algn="l">
              <a:lnSpc>
                <a:spcPct val="100000"/>
              </a:lnSpc>
              <a:spcBef>
                <a:spcPts val="400"/>
              </a:spcBef>
              <a:spcAft>
                <a:spcPts val="0"/>
              </a:spcAft>
              <a:buSzPts val="675"/>
              <a:buFont typeface="Twentieth Century"/>
              <a:buNone/>
              <a:defRPr sz="900"/>
            </a:lvl4pPr>
            <a:lvl5pPr indent="-228600" lvl="4" marL="2286000" algn="l">
              <a:lnSpc>
                <a:spcPct val="100000"/>
              </a:lnSpc>
              <a:spcBef>
                <a:spcPts val="400"/>
              </a:spcBef>
              <a:spcAft>
                <a:spcPts val="0"/>
              </a:spcAft>
              <a:buSzPts val="585"/>
              <a:buFont typeface="Twentieth Century"/>
              <a:buNone/>
              <a:defRPr sz="900"/>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5" name="Google Shape;95;p21"/>
          <p:cNvSpPr/>
          <p:nvPr/>
        </p:nvSpPr>
        <p:spPr>
          <a:xfrm>
            <a:off x="-9144" y="3429000"/>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6" name="Google Shape;96;p21"/>
          <p:cNvSpPr/>
          <p:nvPr/>
        </p:nvSpPr>
        <p:spPr>
          <a:xfrm>
            <a:off x="-9144" y="3497580"/>
            <a:ext cx="1463040"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7" name="Google Shape;97;p21"/>
          <p:cNvSpPr/>
          <p:nvPr/>
        </p:nvSpPr>
        <p:spPr>
          <a:xfrm>
            <a:off x="1545336" y="3490722"/>
            <a:ext cx="7589520"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8" name="Google Shape;98;p21"/>
          <p:cNvSpPr txBox="1"/>
          <p:nvPr>
            <p:ph type="title"/>
          </p:nvPr>
        </p:nvSpPr>
        <p:spPr>
          <a:xfrm>
            <a:off x="1600200" y="3543300"/>
            <a:ext cx="7315200" cy="457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Twentieth Century"/>
              <a:buNone/>
              <a:defRPr b="0"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p:nvPr/>
        </p:nvSpPr>
        <p:spPr>
          <a:xfrm>
            <a:off x="1447800" y="0"/>
            <a:ext cx="100584" cy="515035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21"/>
          <p:cNvSpPr txBox="1"/>
          <p:nvPr>
            <p:ph idx="10" type="dt"/>
          </p:nvPr>
        </p:nvSpPr>
        <p:spPr>
          <a:xfrm>
            <a:off x="62484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2" type="sldNum"/>
          </p:nvPr>
        </p:nvSpPr>
        <p:spPr>
          <a:xfrm>
            <a:off x="0" y="3500437"/>
            <a:ext cx="1447800" cy="497684"/>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21"/>
          <p:cNvSpPr txBox="1"/>
          <p:nvPr>
            <p:ph idx="11" type="ftr"/>
          </p:nvPr>
        </p:nvSpPr>
        <p:spPr>
          <a:xfrm>
            <a:off x="1600200" y="4686155"/>
            <a:ext cx="45720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14"/>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4"/>
          <p:cNvSpPr txBox="1"/>
          <p:nvPr>
            <p:ph idx="1" type="body"/>
          </p:nvPr>
        </p:nvSpPr>
        <p:spPr>
          <a:xfrm>
            <a:off x="609600" y="1352550"/>
            <a:ext cx="8153400" cy="3276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5"/>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352551"/>
            <a:ext cx="3886200" cy="326862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 name="Google Shape;45;p15"/>
          <p:cNvSpPr txBox="1"/>
          <p:nvPr>
            <p:ph idx="2" type="body"/>
          </p:nvPr>
        </p:nvSpPr>
        <p:spPr>
          <a:xfrm>
            <a:off x="4844901" y="1352549"/>
            <a:ext cx="3886200" cy="3268625"/>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1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15"/>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6"/>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200"/>
              <a:buFont typeface="Twentieth Century"/>
              <a:buNone/>
              <a:defRPr b="0"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6"/>
          <p:cNvSpPr txBox="1"/>
          <p:nvPr>
            <p:ph idx="1" type="body"/>
          </p:nvPr>
        </p:nvSpPr>
        <p:spPr>
          <a:xfrm>
            <a:off x="609600" y="1428750"/>
            <a:ext cx="1600200" cy="31242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16"/>
          <p:cNvSpPr txBox="1"/>
          <p:nvPr>
            <p:ph idx="2" type="body"/>
          </p:nvPr>
        </p:nvSpPr>
        <p:spPr>
          <a:xfrm>
            <a:off x="2362200" y="1428750"/>
            <a:ext cx="6400800" cy="3200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56" name="Shape 56"/>
        <p:cNvGrpSpPr/>
        <p:nvPr/>
      </p:nvGrpSpPr>
      <p:grpSpPr>
        <a:xfrm>
          <a:off x="0" y="0"/>
          <a:ext cx="0" cy="0"/>
          <a:chOff x="0" y="0"/>
          <a:chExt cx="0" cy="0"/>
        </a:xfrm>
      </p:grpSpPr>
      <p:sp>
        <p:nvSpPr>
          <p:cNvPr id="57" name="Google Shape;57;p12"/>
          <p:cNvSpPr/>
          <p:nvPr/>
        </p:nvSpPr>
        <p:spPr>
          <a:xfrm>
            <a:off x="0" y="4478274"/>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8" name="Google Shape;58;p12"/>
          <p:cNvSpPr/>
          <p:nvPr/>
        </p:nvSpPr>
        <p:spPr>
          <a:xfrm>
            <a:off x="-9144" y="4539996"/>
            <a:ext cx="2249424"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9" name="Google Shape;59;p12"/>
          <p:cNvSpPr/>
          <p:nvPr/>
        </p:nvSpPr>
        <p:spPr>
          <a:xfrm>
            <a:off x="2359152" y="4533138"/>
            <a:ext cx="6784848"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0" name="Google Shape;60;p12"/>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61" name="Google Shape;61;p12"/>
          <p:cNvSpPr txBox="1"/>
          <p:nvPr>
            <p:ph idx="10" type="dt"/>
          </p:nvPr>
        </p:nvSpPr>
        <p:spPr>
          <a:xfrm>
            <a:off x="76200" y="4551524"/>
            <a:ext cx="2057400" cy="5143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2085393" y="177404"/>
            <a:ext cx="586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12"/>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2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 flip="none" tx="0" sx="100000" ty="0" sy="100000"/>
        </a:blipFill>
      </p:bgPr>
    </p:bg>
    <p:spTree>
      <p:nvGrpSpPr>
        <p:cNvPr id="65" name="Shape 65"/>
        <p:cNvGrpSpPr/>
        <p:nvPr/>
      </p:nvGrpSpPr>
      <p:grpSpPr>
        <a:xfrm>
          <a:off x="0" y="0"/>
          <a:ext cx="0" cy="0"/>
          <a:chOff x="0" y="0"/>
          <a:chExt cx="0" cy="0"/>
        </a:xfrm>
      </p:grpSpPr>
      <p:sp>
        <p:nvSpPr>
          <p:cNvPr id="66" name="Google Shape;66;p17"/>
          <p:cNvSpPr txBox="1"/>
          <p:nvPr>
            <p:ph idx="1" type="body"/>
          </p:nvPr>
        </p:nvSpPr>
        <p:spPr>
          <a:xfrm>
            <a:off x="1371600" y="2057400"/>
            <a:ext cx="7123113" cy="125491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680"/>
              <a:buNone/>
              <a:defRPr sz="2800">
                <a:solidFill>
                  <a:schemeClr val="dk2"/>
                </a:solidFill>
              </a:defRPr>
            </a:lvl1pPr>
            <a:lvl2pPr indent="-228600" lvl="1" marL="914400" algn="l">
              <a:lnSpc>
                <a:spcPct val="100000"/>
              </a:lnSpc>
              <a:spcBef>
                <a:spcPts val="550"/>
              </a:spcBef>
              <a:spcAft>
                <a:spcPts val="0"/>
              </a:spcAft>
              <a:buSzPts val="1260"/>
              <a:buNone/>
              <a:defRPr sz="1800">
                <a:solidFill>
                  <a:srgbClr val="888888"/>
                </a:solidFill>
              </a:defRPr>
            </a:lvl2pPr>
            <a:lvl3pPr indent="-228600" lvl="2" marL="1371600" algn="l">
              <a:lnSpc>
                <a:spcPct val="100000"/>
              </a:lnSpc>
              <a:spcBef>
                <a:spcPts val="500"/>
              </a:spcBef>
              <a:spcAft>
                <a:spcPts val="0"/>
              </a:spcAft>
              <a:buSzPts val="1200"/>
              <a:buNone/>
              <a:defRPr sz="1600">
                <a:solidFill>
                  <a:srgbClr val="888888"/>
                </a:solidFill>
              </a:defRPr>
            </a:lvl3pPr>
            <a:lvl4pPr indent="-228600" lvl="3" marL="1828800" algn="l">
              <a:lnSpc>
                <a:spcPct val="100000"/>
              </a:lnSpc>
              <a:spcBef>
                <a:spcPts val="400"/>
              </a:spcBef>
              <a:spcAft>
                <a:spcPts val="0"/>
              </a:spcAft>
              <a:buSzPts val="1050"/>
              <a:buNone/>
              <a:defRPr sz="1400">
                <a:solidFill>
                  <a:srgbClr val="888888"/>
                </a:solidFill>
              </a:defRPr>
            </a:lvl4pPr>
            <a:lvl5pPr indent="-228600" lvl="4" marL="2286000" algn="l">
              <a:lnSpc>
                <a:spcPct val="100000"/>
              </a:lnSpc>
              <a:spcBef>
                <a:spcPts val="400"/>
              </a:spcBef>
              <a:spcAft>
                <a:spcPts val="0"/>
              </a:spcAft>
              <a:buSzPts val="910"/>
              <a:buNone/>
              <a:defRPr sz="1400">
                <a:solidFill>
                  <a:srgbClr val="888888"/>
                </a:solidFill>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17"/>
          <p:cNvSpPr/>
          <p:nvPr/>
        </p:nvSpPr>
        <p:spPr>
          <a:xfrm>
            <a:off x="0" y="1143000"/>
            <a:ext cx="9144000" cy="8572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8" name="Google Shape;68;p17"/>
          <p:cNvSpPr/>
          <p:nvPr/>
        </p:nvSpPr>
        <p:spPr>
          <a:xfrm>
            <a:off x="0" y="1200150"/>
            <a:ext cx="1295400" cy="7429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9" name="Google Shape;69;p17"/>
          <p:cNvSpPr/>
          <p:nvPr/>
        </p:nvSpPr>
        <p:spPr>
          <a:xfrm>
            <a:off x="1371600" y="1200150"/>
            <a:ext cx="7772400" cy="742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0" name="Google Shape;70;p17"/>
          <p:cNvSpPr txBox="1"/>
          <p:nvPr>
            <p:ph type="title"/>
          </p:nvPr>
        </p:nvSpPr>
        <p:spPr>
          <a:xfrm>
            <a:off x="1371600" y="1200150"/>
            <a:ext cx="7620000" cy="7429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2" type="sldNum"/>
          </p:nvPr>
        </p:nvSpPr>
        <p:spPr>
          <a:xfrm>
            <a:off x="0" y="1314450"/>
            <a:ext cx="1295400" cy="526257"/>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7"/>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4" name="Shape 74"/>
        <p:cNvGrpSpPr/>
        <p:nvPr/>
      </p:nvGrpSpPr>
      <p:grpSpPr>
        <a:xfrm>
          <a:off x="0" y="0"/>
          <a:ext cx="0" cy="0"/>
          <a:chOff x="0" y="0"/>
          <a:chExt cx="0" cy="0"/>
        </a:xfrm>
      </p:grpSpPr>
      <p:sp>
        <p:nvSpPr>
          <p:cNvPr id="75" name="Google Shape;75;p18"/>
          <p:cNvSpPr txBox="1"/>
          <p:nvPr>
            <p:ph type="title"/>
          </p:nvPr>
        </p:nvSpPr>
        <p:spPr>
          <a:xfrm>
            <a:off x="612648"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2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a:off x="609600" y="1919818"/>
            <a:ext cx="3886200" cy="26289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18"/>
          <p:cNvSpPr txBox="1"/>
          <p:nvPr>
            <p:ph idx="2" type="body"/>
          </p:nvPr>
        </p:nvSpPr>
        <p:spPr>
          <a:xfrm>
            <a:off x="4800600" y="1919818"/>
            <a:ext cx="3886200" cy="26289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8" name="Google Shape;78;p1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18"/>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3" type="body"/>
          </p:nvPr>
        </p:nvSpPr>
        <p:spPr>
          <a:xfrm>
            <a:off x="609600" y="1362287"/>
            <a:ext cx="3886200" cy="530352"/>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8"/>
          <p:cNvSpPr txBox="1"/>
          <p:nvPr>
            <p:ph idx="4" type="body"/>
          </p:nvPr>
        </p:nvSpPr>
        <p:spPr>
          <a:xfrm>
            <a:off x="4800600" y="1362287"/>
            <a:ext cx="3886200" cy="530352"/>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9"/>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8" name="Shape 88"/>
        <p:cNvGrpSpPr/>
        <p:nvPr/>
      </p:nvGrpSpPr>
      <p:grpSpPr>
        <a:xfrm>
          <a:off x="0" y="0"/>
          <a:ext cx="0" cy="0"/>
          <a:chOff x="0" y="0"/>
          <a:chExt cx="0" cy="0"/>
        </a:xfrm>
      </p:grpSpPr>
      <p:sp>
        <p:nvSpPr>
          <p:cNvPr id="89" name="Google Shape;89;p2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2" type="sldNum"/>
          </p:nvPr>
        </p:nvSpPr>
        <p:spPr>
          <a:xfrm>
            <a:off x="0" y="4686300"/>
            <a:ext cx="5334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612648" y="1352550"/>
            <a:ext cx="8153400" cy="324231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228600" lvl="5" marL="2743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1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1"/>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1"/>
          <p:cNvSpPr/>
          <p:nvPr/>
        </p:nvSpPr>
        <p:spPr>
          <a:xfrm>
            <a:off x="0" y="1095170"/>
            <a:ext cx="9144000" cy="24003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1"/>
          <p:cNvSpPr/>
          <p:nvPr/>
        </p:nvSpPr>
        <p:spPr>
          <a:xfrm>
            <a:off x="0" y="1129460"/>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1"/>
          <p:cNvSpPr/>
          <p:nvPr/>
        </p:nvSpPr>
        <p:spPr>
          <a:xfrm>
            <a:off x="590550" y="1129460"/>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1"/>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11"/>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4200"/>
              <a:buFont typeface="Twentieth Century"/>
              <a:buNone/>
              <a:defRPr b="0" i="0" sz="42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0"/>
          <p:cNvSpPr txBox="1"/>
          <p:nvPr>
            <p:ph idx="1" type="body"/>
          </p:nvPr>
        </p:nvSpPr>
        <p:spPr>
          <a:xfrm>
            <a:off x="612648" y="1352550"/>
            <a:ext cx="8153400" cy="324231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228600" lvl="5" marL="2743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10"/>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10"/>
          <p:cNvSpPr/>
          <p:nvPr/>
        </p:nvSpPr>
        <p:spPr>
          <a:xfrm>
            <a:off x="0" y="1095170"/>
            <a:ext cx="9144000" cy="24003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10"/>
          <p:cNvSpPr/>
          <p:nvPr/>
        </p:nvSpPr>
        <p:spPr>
          <a:xfrm>
            <a:off x="0" y="1129460"/>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10"/>
          <p:cNvSpPr/>
          <p:nvPr/>
        </p:nvSpPr>
        <p:spPr>
          <a:xfrm>
            <a:off x="590550" y="1129460"/>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10"/>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0"/>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4200"/>
              <a:buFont typeface="Twentieth Century"/>
              <a:buNone/>
              <a:defRPr b="0" i="0" sz="42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javatpoint.com/flask-tutorial" TargetMode="External"/><Relationship Id="rId4" Type="http://schemas.openxmlformats.org/officeDocument/2006/relationships/hyperlink" Target="https://www.javatpoint.com/python-pandas" TargetMode="External"/><Relationship Id="rId11" Type="http://schemas.openxmlformats.org/officeDocument/2006/relationships/hyperlink" Target="https://scikit-learn.org/stable/tutorial/index.html" TargetMode="External"/><Relationship Id="rId10" Type="http://schemas.openxmlformats.org/officeDocument/2006/relationships/hyperlink" Target="https://www.w3schools.com/css/default.asp" TargetMode="External"/><Relationship Id="rId12" Type="http://schemas.openxmlformats.org/officeDocument/2006/relationships/hyperlink" Target="https://joblib.readthedocs.io/en/latest/" TargetMode="External"/><Relationship Id="rId9" Type="http://schemas.openxmlformats.org/officeDocument/2006/relationships/hyperlink" Target="https://www.w3schools.com/html/" TargetMode="External"/><Relationship Id="rId5" Type="http://schemas.openxmlformats.org/officeDocument/2006/relationships/hyperlink" Target="https://www.w3schools.com/python/numpy/numpy_intro.asp" TargetMode="External"/><Relationship Id="rId6" Type="http://schemas.openxmlformats.org/officeDocument/2006/relationships/hyperlink" Target="https://www.w3schools.com/python/" TargetMode="External"/><Relationship Id="rId7" Type="http://schemas.openxmlformats.org/officeDocument/2006/relationships/hyperlink" Target="https://www.kaggle.com/datasets/uciml/sms-spam-collection-dataset" TargetMode="External"/><Relationship Id="rId8" Type="http://schemas.openxmlformats.org/officeDocument/2006/relationships/hyperlink" Target="https://www.javatpoint.com/jupyter-noteboo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581900" y="332950"/>
            <a:ext cx="8466300" cy="2038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None/>
            </a:pPr>
            <a:r>
              <a:rPr lang="en-US">
                <a:solidFill>
                  <a:srgbClr val="FF0000"/>
                </a:solidFill>
              </a:rPr>
              <a:t>SPAM DETECTION USING MACHIN</a:t>
            </a:r>
            <a:r>
              <a:rPr lang="en-US">
                <a:solidFill>
                  <a:srgbClr val="FF0000"/>
                </a:solidFill>
              </a:rPr>
              <a:t>E </a:t>
            </a:r>
            <a:r>
              <a:rPr lang="en-US">
                <a:solidFill>
                  <a:srgbClr val="FF0000"/>
                </a:solidFill>
              </a:rPr>
              <a:t>LEARNING</a:t>
            </a:r>
            <a:endParaRPr>
              <a:solidFill>
                <a:srgbClr val="FF0000"/>
              </a:solidFill>
            </a:endParaRPr>
          </a:p>
          <a:p>
            <a:pPr indent="0" lvl="0" marL="0" rtl="0" algn="l">
              <a:lnSpc>
                <a:spcPct val="100000"/>
              </a:lnSpc>
              <a:spcBef>
                <a:spcPts val="0"/>
              </a:spcBef>
              <a:spcAft>
                <a:spcPts val="0"/>
              </a:spcAft>
              <a:buNone/>
            </a:pPr>
            <a:r>
              <a:rPr lang="en-US">
                <a:solidFill>
                  <a:srgbClr val="FF0000"/>
                </a:solidFill>
              </a:rPr>
              <a:t>(FINAL REVIEW) </a:t>
            </a:r>
            <a:endParaRPr>
              <a:solidFill>
                <a:srgbClr val="FF0000"/>
              </a:solidFill>
            </a:endParaRPr>
          </a:p>
        </p:txBody>
      </p:sp>
      <p:sp>
        <p:nvSpPr>
          <p:cNvPr id="109" name="Google Shape;109;p1"/>
          <p:cNvSpPr txBox="1"/>
          <p:nvPr>
            <p:ph idx="1" type="subTitle"/>
          </p:nvPr>
        </p:nvSpPr>
        <p:spPr>
          <a:xfrm>
            <a:off x="2533133" y="4629150"/>
            <a:ext cx="6515100" cy="51435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00000"/>
              </a:lnSpc>
              <a:spcBef>
                <a:spcPts val="0"/>
              </a:spcBef>
              <a:spcAft>
                <a:spcPts val="0"/>
              </a:spcAft>
              <a:buSzPct val="59999"/>
              <a:buNone/>
            </a:pPr>
            <a:r>
              <a:rPr lang="en-US"/>
              <a:t>17AIC02 – INTRODUCTION TO ARTIFICIAL INTELLIGENCE</a:t>
            </a:r>
            <a:endParaRPr/>
          </a:p>
        </p:txBody>
      </p:sp>
      <p:sp>
        <p:nvSpPr>
          <p:cNvPr id="110" name="Google Shape;110;p1"/>
          <p:cNvSpPr txBox="1"/>
          <p:nvPr/>
        </p:nvSpPr>
        <p:spPr>
          <a:xfrm>
            <a:off x="95767" y="4690888"/>
            <a:ext cx="2186139" cy="390874"/>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l">
              <a:lnSpc>
                <a:spcPct val="100000"/>
              </a:lnSpc>
              <a:spcBef>
                <a:spcPts val="0"/>
              </a:spcBef>
              <a:spcAft>
                <a:spcPts val="0"/>
              </a:spcAft>
              <a:buClr>
                <a:schemeClr val="accent2"/>
              </a:buClr>
              <a:buSzPct val="59999"/>
              <a:buFont typeface="Noto Sans Symbols"/>
              <a:buNone/>
            </a:pPr>
            <a:r>
              <a:rPr b="0" i="0" lang="en-US" sz="2800" u="none" cap="none" strike="noStrike">
                <a:solidFill>
                  <a:srgbClr val="FFFFFF"/>
                </a:solidFill>
                <a:latin typeface="Twentieth Century"/>
                <a:ea typeface="Twentieth Century"/>
                <a:cs typeface="Twentieth Century"/>
                <a:sym typeface="Twentieth Century"/>
              </a:rPr>
              <a:t>TEAM NO. 1</a:t>
            </a:r>
            <a:r>
              <a:rPr lang="en-US" sz="2800">
                <a:solidFill>
                  <a:srgbClr val="FFFFFF"/>
                </a:solidFill>
                <a:latin typeface="Twentieth Century"/>
                <a:ea typeface="Twentieth Century"/>
                <a:cs typeface="Twentieth Century"/>
                <a:sym typeface="Twentieth Century"/>
              </a:rPr>
              <a:t>1</a:t>
            </a:r>
            <a:endParaRPr b="0" i="0" sz="2800" u="none" cap="none" strike="noStrike">
              <a:solidFill>
                <a:srgbClr val="FFFFFF"/>
              </a:solidFill>
              <a:latin typeface="Twentieth Century"/>
              <a:ea typeface="Twentieth Century"/>
              <a:cs typeface="Twentieth Century"/>
              <a:sym typeface="Twentieth Century"/>
            </a:endParaRPr>
          </a:p>
        </p:txBody>
      </p:sp>
      <p:sp>
        <p:nvSpPr>
          <p:cNvPr id="111" name="Google Shape;111;p1"/>
          <p:cNvSpPr txBox="1"/>
          <p:nvPr/>
        </p:nvSpPr>
        <p:spPr>
          <a:xfrm>
            <a:off x="43542" y="3587918"/>
            <a:ext cx="304863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Guided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     </a:t>
            </a:r>
            <a:r>
              <a:rPr b="0" i="0" lang="en-US" sz="1800" u="none" cap="none" strike="noStrike">
                <a:solidFill>
                  <a:schemeClr val="accent2"/>
                </a:solidFill>
                <a:latin typeface="Twentieth Century"/>
                <a:ea typeface="Twentieth Century"/>
                <a:cs typeface="Twentieth Century"/>
                <a:sym typeface="Twentieth Century"/>
              </a:rPr>
              <a:t>Mrs.SENTHAMARAI.M</a:t>
            </a:r>
            <a:endParaRPr b="0" i="0" sz="1800" u="none" cap="none" strike="noStrike">
              <a:solidFill>
                <a:schemeClr val="accent2"/>
              </a:solidFill>
              <a:latin typeface="Twentieth Century"/>
              <a:ea typeface="Twentieth Century"/>
              <a:cs typeface="Twentieth Century"/>
              <a:sym typeface="Twentieth Century"/>
            </a:endParaRPr>
          </a:p>
        </p:txBody>
      </p:sp>
      <p:sp>
        <p:nvSpPr>
          <p:cNvPr id="112" name="Google Shape;112;p1"/>
          <p:cNvSpPr txBox="1"/>
          <p:nvPr/>
        </p:nvSpPr>
        <p:spPr>
          <a:xfrm>
            <a:off x="4803913" y="3185560"/>
            <a:ext cx="40352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PRESENTED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    </a:t>
            </a:r>
            <a:r>
              <a:rPr b="0" i="0" lang="en-US" sz="1800" u="none" cap="none" strike="noStrike">
                <a:solidFill>
                  <a:srgbClr val="FF0000"/>
                </a:solidFill>
                <a:latin typeface="Twentieth Century"/>
                <a:ea typeface="Twentieth Century"/>
                <a:cs typeface="Twentieth Century"/>
                <a:sym typeface="Twentieth Century"/>
              </a:rPr>
              <a:t> GOWTHAM RAJ	 (21AI012)</a:t>
            </a:r>
            <a:endParaRPr b="0" i="0" sz="1800" u="none" cap="none" strike="noStrike">
              <a:solidFill>
                <a:srgbClr val="FF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wentieth Century"/>
                <a:ea typeface="Twentieth Century"/>
                <a:cs typeface="Twentieth Century"/>
                <a:sym typeface="Twentieth Century"/>
              </a:rPr>
              <a:t>     JAGADEESHWARAN 	 (21AI016)</a:t>
            </a:r>
            <a:endParaRPr b="0" i="0" sz="1800" u="none" cap="none" strike="noStrike">
              <a:solidFill>
                <a:srgbClr val="FF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wentieth Century"/>
                <a:ea typeface="Twentieth Century"/>
                <a:cs typeface="Twentieth Century"/>
                <a:sym typeface="Twentieth Century"/>
              </a:rPr>
              <a:t>     JASSIM USMAN		 (21AI017)</a:t>
            </a:r>
            <a:endParaRPr b="0" i="0" sz="1800" u="none" cap="none" strike="noStrike">
              <a:solidFill>
                <a:srgbClr val="FF0000"/>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c30d3efefa_0_13"/>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75" name="Google Shape;175;g1c30d3efefa_0_13"/>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200">
                <a:latin typeface="Times New Roman"/>
                <a:ea typeface="Times New Roman"/>
                <a:cs typeface="Times New Roman"/>
                <a:sym typeface="Times New Roman"/>
              </a:rPr>
              <a:t>TESTING MODULE:</a:t>
            </a:r>
            <a:endParaRPr b="1" sz="22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First run  the app.py it will generate an IP address.</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Then copy the IP address and paste it in any web browser.</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paste the IP address it show the spam detection webpage.</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Then paste the message in the text field that you want to check it.</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it check the message with the dataset and report it is spam or not and also play different sounds.</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the spam detection process completed come to app.py shell and press “ctrl+q” Quit the webpage.</a:t>
            </a:r>
            <a:endParaRPr b="1" sz="2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c30d3efefa_0_19"/>
          <p:cNvSpPr txBox="1"/>
          <p:nvPr>
            <p:ph type="title"/>
          </p:nvPr>
        </p:nvSpPr>
        <p:spPr>
          <a:xfrm>
            <a:off x="609600" y="118110"/>
            <a:ext cx="8153400" cy="1005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200"/>
              <a:buNone/>
            </a:pPr>
            <a:r>
              <a:rPr lang="en-US"/>
              <a:t>MODULES DONE BY EACH MEMBERS</a:t>
            </a:r>
            <a:endParaRPr/>
          </a:p>
        </p:txBody>
      </p:sp>
      <p:sp>
        <p:nvSpPr>
          <p:cNvPr id="182" name="Google Shape;182;g1c30d3efefa_0_19"/>
          <p:cNvSpPr txBox="1"/>
          <p:nvPr/>
        </p:nvSpPr>
        <p:spPr>
          <a:xfrm>
            <a:off x="123450" y="1767325"/>
            <a:ext cx="8846700" cy="2108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wentieth Century"/>
                <a:ea typeface="Twentieth Century"/>
                <a:cs typeface="Twentieth Century"/>
                <a:sym typeface="Twentieth Century"/>
              </a:rPr>
              <a:t>1.</a:t>
            </a:r>
            <a:r>
              <a:rPr lang="en-US" sz="2225">
                <a:solidFill>
                  <a:schemeClr val="dk1"/>
                </a:solidFill>
                <a:latin typeface="Twentieth Century"/>
                <a:ea typeface="Twentieth Century"/>
                <a:cs typeface="Twentieth Century"/>
                <a:sym typeface="Twentieth Century"/>
              </a:rPr>
              <a:t>DATASET TRAINING MODULE</a:t>
            </a:r>
            <a:r>
              <a:rPr b="0" i="0" lang="en-US" sz="2500" u="none" cap="none" strike="noStrike">
                <a:solidFill>
                  <a:schemeClr val="dk1"/>
                </a:solidFill>
                <a:latin typeface="Twentieth Century"/>
                <a:ea typeface="Twentieth Century"/>
                <a:cs typeface="Twentieth Century"/>
                <a:sym typeface="Twentieth Century"/>
              </a:rPr>
              <a:t>        : Done by </a:t>
            </a:r>
            <a:r>
              <a:rPr b="1" i="0" lang="en-US" sz="2500" u="none" cap="none" strike="noStrike">
                <a:solidFill>
                  <a:schemeClr val="dk1"/>
                </a:solidFill>
                <a:latin typeface="Twentieth Century"/>
                <a:ea typeface="Twentieth Century"/>
                <a:cs typeface="Twentieth Century"/>
                <a:sym typeface="Twentieth Century"/>
              </a:rPr>
              <a:t>JAGADEESWARAN VP</a:t>
            </a:r>
            <a:endParaRPr b="1" i="0" sz="2500" u="none" cap="none" strike="noStrike">
              <a:solidFill>
                <a:schemeClr val="dk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wentieth Century"/>
                <a:ea typeface="Twentieth Century"/>
                <a:cs typeface="Twentieth Century"/>
                <a:sym typeface="Twentieth Century"/>
              </a:rPr>
              <a:t>2.</a:t>
            </a:r>
            <a:r>
              <a:rPr lang="en-US" sz="2225">
                <a:solidFill>
                  <a:schemeClr val="dk1"/>
                </a:solidFill>
                <a:latin typeface="Twentieth Century"/>
                <a:ea typeface="Twentieth Century"/>
                <a:cs typeface="Twentieth Century"/>
                <a:sym typeface="Twentieth Century"/>
              </a:rPr>
              <a:t>WEB-PAGE</a:t>
            </a:r>
            <a:r>
              <a:rPr lang="en-US" sz="2225">
                <a:solidFill>
                  <a:schemeClr val="dk1"/>
                </a:solidFill>
                <a:latin typeface="Twentieth Century"/>
                <a:ea typeface="Twentieth Century"/>
                <a:cs typeface="Twentieth Century"/>
                <a:sym typeface="Twentieth Century"/>
              </a:rPr>
              <a:t> DESIGNING MODULE </a:t>
            </a:r>
            <a:r>
              <a:rPr b="0" i="0" lang="en-US" sz="2500" u="none" cap="none" strike="noStrike">
                <a:solidFill>
                  <a:schemeClr val="dk1"/>
                </a:solidFill>
                <a:latin typeface="Twentieth Century"/>
                <a:ea typeface="Twentieth Century"/>
                <a:cs typeface="Twentieth Century"/>
                <a:sym typeface="Twentieth Century"/>
              </a:rPr>
              <a:t>  : Done by </a:t>
            </a:r>
            <a:r>
              <a:rPr b="1" i="0" lang="en-US" sz="2500" u="none" cap="none" strike="noStrike">
                <a:solidFill>
                  <a:schemeClr val="dk1"/>
                </a:solidFill>
                <a:latin typeface="Times New Roman"/>
                <a:ea typeface="Times New Roman"/>
                <a:cs typeface="Times New Roman"/>
                <a:sym typeface="Times New Roman"/>
              </a:rPr>
              <a:t>JASSIM USMAN.M </a:t>
            </a:r>
            <a:endParaRPr b="1" i="0" sz="25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3.</a:t>
            </a:r>
            <a:r>
              <a:rPr lang="en-US" sz="2000">
                <a:solidFill>
                  <a:schemeClr val="dk1"/>
                </a:solidFill>
              </a:rPr>
              <a:t>BACKEND (FLASK) MODULE</a:t>
            </a:r>
            <a:r>
              <a:rPr i="0" lang="en-US" sz="2500" u="none" cap="none" strike="noStrike">
                <a:solidFill>
                  <a:schemeClr val="dk1"/>
                </a:solidFill>
                <a:latin typeface="Twentieth Century"/>
                <a:ea typeface="Twentieth Century"/>
                <a:cs typeface="Twentieth Century"/>
                <a:sym typeface="Twentieth Century"/>
              </a:rPr>
              <a:t>  </a:t>
            </a:r>
            <a:r>
              <a:rPr b="0" i="0" lang="en-US" sz="2500" u="none" cap="none" strike="noStrike">
                <a:solidFill>
                  <a:schemeClr val="dk1"/>
                </a:solidFill>
                <a:latin typeface="Twentieth Century"/>
                <a:ea typeface="Twentieth Century"/>
                <a:cs typeface="Twentieth Century"/>
                <a:sym typeface="Twentieth Century"/>
              </a:rPr>
              <a:t>       </a:t>
            </a:r>
            <a:r>
              <a:rPr b="0" i="0" lang="en-US" sz="2500" u="none" cap="none" strike="noStrike">
                <a:solidFill>
                  <a:schemeClr val="dk1"/>
                </a:solidFill>
                <a:latin typeface="Times New Roman"/>
                <a:ea typeface="Times New Roman"/>
                <a:cs typeface="Times New Roman"/>
                <a:sym typeface="Times New Roman"/>
              </a:rPr>
              <a:t>: Done by </a:t>
            </a:r>
            <a:r>
              <a:rPr b="1" i="0" lang="en-US" sz="2500" u="none" cap="none" strike="noStrike">
                <a:solidFill>
                  <a:schemeClr val="dk1"/>
                </a:solidFill>
                <a:latin typeface="Times New Roman"/>
                <a:ea typeface="Times New Roman"/>
                <a:cs typeface="Times New Roman"/>
                <a:sym typeface="Times New Roman"/>
              </a:rPr>
              <a:t>GOWTHAM RAJ.B </a:t>
            </a:r>
            <a:endParaRPr b="1"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EFF1"/>
        </a:solidFill>
      </p:bgPr>
    </p:bg>
    <p:spTree>
      <p:nvGrpSpPr>
        <p:cNvPr id="187" name="Shape 187"/>
        <p:cNvGrpSpPr/>
        <p:nvPr/>
      </p:nvGrpSpPr>
      <p:grpSpPr>
        <a:xfrm>
          <a:off x="0" y="0"/>
          <a:ext cx="0" cy="0"/>
          <a:chOff x="0" y="0"/>
          <a:chExt cx="0" cy="0"/>
        </a:xfrm>
      </p:grpSpPr>
      <p:sp>
        <p:nvSpPr>
          <p:cNvPr id="188" name="Google Shape;188;p6"/>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Screen Shots:</a:t>
            </a:r>
            <a:endParaRPr/>
          </a:p>
        </p:txBody>
      </p:sp>
      <p:pic>
        <p:nvPicPr>
          <p:cNvPr id="189" name="Google Shape;189;p6"/>
          <p:cNvPicPr preferRelativeResize="0"/>
          <p:nvPr/>
        </p:nvPicPr>
        <p:blipFill rotWithShape="1">
          <a:blip r:embed="rId3">
            <a:alphaModFix/>
          </a:blip>
          <a:srcRect b="0" l="0" r="0" t="0"/>
          <a:stretch/>
        </p:blipFill>
        <p:spPr>
          <a:xfrm>
            <a:off x="609600" y="3252000"/>
            <a:ext cx="3834615" cy="1821900"/>
          </a:xfrm>
          <a:prstGeom prst="rect">
            <a:avLst/>
          </a:prstGeom>
          <a:noFill/>
          <a:ln>
            <a:noFill/>
          </a:ln>
        </p:spPr>
      </p:pic>
      <p:pic>
        <p:nvPicPr>
          <p:cNvPr id="190" name="Google Shape;190;p6"/>
          <p:cNvPicPr preferRelativeResize="0"/>
          <p:nvPr/>
        </p:nvPicPr>
        <p:blipFill rotWithShape="1">
          <a:blip r:embed="rId4">
            <a:alphaModFix/>
          </a:blip>
          <a:srcRect b="0" l="0" r="0" t="0"/>
          <a:stretch/>
        </p:blipFill>
        <p:spPr>
          <a:xfrm>
            <a:off x="2582499" y="1398549"/>
            <a:ext cx="3979001" cy="1751313"/>
          </a:xfrm>
          <a:prstGeom prst="rect">
            <a:avLst/>
          </a:prstGeom>
          <a:noFill/>
          <a:ln>
            <a:noFill/>
          </a:ln>
        </p:spPr>
      </p:pic>
      <p:pic>
        <p:nvPicPr>
          <p:cNvPr id="191" name="Google Shape;191;p6"/>
          <p:cNvPicPr preferRelativeResize="0"/>
          <p:nvPr/>
        </p:nvPicPr>
        <p:blipFill rotWithShape="1">
          <a:blip r:embed="rId5">
            <a:alphaModFix/>
          </a:blip>
          <a:srcRect b="0" l="0" r="0" t="0"/>
          <a:stretch/>
        </p:blipFill>
        <p:spPr>
          <a:xfrm>
            <a:off x="4797725" y="3287299"/>
            <a:ext cx="3824810" cy="175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685800" y="1428749"/>
            <a:ext cx="8153400" cy="297180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Our project </a:t>
            </a:r>
            <a:r>
              <a:rPr b="0" i="0" lang="en-US" sz="2800">
                <a:solidFill>
                  <a:schemeClr val="dk1"/>
                </a:solidFill>
                <a:latin typeface="arial"/>
                <a:ea typeface="arial"/>
                <a:cs typeface="arial"/>
                <a:sym typeface="arial"/>
              </a:rPr>
              <a:t>detect, unwanted, and virus-infe</a:t>
            </a:r>
            <a:r>
              <a:rPr lang="en-US" sz="2800">
                <a:solidFill>
                  <a:schemeClr val="dk1"/>
                </a:solidFill>
                <a:latin typeface="arial"/>
                <a:ea typeface="arial"/>
                <a:cs typeface="arial"/>
                <a:sym typeface="arial"/>
              </a:rPr>
              <a:t>c</a:t>
            </a:r>
            <a:r>
              <a:rPr b="0" i="0" lang="en-US" sz="2800">
                <a:solidFill>
                  <a:schemeClr val="dk1"/>
                </a:solidFill>
                <a:latin typeface="arial"/>
                <a:ea typeface="arial"/>
                <a:cs typeface="arial"/>
                <a:sym typeface="arial"/>
              </a:rPr>
              <a:t>ted email and messages(called spam)</a:t>
            </a:r>
            <a:br>
              <a:rPr b="0" i="0" lang="en-US" sz="2800">
                <a:solidFill>
                  <a:schemeClr val="dk1"/>
                </a:solidFill>
                <a:latin typeface="arial"/>
                <a:ea typeface="arial"/>
                <a:cs typeface="arial"/>
                <a:sym typeface="arial"/>
              </a:rPr>
            </a:br>
            <a:r>
              <a:rPr b="0" i="0" lang="en-US" sz="2800">
                <a:solidFill>
                  <a:schemeClr val="dk1"/>
                </a:solidFill>
                <a:latin typeface="arial"/>
                <a:ea typeface="arial"/>
                <a:cs typeface="arial"/>
                <a:sym typeface="arial"/>
              </a:rPr>
              <a:t>so our project use to detect this like spam messages and links and the people was aware of this spam Messages in email and form Other Source</a:t>
            </a:r>
            <a:endParaRPr sz="2800">
              <a:solidFill>
                <a:schemeClr val="dk1"/>
              </a:solidFill>
            </a:endParaRPr>
          </a:p>
        </p:txBody>
      </p:sp>
      <p:sp>
        <p:nvSpPr>
          <p:cNvPr id="198" name="Google Shape;198;p7"/>
          <p:cNvSpPr txBox="1"/>
          <p:nvPr/>
        </p:nvSpPr>
        <p:spPr>
          <a:xfrm>
            <a:off x="762000" y="57150"/>
            <a:ext cx="8153400" cy="1005840"/>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chemeClr val="dk2"/>
              </a:buClr>
              <a:buSzPct val="100000"/>
              <a:buFont typeface="Twentieth Century"/>
              <a:buNone/>
            </a:pPr>
            <a:r>
              <a:rPr b="0" i="0" lang="en-US" sz="4200" u="none" cap="none" strike="noStrike">
                <a:solidFill>
                  <a:schemeClr val="dk2"/>
                </a:solidFill>
                <a:latin typeface="Twentieth Century"/>
                <a:ea typeface="Twentieth Century"/>
                <a:cs typeface="Twentieth Century"/>
                <a:sym typeface="Twentieth Century"/>
              </a:rPr>
              <a:t>Application of the Project: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c30d3efefa_0_31"/>
          <p:cNvSpPr txBox="1"/>
          <p:nvPr>
            <p:ph type="title"/>
          </p:nvPr>
        </p:nvSpPr>
        <p:spPr>
          <a:xfrm>
            <a:off x="0" y="1563625"/>
            <a:ext cx="9066300" cy="3456300"/>
          </a:xfrm>
          <a:prstGeom prst="rect">
            <a:avLst/>
          </a:prstGeom>
          <a:noFill/>
          <a:ln>
            <a:noFill/>
          </a:ln>
        </p:spPr>
        <p:txBody>
          <a:bodyPr anchorCtr="0" anchor="b" bIns="45700" lIns="91425" spcFirstLastPara="1" rIns="91425" wrap="square" tIns="45700">
            <a:noAutofit/>
          </a:bodyPr>
          <a:lstStyle/>
          <a:p>
            <a:pPr indent="-317500" lvl="0" marL="45720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Flask: </a:t>
            </a:r>
            <a:r>
              <a:rPr lang="en-US" sz="14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https://www.javatpoint.com/flask-tutorial</a:t>
            </a:r>
            <a:endParaRPr sz="1400">
              <a:solidFill>
                <a:schemeClr val="dk1"/>
              </a:solidFill>
              <a:latin typeface="Times New Roman"/>
              <a:ea typeface="Times New Roman"/>
              <a:cs typeface="Times New Roman"/>
              <a:sym typeface="Times New Roman"/>
            </a:endParaRPr>
          </a:p>
          <a:p>
            <a:pPr indent="-317500" lvl="0" marL="45720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pandas: </a:t>
            </a:r>
            <a:r>
              <a:rPr lang="en-US" sz="14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https://www.javatpoint.com/python-pandas</a:t>
            </a:r>
            <a:endParaRPr sz="1400">
              <a:solidFill>
                <a:schemeClr val="dk1"/>
              </a:solidFill>
              <a:latin typeface="Times New Roman"/>
              <a:ea typeface="Times New Roman"/>
              <a:cs typeface="Times New Roman"/>
              <a:sym typeface="Times New Roman"/>
            </a:endParaRPr>
          </a:p>
          <a:p>
            <a:pPr indent="-317500" lvl="0" marL="45720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Numpy: </a:t>
            </a:r>
            <a:r>
              <a:rPr lang="en-US" sz="140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https://www.w3schools.com/python/numpy/numpy_intro.asp</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Python: </a:t>
            </a:r>
            <a:r>
              <a:rPr lang="en-US" sz="1400" u="sng">
                <a:solidFill>
                  <a:srgbClr val="0000FF"/>
                </a:solidFill>
                <a:latin typeface="Times New Roman"/>
                <a:ea typeface="Times New Roman"/>
                <a:cs typeface="Times New Roman"/>
                <a:sym typeface="Times New Roman"/>
                <a:hlinkClick r:id="rId6">
                  <a:extLst>
                    <a:ext uri="{A12FA001-AC4F-418D-AE19-62706E023703}">
                      <ahyp:hlinkClr val="tx"/>
                    </a:ext>
                  </a:extLst>
                </a:hlinkClick>
              </a:rPr>
              <a:t>https://www.w3schools.com/python/</a:t>
            </a: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Book for the above :Python Data Science Handbook: Essential Tools for Working with Data Author: Jacob T. Vanderplas</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Dataset: </a:t>
            </a:r>
            <a:r>
              <a:rPr lang="en-US" sz="140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https://www.kaggle.com/datasets/uciml/sms-spam-collection-dataset</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jupyter notebook : </a:t>
            </a:r>
            <a:r>
              <a:rPr lang="en-US" sz="1400" u="sng">
                <a:solidFill>
                  <a:srgbClr val="0000FF"/>
                </a:solidFill>
                <a:latin typeface="Times New Roman"/>
                <a:ea typeface="Times New Roman"/>
                <a:cs typeface="Times New Roman"/>
                <a:sym typeface="Times New Roman"/>
                <a:hlinkClick r:id="rId8">
                  <a:extLst>
                    <a:ext uri="{A12FA001-AC4F-418D-AE19-62706E023703}">
                      <ahyp:hlinkClr val="tx"/>
                    </a:ext>
                  </a:extLst>
                </a:hlinkClick>
              </a:rPr>
              <a:t>https://www.javatpoint.com/jupyter-notebook</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HTML: </a:t>
            </a:r>
            <a:r>
              <a:rPr lang="en-US" sz="1400" u="sng">
                <a:solidFill>
                  <a:srgbClr val="0000FF"/>
                </a:solidFill>
                <a:latin typeface="Times New Roman"/>
                <a:ea typeface="Times New Roman"/>
                <a:cs typeface="Times New Roman"/>
                <a:sym typeface="Times New Roman"/>
                <a:hlinkClick r:id="rId9">
                  <a:extLst>
                    <a:ext uri="{A12FA001-AC4F-418D-AE19-62706E023703}">
                      <ahyp:hlinkClr val="tx"/>
                    </a:ext>
                  </a:extLst>
                </a:hlinkClick>
              </a:rPr>
              <a:t>https://www.w3schools.com/html /</a:t>
            </a:r>
            <a:r>
              <a:rPr lang="en-US" sz="1400">
                <a:solidFill>
                  <a:schemeClr val="dk1"/>
                </a:solidFill>
                <a:latin typeface="Times New Roman"/>
                <a:ea typeface="Times New Roman"/>
                <a:cs typeface="Times New Roman"/>
                <a:sym typeface="Times New Roman"/>
              </a:rPr>
              <a:t> and Book:HTML and CSS: Design and Build Webs Author:Jon Duckett</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CSS: </a:t>
            </a:r>
            <a:r>
              <a:rPr lang="en-US" sz="1400" u="sng">
                <a:solidFill>
                  <a:srgbClr val="0000FF"/>
                </a:solidFill>
                <a:latin typeface="Times New Roman"/>
                <a:ea typeface="Times New Roman"/>
                <a:cs typeface="Times New Roman"/>
                <a:sym typeface="Times New Roman"/>
                <a:hlinkClick r:id="rId10">
                  <a:extLst>
                    <a:ext uri="{A12FA001-AC4F-418D-AE19-62706E023703}">
                      <ahyp:hlinkClr val="tx"/>
                    </a:ext>
                  </a:extLst>
                </a:hlinkClick>
              </a:rPr>
              <a:t>https://www.w3schools.com/css/default.asp</a:t>
            </a: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scikit-learn: </a:t>
            </a:r>
            <a:r>
              <a:rPr lang="en-US" sz="1400" u="sng">
                <a:solidFill>
                  <a:srgbClr val="0000FF"/>
                </a:solidFill>
                <a:latin typeface="Times New Roman"/>
                <a:ea typeface="Times New Roman"/>
                <a:cs typeface="Times New Roman"/>
                <a:sym typeface="Times New Roman"/>
                <a:hlinkClick r:id="rId11">
                  <a:extLst>
                    <a:ext uri="{A12FA001-AC4F-418D-AE19-62706E023703}">
                      <ahyp:hlinkClr val="tx"/>
                    </a:ext>
                  </a:extLst>
                </a:hlinkClick>
              </a:rPr>
              <a:t>https://scikit-learn.org/stable/tutorial/index.html</a:t>
            </a:r>
            <a:endParaRPr sz="1400">
              <a:solidFill>
                <a:schemeClr val="dk1"/>
              </a:solidFill>
              <a:latin typeface="Times New Roman"/>
              <a:ea typeface="Times New Roman"/>
              <a:cs typeface="Times New Roman"/>
              <a:sym typeface="Times New Roman"/>
            </a:endParaRPr>
          </a:p>
          <a:p>
            <a:pPr indent="-317500" lvl="0" marL="457200" marR="0" rtl="0" algn="just">
              <a:lnSpc>
                <a:spcPct val="135000"/>
              </a:lnSpc>
              <a:spcBef>
                <a:spcPts val="0"/>
              </a:spcBef>
              <a:spcAft>
                <a:spcPts val="0"/>
              </a:spcAft>
              <a:buSzPts val="1400"/>
              <a:buFont typeface="Times New Roman"/>
              <a:buChar char="❖"/>
            </a:pPr>
            <a:r>
              <a:rPr lang="en-US" sz="1400">
                <a:solidFill>
                  <a:schemeClr val="dk1"/>
                </a:solidFill>
                <a:latin typeface="Times New Roman"/>
                <a:ea typeface="Times New Roman"/>
                <a:cs typeface="Times New Roman"/>
                <a:sym typeface="Times New Roman"/>
              </a:rPr>
              <a:t>For Joblib: </a:t>
            </a:r>
            <a:r>
              <a:rPr lang="en-US" sz="1400" u="sng">
                <a:solidFill>
                  <a:srgbClr val="0000FF"/>
                </a:solidFill>
                <a:latin typeface="Times New Roman"/>
                <a:ea typeface="Times New Roman"/>
                <a:cs typeface="Times New Roman"/>
                <a:sym typeface="Times New Roman"/>
                <a:hlinkClick r:id="rId12">
                  <a:extLst>
                    <a:ext uri="{A12FA001-AC4F-418D-AE19-62706E023703}">
                      <ahyp:hlinkClr val="tx"/>
                    </a:ext>
                  </a:extLst>
                </a:hlinkClick>
              </a:rPr>
              <a:t>https://joblib.readthedocs.io/en/latest/</a:t>
            </a:r>
            <a:endParaRPr sz="1400">
              <a:solidFill>
                <a:schemeClr val="dk1"/>
              </a:solidFill>
              <a:latin typeface="arial"/>
              <a:ea typeface="arial"/>
              <a:cs typeface="arial"/>
              <a:sym typeface="arial"/>
            </a:endParaRPr>
          </a:p>
        </p:txBody>
      </p:sp>
      <p:sp>
        <p:nvSpPr>
          <p:cNvPr id="205" name="Google Shape;205;g1c30d3efefa_0_31"/>
          <p:cNvSpPr txBox="1"/>
          <p:nvPr/>
        </p:nvSpPr>
        <p:spPr>
          <a:xfrm>
            <a:off x="495300" y="112025"/>
            <a:ext cx="8153400" cy="10059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200"/>
              <a:buFont typeface="Twentieth Century"/>
              <a:buNone/>
            </a:pPr>
            <a:r>
              <a:rPr b="0" i="0" lang="en-US" sz="4200" u="none" cap="none" strike="noStrike">
                <a:solidFill>
                  <a:schemeClr val="dk2"/>
                </a:solidFill>
                <a:latin typeface="Twentieth Century"/>
                <a:ea typeface="Twentieth Century"/>
                <a:cs typeface="Twentieth Century"/>
                <a:sym typeface="Twentieth Century"/>
              </a:rPr>
              <a:t>REFERENCE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Conclusion:</a:t>
            </a:r>
            <a:endParaRPr/>
          </a:p>
        </p:txBody>
      </p:sp>
      <p:sp>
        <p:nvSpPr>
          <p:cNvPr id="212" name="Google Shape;212;p8"/>
          <p:cNvSpPr txBox="1"/>
          <p:nvPr>
            <p:ph idx="1" type="body"/>
          </p:nvPr>
        </p:nvSpPr>
        <p:spPr>
          <a:xfrm>
            <a:off x="609599" y="1352551"/>
            <a:ext cx="8153399" cy="3268624"/>
          </a:xfrm>
          <a:prstGeom prst="rect">
            <a:avLst/>
          </a:prstGeom>
          <a:noFill/>
          <a:ln>
            <a:noFill/>
          </a:ln>
        </p:spPr>
        <p:txBody>
          <a:bodyPr anchorCtr="0" anchor="t" bIns="45700" lIns="91425" spcFirstLastPara="1" rIns="91425" wrap="square" tIns="45700">
            <a:normAutofit fontScale="70000" lnSpcReduction="10000"/>
          </a:bodyPr>
          <a:lstStyle/>
          <a:p>
            <a:pPr indent="-311772" lvl="0" marL="320040" rtl="0" algn="l">
              <a:lnSpc>
                <a:spcPct val="115000"/>
              </a:lnSpc>
              <a:spcBef>
                <a:spcPts val="0"/>
              </a:spcBef>
              <a:spcAft>
                <a:spcPts val="0"/>
              </a:spcAft>
              <a:buSzPct val="59999"/>
              <a:buChar char="◻"/>
            </a:pPr>
            <a:r>
              <a:rPr b="0" i="0" lang="en-US">
                <a:latin typeface="Open Sans"/>
                <a:ea typeface="Open Sans"/>
                <a:cs typeface="Open Sans"/>
                <a:sym typeface="Open Sans"/>
              </a:rPr>
              <a:t>Spam emails and Messages is one of the most demanding and troublesome internet issues in today’s world of communication and technology. </a:t>
            </a:r>
            <a:endParaRPr/>
          </a:p>
          <a:p>
            <a:pPr indent="-311772" lvl="0" marL="320040" rtl="0" algn="l">
              <a:lnSpc>
                <a:spcPct val="115000"/>
              </a:lnSpc>
              <a:spcBef>
                <a:spcPts val="700"/>
              </a:spcBef>
              <a:spcAft>
                <a:spcPts val="0"/>
              </a:spcAft>
              <a:buSzPct val="59999"/>
              <a:buChar char="◻"/>
            </a:pPr>
            <a:r>
              <a:rPr b="0" i="0" lang="en-US">
                <a:latin typeface="Open Sans"/>
                <a:ea typeface="Open Sans"/>
                <a:cs typeface="Open Sans"/>
                <a:sym typeface="Open Sans"/>
              </a:rPr>
              <a:t>It is almost impossible to think about e-mail and message without considering the issue of spam. Spammers by generating spam mails are misusing this communication facility and thus affecting organisations and many email users.</a:t>
            </a:r>
            <a:endParaRPr b="0" i="0">
              <a:latin typeface="Open Sans"/>
              <a:ea typeface="Open Sans"/>
              <a:cs typeface="Open Sans"/>
              <a:sym typeface="Open Sans"/>
            </a:endParaRPr>
          </a:p>
          <a:p>
            <a:pPr indent="-311772" lvl="0" marL="320040" rtl="0" algn="l">
              <a:lnSpc>
                <a:spcPct val="115000"/>
              </a:lnSpc>
              <a:spcBef>
                <a:spcPts val="700"/>
              </a:spcBef>
              <a:spcAft>
                <a:spcPts val="0"/>
              </a:spcAft>
              <a:buSzPct val="59999"/>
              <a:buChar char="◻"/>
            </a:pPr>
            <a:r>
              <a:rPr b="0" i="0" lang="en-US">
                <a:latin typeface="Open Sans"/>
                <a:ea typeface="Open Sans"/>
                <a:cs typeface="Open Sans"/>
                <a:sym typeface="Open Sans"/>
              </a:rPr>
              <a:t>Our Project have now Used to detect and filter out spam using our website and phishing emails and messages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c30d3efefa_0_38"/>
          <p:cNvSpPr txBox="1"/>
          <p:nvPr>
            <p:ph type="title"/>
          </p:nvPr>
        </p:nvSpPr>
        <p:spPr>
          <a:xfrm>
            <a:off x="609600" y="118110"/>
            <a:ext cx="8153400" cy="1005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Future Work:</a:t>
            </a:r>
            <a:endParaRPr/>
          </a:p>
        </p:txBody>
      </p:sp>
      <p:sp>
        <p:nvSpPr>
          <p:cNvPr id="219" name="Google Shape;219;g1c30d3efefa_0_38"/>
          <p:cNvSpPr txBox="1"/>
          <p:nvPr>
            <p:ph idx="1" type="body"/>
          </p:nvPr>
        </p:nvSpPr>
        <p:spPr>
          <a:xfrm>
            <a:off x="609599" y="1352551"/>
            <a:ext cx="8153400" cy="32685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80000"/>
              </a:lnSpc>
              <a:spcBef>
                <a:spcPts val="300"/>
              </a:spcBef>
              <a:spcAft>
                <a:spcPts val="0"/>
              </a:spcAft>
              <a:buSzPts val="1080"/>
              <a:buNone/>
            </a:pPr>
            <a:r>
              <a:rPr b="1" lang="en-US" sz="1558">
                <a:latin typeface="Arial"/>
                <a:ea typeface="Arial"/>
                <a:cs typeface="Arial"/>
                <a:sym typeface="Arial"/>
              </a:rPr>
              <a:t>There are several areas in which the effectiveness of spam detection using machine learning could be improved in the future. Some potential areas of focus include:</a:t>
            </a:r>
            <a:endParaRPr b="1" sz="1558">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en-US" sz="1400">
                <a:latin typeface="Arial"/>
                <a:ea typeface="Arial"/>
                <a:cs typeface="Arial"/>
                <a:sym typeface="Arial"/>
              </a:rPr>
              <a:t>Incorporating additional features:</a:t>
            </a:r>
            <a:r>
              <a:rPr lang="en-US" sz="1400">
                <a:latin typeface="Arial"/>
                <a:ea typeface="Arial"/>
                <a:cs typeface="Arial"/>
                <a:sym typeface="Arial"/>
              </a:rPr>
              <a:t> Currently, spam detection algorithms often rely on features such as the presence of certain keywords or the structure of the email. However, there may be additional features that could be useful in identifying spam emails, such as the sender's reputation or the presence of unusual formatting.</a:t>
            </a:r>
            <a:endParaRPr sz="1400">
              <a:latin typeface="Arial"/>
              <a:ea typeface="Arial"/>
              <a:cs typeface="Arial"/>
              <a:sym typeface="Arial"/>
            </a:endParaRPr>
          </a:p>
          <a:p>
            <a:pPr indent="0" lvl="0" marL="457200" rtl="0" algn="l">
              <a:lnSpc>
                <a:spcPct val="115000"/>
              </a:lnSpc>
              <a:spcBef>
                <a:spcPts val="0"/>
              </a:spcBef>
              <a:spcAft>
                <a:spcPts val="0"/>
              </a:spcAft>
              <a:buSzPts val="1080"/>
              <a:buNone/>
            </a:pPr>
            <a:r>
              <a:t/>
            </a:r>
            <a:endParaRPr sz="13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en-US" sz="1400">
                <a:latin typeface="Arial"/>
                <a:ea typeface="Arial"/>
                <a:cs typeface="Arial"/>
                <a:sym typeface="Arial"/>
              </a:rPr>
              <a:t>Developing more advanced machine learning algorithms:</a:t>
            </a:r>
            <a:r>
              <a:rPr lang="en-US" sz="1400">
                <a:latin typeface="Arial"/>
                <a:ea typeface="Arial"/>
                <a:cs typeface="Arial"/>
                <a:sym typeface="Arial"/>
              </a:rPr>
              <a:t> There are a variety of machine learning algorithms that could be used for spam detection, including decision trees, support vector machines, and neural networks. Continuing to research and develop more advanced algorithms may lead to more effective spam detection.</a:t>
            </a:r>
            <a:endParaRPr sz="1400">
              <a:latin typeface="Arial"/>
              <a:ea typeface="Arial"/>
              <a:cs typeface="Arial"/>
              <a:sym typeface="Arial"/>
            </a:endParaRPr>
          </a:p>
          <a:p>
            <a:pPr indent="0" lvl="0" marL="320040" rtl="0" algn="l">
              <a:lnSpc>
                <a:spcPct val="100000"/>
              </a:lnSpc>
              <a:spcBef>
                <a:spcPts val="700"/>
              </a:spcBef>
              <a:spcAft>
                <a:spcPts val="0"/>
              </a:spcAft>
              <a:buSzPts val="1080"/>
              <a:buNone/>
            </a:pPr>
            <a:r>
              <a:t/>
            </a:r>
            <a:endParaRPr sz="1600">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c30d3efefa_0_44"/>
          <p:cNvSpPr txBox="1"/>
          <p:nvPr>
            <p:ph type="title"/>
          </p:nvPr>
        </p:nvSpPr>
        <p:spPr>
          <a:xfrm>
            <a:off x="609600" y="118110"/>
            <a:ext cx="8153400" cy="1005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CONTD…</a:t>
            </a:r>
            <a:endParaRPr/>
          </a:p>
        </p:txBody>
      </p:sp>
      <p:sp>
        <p:nvSpPr>
          <p:cNvPr id="226" name="Google Shape;226;g1c30d3efefa_0_44"/>
          <p:cNvSpPr txBox="1"/>
          <p:nvPr>
            <p:ph idx="1" type="body"/>
          </p:nvPr>
        </p:nvSpPr>
        <p:spPr>
          <a:xfrm>
            <a:off x="609599" y="1352551"/>
            <a:ext cx="8153400" cy="3268500"/>
          </a:xfrm>
          <a:prstGeom prst="rect">
            <a:avLst/>
          </a:prstGeom>
          <a:noFill/>
          <a:ln>
            <a:noFill/>
          </a:ln>
        </p:spPr>
        <p:txBody>
          <a:bodyPr anchorCtr="0" anchor="t" bIns="45700" lIns="91425" spcFirstLastPara="1" rIns="91425" wrap="square" tIns="45700">
            <a:noAutofit/>
          </a:bodyPr>
          <a:lstStyle/>
          <a:p>
            <a:pPr indent="-320040" lvl="0" marL="320040" marR="0" rtl="0" algn="just">
              <a:lnSpc>
                <a:spcPct val="150000"/>
              </a:lnSpc>
              <a:spcBef>
                <a:spcPts val="300"/>
              </a:spcBef>
              <a:spcAft>
                <a:spcPts val="0"/>
              </a:spcAft>
              <a:buSzPts val="1500"/>
              <a:buFont typeface="Arial"/>
              <a:buChar char="◻"/>
            </a:pPr>
            <a:r>
              <a:rPr b="1" lang="en-US" sz="1500">
                <a:latin typeface="Arial"/>
                <a:ea typeface="Arial"/>
                <a:cs typeface="Arial"/>
                <a:sym typeface="Arial"/>
              </a:rPr>
              <a:t>Leveraging unstructured data:</a:t>
            </a:r>
            <a:r>
              <a:rPr lang="en-US" sz="1500">
                <a:latin typeface="Arial"/>
                <a:ea typeface="Arial"/>
                <a:cs typeface="Arial"/>
                <a:sym typeface="Arial"/>
              </a:rPr>
              <a:t> Many spam emails contain unstructured data, such as images or links, that may not be easily analyzed using traditional machine learning techniques. Developing methods for effectively analyzing and incorporating this type of data into spam detection algorithms could lead to further improvements.</a:t>
            </a:r>
            <a:endParaRPr sz="1500">
              <a:latin typeface="Arial"/>
              <a:ea typeface="Arial"/>
              <a:cs typeface="Arial"/>
              <a:sym typeface="Arial"/>
            </a:endParaRPr>
          </a:p>
          <a:p>
            <a:pPr indent="0" lvl="0" marL="457200" marR="0" rtl="0" algn="just">
              <a:lnSpc>
                <a:spcPct val="150000"/>
              </a:lnSpc>
              <a:spcBef>
                <a:spcPts val="300"/>
              </a:spcBef>
              <a:spcAft>
                <a:spcPts val="0"/>
              </a:spcAft>
              <a:buSzPts val="1080"/>
              <a:buNone/>
            </a:pPr>
            <a:r>
              <a:t/>
            </a:r>
            <a:endParaRPr sz="1500">
              <a:latin typeface="Arial"/>
              <a:ea typeface="Arial"/>
              <a:cs typeface="Arial"/>
              <a:sym typeface="Arial"/>
            </a:endParaRPr>
          </a:p>
          <a:p>
            <a:pPr indent="-320040" lvl="0" marL="320040" marR="0" rtl="0" algn="just">
              <a:lnSpc>
                <a:spcPct val="150000"/>
              </a:lnSpc>
              <a:spcBef>
                <a:spcPts val="300"/>
              </a:spcBef>
              <a:spcAft>
                <a:spcPts val="0"/>
              </a:spcAft>
              <a:buSzPts val="1500"/>
              <a:buFont typeface="Arial"/>
              <a:buChar char="◻"/>
            </a:pPr>
            <a:r>
              <a:rPr b="1" lang="en-US" sz="1500">
                <a:latin typeface="Arial"/>
                <a:ea typeface="Arial"/>
                <a:cs typeface="Arial"/>
                <a:sym typeface="Arial"/>
              </a:rPr>
              <a:t>Improving the handling of rare or novel spam techniques:</a:t>
            </a:r>
            <a:r>
              <a:rPr lang="en-US" sz="1500">
                <a:latin typeface="Arial"/>
                <a:ea typeface="Arial"/>
                <a:cs typeface="Arial"/>
                <a:sym typeface="Arial"/>
              </a:rPr>
              <a:t> Spammers are constantly evolving their techniques, and it can be challenging for machine learning algorithms to identify new or unusual spam techniques. Developing methods for detecting and adapting to these types of spam could improve the effectiveness of spam detection.</a:t>
            </a:r>
            <a:endParaRPr sz="32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B2B6"/>
        </a:solidFill>
      </p:bgPr>
    </p:bg>
    <p:spTree>
      <p:nvGrpSpPr>
        <p:cNvPr id="230" name="Shape 230"/>
        <p:cNvGrpSpPr/>
        <p:nvPr/>
      </p:nvGrpSpPr>
      <p:grpSpPr>
        <a:xfrm>
          <a:off x="0" y="0"/>
          <a:ext cx="0" cy="0"/>
          <a:chOff x="0" y="0"/>
          <a:chExt cx="0" cy="0"/>
        </a:xfrm>
      </p:grpSpPr>
      <p:pic>
        <p:nvPicPr>
          <p:cNvPr id="231" name="Google Shape;231;p9"/>
          <p:cNvPicPr preferRelativeResize="0"/>
          <p:nvPr/>
        </p:nvPicPr>
        <p:blipFill rotWithShape="1">
          <a:blip r:embed="rId3">
            <a:alphaModFix/>
          </a:blip>
          <a:srcRect b="0" l="0" r="0" t="0"/>
          <a:stretch/>
        </p:blipFill>
        <p:spPr>
          <a:xfrm>
            <a:off x="1524000" y="1352550"/>
            <a:ext cx="5791200" cy="3520440"/>
          </a:xfrm>
          <a:prstGeom prst="rect">
            <a:avLst/>
          </a:prstGeom>
          <a:noFill/>
          <a:ln>
            <a:noFill/>
          </a:ln>
        </p:spPr>
      </p:pic>
      <p:sp>
        <p:nvSpPr>
          <p:cNvPr id="232" name="Google Shape;232;p9"/>
          <p:cNvSpPr txBox="1"/>
          <p:nvPr/>
        </p:nvSpPr>
        <p:spPr>
          <a:xfrm>
            <a:off x="397775" y="260600"/>
            <a:ext cx="8462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latin typeface="Twentieth Century"/>
                <a:ea typeface="Twentieth Century"/>
                <a:cs typeface="Twentieth Century"/>
                <a:sym typeface="Twentieth Century"/>
              </a:rPr>
              <a:t>THANK YOU SLIDE : </a:t>
            </a:r>
            <a:endParaRPr sz="2900">
              <a:solidFill>
                <a:schemeClr val="dk1"/>
              </a:solidFill>
              <a:latin typeface="Twentieth Century"/>
              <a:ea typeface="Twentieth Century"/>
              <a:cs typeface="Twentieth Century"/>
              <a:sym typeface="Twentieth Century"/>
            </a:endParaRPr>
          </a:p>
        </p:txBody>
      </p:sp>
      <p:pic>
        <p:nvPicPr>
          <p:cNvPr id="233" name="Google Shape;233;p9"/>
          <p:cNvPicPr preferRelativeResize="0"/>
          <p:nvPr/>
        </p:nvPicPr>
        <p:blipFill>
          <a:blip r:embed="rId4">
            <a:alphaModFix/>
          </a:blip>
          <a:stretch>
            <a:fillRect/>
          </a:stretch>
        </p:blipFill>
        <p:spPr>
          <a:xfrm>
            <a:off x="1571625" y="1431600"/>
            <a:ext cx="6000750"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30000"/>
              </a:lnSpc>
              <a:spcBef>
                <a:spcPts val="0"/>
              </a:spcBef>
              <a:spcAft>
                <a:spcPts val="0"/>
              </a:spcAft>
              <a:buClr>
                <a:schemeClr val="dk2"/>
              </a:buClr>
              <a:buSzPts val="4200"/>
              <a:buFont typeface="Twentieth Century"/>
              <a:buNone/>
            </a:pPr>
            <a:r>
              <a:rPr lang="en-US"/>
              <a:t>Abstract</a:t>
            </a:r>
            <a:endParaRPr/>
          </a:p>
        </p:txBody>
      </p:sp>
      <p:sp>
        <p:nvSpPr>
          <p:cNvPr id="119" name="Google Shape;119;p2"/>
          <p:cNvSpPr txBox="1"/>
          <p:nvPr>
            <p:ph idx="1" type="body"/>
          </p:nvPr>
        </p:nvSpPr>
        <p:spPr>
          <a:xfrm>
            <a:off x="609600" y="1327165"/>
            <a:ext cx="8153400" cy="3638100"/>
          </a:xfrm>
          <a:prstGeom prst="rect">
            <a:avLst/>
          </a:prstGeom>
          <a:noFill/>
          <a:ln>
            <a:noFill/>
          </a:ln>
        </p:spPr>
        <p:txBody>
          <a:bodyPr anchorCtr="0" anchor="t" bIns="45700" lIns="91425" spcFirstLastPara="1" rIns="91425" wrap="square" tIns="45700">
            <a:noAutofit/>
          </a:bodyPr>
          <a:lstStyle/>
          <a:p>
            <a:pPr indent="-311150" lvl="0" marL="457200" rtl="0" algn="l">
              <a:lnSpc>
                <a:spcPct val="125000"/>
              </a:lnSpc>
              <a:spcBef>
                <a:spcPts val="0"/>
              </a:spcBef>
              <a:spcAft>
                <a:spcPts val="0"/>
              </a:spcAft>
              <a:buSzPts val="1300"/>
              <a:buFont typeface="Roboto"/>
              <a:buChar char="◻"/>
            </a:pPr>
            <a:r>
              <a:rPr lang="en-US" sz="1300">
                <a:highlight>
                  <a:srgbClr val="FFFFFF"/>
                </a:highlight>
                <a:latin typeface="Roboto"/>
                <a:ea typeface="Roboto"/>
                <a:cs typeface="Roboto"/>
                <a:sym typeface="Roboto"/>
              </a:rPr>
              <a:t>Email Spam has become a major problem nowadays, with Rapid growth of internet users, Email spams is also increasing.</a:t>
            </a:r>
            <a:endParaRPr sz="1300">
              <a:highlight>
                <a:srgbClr val="FFFFFF"/>
              </a:highlight>
              <a:latin typeface="Roboto"/>
              <a:ea typeface="Roboto"/>
              <a:cs typeface="Roboto"/>
              <a:sym typeface="Roboto"/>
            </a:endParaRPr>
          </a:p>
          <a:p>
            <a:pPr indent="-311150" lvl="0" marL="457200" rtl="0" algn="l">
              <a:lnSpc>
                <a:spcPct val="125000"/>
              </a:lnSpc>
              <a:spcBef>
                <a:spcPts val="0"/>
              </a:spcBef>
              <a:spcAft>
                <a:spcPts val="0"/>
              </a:spcAft>
              <a:buSzPts val="1300"/>
              <a:buFont typeface="Roboto"/>
              <a:buChar char="◻"/>
            </a:pPr>
            <a:r>
              <a:rPr lang="en-US" sz="1300">
                <a:highlight>
                  <a:srgbClr val="FFFFFF"/>
                </a:highlight>
                <a:latin typeface="Roboto"/>
                <a:ea typeface="Roboto"/>
                <a:cs typeface="Roboto"/>
                <a:sym typeface="Roboto"/>
              </a:rPr>
              <a:t> People are using them for illegal and unethical conducts, phishing and fraud. Sending malicious link through spam emails which can harm our system and can also seek in into your system. </a:t>
            </a:r>
            <a:endParaRPr sz="1300">
              <a:highlight>
                <a:srgbClr val="FFFFFF"/>
              </a:highlight>
              <a:latin typeface="Roboto"/>
              <a:ea typeface="Roboto"/>
              <a:cs typeface="Roboto"/>
              <a:sym typeface="Roboto"/>
            </a:endParaRPr>
          </a:p>
          <a:p>
            <a:pPr indent="-311150" lvl="0" marL="457200" rtl="0" algn="l">
              <a:lnSpc>
                <a:spcPct val="125000"/>
              </a:lnSpc>
              <a:spcBef>
                <a:spcPts val="0"/>
              </a:spcBef>
              <a:spcAft>
                <a:spcPts val="0"/>
              </a:spcAft>
              <a:buSzPts val="1300"/>
              <a:buFont typeface="Roboto"/>
              <a:buChar char="◻"/>
            </a:pPr>
            <a:r>
              <a:rPr lang="en-US" sz="1300">
                <a:highlight>
                  <a:srgbClr val="FFFFFF"/>
                </a:highlight>
                <a:latin typeface="Roboto"/>
                <a:ea typeface="Roboto"/>
                <a:cs typeface="Roboto"/>
                <a:sym typeface="Roboto"/>
              </a:rPr>
              <a:t>Creating a fake profile and email account is much easy for the spammers, they pretend like a genuine person in their spam emails, these spammers target those peoples who are not aware about these frauds.</a:t>
            </a:r>
            <a:endParaRPr sz="1300">
              <a:highlight>
                <a:srgbClr val="FFFFFF"/>
              </a:highlight>
              <a:latin typeface="Roboto"/>
              <a:ea typeface="Roboto"/>
              <a:cs typeface="Roboto"/>
              <a:sym typeface="Roboto"/>
            </a:endParaRPr>
          </a:p>
          <a:p>
            <a:pPr indent="-311150" lvl="0" marL="457200" rtl="0" algn="l">
              <a:lnSpc>
                <a:spcPct val="125000"/>
              </a:lnSpc>
              <a:spcBef>
                <a:spcPts val="0"/>
              </a:spcBef>
              <a:spcAft>
                <a:spcPts val="0"/>
              </a:spcAft>
              <a:buSzPts val="1300"/>
              <a:buFont typeface="Roboto"/>
              <a:buChar char="◻"/>
            </a:pPr>
            <a:r>
              <a:rPr lang="en-US" sz="1300">
                <a:highlight>
                  <a:srgbClr val="FFFFFF"/>
                </a:highlight>
                <a:latin typeface="Roboto"/>
                <a:ea typeface="Roboto"/>
                <a:cs typeface="Roboto"/>
                <a:sym typeface="Roboto"/>
              </a:rPr>
              <a:t> So, it is needed to Identify those spam mails which are fraud, this project will identify those spam by using techniques of machine learning, this paper will discuss the machine learning algorithms and apply all these algorithm on our data sets and best algorithm is selected for the email spam detection having best precision and accuracy.</a:t>
            </a:r>
            <a:endParaRPr sz="1300">
              <a:highlight>
                <a:srgbClr val="FFFFFF"/>
              </a:highlight>
              <a:latin typeface="Roboto"/>
              <a:ea typeface="Roboto"/>
              <a:cs typeface="Roboto"/>
              <a:sym typeface="Roboto"/>
            </a:endParaRPr>
          </a:p>
          <a:p>
            <a:pPr indent="-311150" lvl="0" marL="457200" rtl="0" algn="l">
              <a:lnSpc>
                <a:spcPct val="125000"/>
              </a:lnSpc>
              <a:spcBef>
                <a:spcPts val="0"/>
              </a:spcBef>
              <a:spcAft>
                <a:spcPts val="0"/>
              </a:spcAft>
              <a:buSzPts val="1300"/>
              <a:buFont typeface="Roboto"/>
              <a:buChar char="◻"/>
            </a:pPr>
            <a:r>
              <a:rPr b="1" lang="en-US" sz="1300">
                <a:highlight>
                  <a:srgbClr val="FFFFFF"/>
                </a:highlight>
                <a:latin typeface="Roboto"/>
                <a:ea typeface="Roboto"/>
                <a:cs typeface="Roboto"/>
                <a:sym typeface="Roboto"/>
              </a:rPr>
              <a:t>spam mail example:</a:t>
            </a:r>
            <a:r>
              <a:rPr lang="en-US" sz="1300">
                <a:highlight>
                  <a:srgbClr val="FFFFFF"/>
                </a:highlight>
                <a:latin typeface="Roboto"/>
                <a:ea typeface="Roboto"/>
                <a:cs typeface="Roboto"/>
                <a:sym typeface="Roboto"/>
              </a:rPr>
              <a:t> Free entry in 2 a wkly comp to win FA Cup final tkts 21st May 2005. Text FA to 87121 to receive entry question(std txt rate)T&amp;C's apply 08452810075over18's</a:t>
            </a:r>
            <a:endParaRPr sz="1300">
              <a:highlight>
                <a:srgbClr val="FFFFFF"/>
              </a:highlight>
              <a:latin typeface="Roboto"/>
              <a:ea typeface="Roboto"/>
              <a:cs typeface="Roboto"/>
              <a:sym typeface="Roboto"/>
            </a:endParaRPr>
          </a:p>
          <a:p>
            <a:pPr indent="-311150" lvl="0" marL="457200" rtl="0" algn="l">
              <a:lnSpc>
                <a:spcPct val="125000"/>
              </a:lnSpc>
              <a:spcBef>
                <a:spcPts val="0"/>
              </a:spcBef>
              <a:spcAft>
                <a:spcPts val="0"/>
              </a:spcAft>
              <a:buSzPts val="1300"/>
              <a:buFont typeface="Roboto"/>
              <a:buChar char="◻"/>
            </a:pPr>
            <a:r>
              <a:rPr b="1" lang="en-US" sz="1300">
                <a:highlight>
                  <a:srgbClr val="FFFFFF"/>
                </a:highlight>
                <a:latin typeface="Roboto"/>
                <a:ea typeface="Roboto"/>
                <a:cs typeface="Roboto"/>
                <a:sym typeface="Roboto"/>
              </a:rPr>
              <a:t>Ham mail:</a:t>
            </a:r>
            <a:r>
              <a:rPr lang="en-US" sz="1300">
                <a:highlight>
                  <a:srgbClr val="FFFFFF"/>
                </a:highlight>
                <a:latin typeface="Roboto"/>
                <a:ea typeface="Roboto"/>
                <a:cs typeface="Roboto"/>
                <a:sym typeface="Roboto"/>
              </a:rPr>
              <a:t> Hello! How's you and how did saturday go? I was just texting to see if you'd decided to do anything tomo. Not that i'm trying to invite myself or anything</a:t>
            </a:r>
            <a:endParaRPr sz="1300">
              <a:highlight>
                <a:srgbClr val="FFFFFF"/>
              </a:highlight>
              <a:latin typeface="Roboto"/>
              <a:ea typeface="Roboto"/>
              <a:cs typeface="Roboto"/>
              <a:sym typeface="Roboto"/>
            </a:endParaRPr>
          </a:p>
          <a:p>
            <a:pPr indent="0" lvl="0" marL="0" rtl="0" algn="l">
              <a:lnSpc>
                <a:spcPct val="125000"/>
              </a:lnSpc>
              <a:spcBef>
                <a:spcPts val="0"/>
              </a:spcBef>
              <a:spcAft>
                <a:spcPts val="0"/>
              </a:spcAft>
              <a:buNone/>
            </a:pPr>
            <a:r>
              <a:t/>
            </a:r>
            <a:endParaRPr sz="1300">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c345462f40_0_0"/>
          <p:cNvSpPr txBox="1"/>
          <p:nvPr>
            <p:ph type="title"/>
          </p:nvPr>
        </p:nvSpPr>
        <p:spPr>
          <a:xfrm>
            <a:off x="609600" y="118110"/>
            <a:ext cx="8153400" cy="1005900"/>
          </a:xfrm>
          <a:prstGeom prst="rect">
            <a:avLst/>
          </a:prstGeom>
          <a:noFill/>
          <a:ln>
            <a:noFill/>
          </a:ln>
        </p:spPr>
        <p:txBody>
          <a:bodyPr anchorCtr="0" anchor="b" bIns="45700" lIns="91425" spcFirstLastPara="1" rIns="91425" wrap="square" tIns="45700">
            <a:normAutofit/>
          </a:bodyPr>
          <a:lstStyle/>
          <a:p>
            <a:pPr indent="0" lvl="0" marL="0" rtl="0" algn="l">
              <a:lnSpc>
                <a:spcPct val="130000"/>
              </a:lnSpc>
              <a:spcBef>
                <a:spcPts val="0"/>
              </a:spcBef>
              <a:spcAft>
                <a:spcPts val="0"/>
              </a:spcAft>
              <a:buClr>
                <a:schemeClr val="dk2"/>
              </a:buClr>
              <a:buSzPts val="4200"/>
              <a:buFont typeface="Twentieth Century"/>
              <a:buNone/>
            </a:pPr>
            <a:r>
              <a:rPr lang="en-US"/>
              <a:t>Requirements:</a:t>
            </a:r>
            <a:endParaRPr/>
          </a:p>
        </p:txBody>
      </p:sp>
      <p:sp>
        <p:nvSpPr>
          <p:cNvPr id="126" name="Google Shape;126;g1c345462f40_0_0"/>
          <p:cNvSpPr txBox="1"/>
          <p:nvPr>
            <p:ph idx="1" type="body"/>
          </p:nvPr>
        </p:nvSpPr>
        <p:spPr>
          <a:xfrm>
            <a:off x="225575" y="1368340"/>
            <a:ext cx="8153400" cy="3638100"/>
          </a:xfrm>
          <a:prstGeom prst="rect">
            <a:avLst/>
          </a:prstGeom>
          <a:noFill/>
          <a:ln>
            <a:noFill/>
          </a:ln>
        </p:spPr>
        <p:txBody>
          <a:bodyPr anchorCtr="0" anchor="t" bIns="45700" lIns="91425" spcFirstLastPara="1" rIns="91425" wrap="square" tIns="45700">
            <a:noAutofit/>
          </a:bodyPr>
          <a:lstStyle/>
          <a:p>
            <a:pPr indent="-82550" lvl="1" marL="0" rtl="0" algn="l">
              <a:lnSpc>
                <a:spcPct val="115000"/>
              </a:lnSpc>
              <a:spcBef>
                <a:spcPts val="0"/>
              </a:spcBef>
              <a:spcAft>
                <a:spcPts val="0"/>
              </a:spcAft>
              <a:buClr>
                <a:schemeClr val="dk1"/>
              </a:buClr>
              <a:buSzPts val="1300"/>
              <a:buFont typeface="Times New Roman"/>
              <a:buAutoNum type="arabicPeriod" startAt="0"/>
            </a:pPr>
            <a:r>
              <a:rPr b="1" lang="en-US" sz="1300">
                <a:latin typeface="Times New Roman"/>
                <a:ea typeface="Times New Roman"/>
                <a:cs typeface="Times New Roman"/>
                <a:sym typeface="Times New Roman"/>
              </a:rPr>
              <a:t>SOFTWARE REQUIREMENTS:</a:t>
            </a:r>
            <a:endParaRPr b="1" sz="1300">
              <a:latin typeface="Times New Roman"/>
              <a:ea typeface="Times New Roman"/>
              <a:cs typeface="Times New Roman"/>
              <a:sym typeface="Times New Roman"/>
            </a:endParaRPr>
          </a:p>
          <a:p>
            <a:pPr indent="0" lvl="0" marL="228600" rtl="0" algn="l">
              <a:lnSpc>
                <a:spcPct val="100000"/>
              </a:lnSpc>
              <a:spcBef>
                <a:spcPts val="985"/>
              </a:spcBef>
              <a:spcAft>
                <a:spcPts val="0"/>
              </a:spcAft>
              <a:buClr>
                <a:schemeClr val="dk1"/>
              </a:buClr>
              <a:buSzPts val="1100"/>
              <a:buFont typeface="Arial"/>
              <a:buNone/>
            </a:pPr>
            <a:r>
              <a:rPr b="1" lang="en-US" sz="1300">
                <a:latin typeface="Times New Roman"/>
                <a:ea typeface="Times New Roman"/>
                <a:cs typeface="Times New Roman"/>
                <a:sym typeface="Times New Roman"/>
              </a:rPr>
              <a:t>Operating System	 : Windows XP/ Windows 7/8/8.1/10/11</a:t>
            </a:r>
            <a:endParaRPr b="1" sz="1300">
              <a:latin typeface="Times New Roman"/>
              <a:ea typeface="Times New Roman"/>
              <a:cs typeface="Times New Roman"/>
              <a:sym typeface="Times New Roman"/>
            </a:endParaRPr>
          </a:p>
          <a:p>
            <a:pPr indent="0" lvl="0" marL="228600" rtl="0" algn="l">
              <a:lnSpc>
                <a:spcPct val="100000"/>
              </a:lnSpc>
              <a:spcBef>
                <a:spcPts val="970"/>
              </a:spcBef>
              <a:spcAft>
                <a:spcPts val="0"/>
              </a:spcAft>
              <a:buClr>
                <a:schemeClr val="dk1"/>
              </a:buClr>
              <a:buSzPts val="1100"/>
              <a:buFont typeface="Arial"/>
              <a:buNone/>
            </a:pPr>
            <a:r>
              <a:rPr b="1" lang="en-US" sz="1300">
                <a:latin typeface="Times New Roman"/>
                <a:ea typeface="Times New Roman"/>
                <a:cs typeface="Times New Roman"/>
                <a:sym typeface="Times New Roman"/>
              </a:rPr>
              <a:t>Front end	           : HTML&amp;CSS</a:t>
            </a:r>
            <a:endParaRPr b="1" sz="1300">
              <a:latin typeface="Times New Roman"/>
              <a:ea typeface="Times New Roman"/>
              <a:cs typeface="Times New Roman"/>
              <a:sym typeface="Times New Roman"/>
            </a:endParaRPr>
          </a:p>
          <a:p>
            <a:pPr indent="0" lvl="0" marL="228600" rtl="0" algn="l">
              <a:lnSpc>
                <a:spcPct val="100000"/>
              </a:lnSpc>
              <a:spcBef>
                <a:spcPts val="970"/>
              </a:spcBef>
              <a:spcAft>
                <a:spcPts val="0"/>
              </a:spcAft>
              <a:buClr>
                <a:schemeClr val="dk1"/>
              </a:buClr>
              <a:buSzPts val="1100"/>
              <a:buFont typeface="Arial"/>
              <a:buNone/>
            </a:pPr>
            <a:r>
              <a:rPr b="1" lang="en-US" sz="1300">
                <a:latin typeface="Times New Roman"/>
                <a:ea typeface="Times New Roman"/>
                <a:cs typeface="Times New Roman"/>
                <a:sym typeface="Times New Roman"/>
              </a:rPr>
              <a:t>Back end	                      : Python, CSV, IPYTOHN(Jupyter)</a:t>
            </a:r>
            <a:endParaRPr b="1" sz="1300">
              <a:latin typeface="Times New Roman"/>
              <a:ea typeface="Times New Roman"/>
              <a:cs typeface="Times New Roman"/>
              <a:sym typeface="Times New Roman"/>
            </a:endParaRPr>
          </a:p>
          <a:p>
            <a:pPr indent="0" lvl="0" marL="0" rtl="0" algn="l">
              <a:lnSpc>
                <a:spcPct val="100000"/>
              </a:lnSpc>
              <a:spcBef>
                <a:spcPts val="970"/>
              </a:spcBef>
              <a:spcAft>
                <a:spcPts val="0"/>
              </a:spcAft>
              <a:buNone/>
            </a:pPr>
            <a:r>
              <a:rPr b="1" lang="en-US" sz="1300">
                <a:latin typeface="Times New Roman"/>
                <a:ea typeface="Times New Roman"/>
                <a:cs typeface="Times New Roman"/>
                <a:sym typeface="Times New Roman"/>
              </a:rPr>
              <a:t>      IDE Used	           : VS Code, Jupyter Notebook </a:t>
            </a:r>
            <a:endParaRPr b="1" sz="1300">
              <a:latin typeface="Times New Roman"/>
              <a:ea typeface="Times New Roman"/>
              <a:cs typeface="Times New Roman"/>
              <a:sym typeface="Times New Roman"/>
            </a:endParaRPr>
          </a:p>
          <a:p>
            <a:pPr indent="0" lvl="0" marL="0" rtl="0" algn="l">
              <a:lnSpc>
                <a:spcPct val="100000"/>
              </a:lnSpc>
              <a:spcBef>
                <a:spcPts val="970"/>
              </a:spcBef>
              <a:spcAft>
                <a:spcPts val="0"/>
              </a:spcAft>
              <a:buNone/>
            </a:pPr>
            <a:r>
              <a:rPr b="1" lang="en-US" sz="1300">
                <a:latin typeface="Times New Roman"/>
                <a:ea typeface="Times New Roman"/>
                <a:cs typeface="Times New Roman"/>
                <a:sym typeface="Times New Roman"/>
              </a:rPr>
              <a:t>      Runing Platform         :Any webrowser</a:t>
            </a:r>
            <a:endParaRPr b="1" sz="1300">
              <a:latin typeface="Times New Roman"/>
              <a:ea typeface="Times New Roman"/>
              <a:cs typeface="Times New Roman"/>
              <a:sym typeface="Times New Roman"/>
            </a:endParaRPr>
          </a:p>
          <a:p>
            <a:pPr indent="0" lvl="0" marL="0" rtl="0" algn="l">
              <a:lnSpc>
                <a:spcPct val="100000"/>
              </a:lnSpc>
              <a:spcBef>
                <a:spcPts val="970"/>
              </a:spcBef>
              <a:spcAft>
                <a:spcPts val="0"/>
              </a:spcAft>
              <a:buNone/>
            </a:pPr>
            <a:r>
              <a:t/>
            </a:r>
            <a:endParaRPr b="1"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300">
                <a:latin typeface="Times New Roman"/>
                <a:ea typeface="Times New Roman"/>
                <a:cs typeface="Times New Roman"/>
                <a:sym typeface="Times New Roman"/>
              </a:rPr>
              <a:t>HARDWARE CONFIGURATION:</a:t>
            </a:r>
            <a:endParaRPr b="1" sz="1300">
              <a:latin typeface="Times New Roman"/>
              <a:ea typeface="Times New Roman"/>
              <a:cs typeface="Times New Roman"/>
              <a:sym typeface="Times New Roman"/>
            </a:endParaRPr>
          </a:p>
          <a:p>
            <a:pPr indent="0" lvl="0" marL="228600" rtl="0" algn="l">
              <a:lnSpc>
                <a:spcPct val="100000"/>
              </a:lnSpc>
              <a:spcBef>
                <a:spcPts val="985"/>
              </a:spcBef>
              <a:spcAft>
                <a:spcPts val="0"/>
              </a:spcAft>
              <a:buNone/>
            </a:pPr>
            <a:r>
              <a:rPr b="1" lang="en-US" sz="1300">
                <a:latin typeface="Times New Roman"/>
                <a:ea typeface="Times New Roman"/>
                <a:cs typeface="Times New Roman"/>
                <a:sym typeface="Times New Roman"/>
              </a:rPr>
              <a:t>System	                       : HP(Laptop)</a:t>
            </a:r>
            <a:endParaRPr b="1" sz="1300">
              <a:latin typeface="Times New Roman"/>
              <a:ea typeface="Times New Roman"/>
              <a:cs typeface="Times New Roman"/>
              <a:sym typeface="Times New Roman"/>
            </a:endParaRPr>
          </a:p>
          <a:p>
            <a:pPr indent="0" lvl="0" marL="228600" rtl="0" algn="l">
              <a:lnSpc>
                <a:spcPct val="100000"/>
              </a:lnSpc>
              <a:spcBef>
                <a:spcPts val="985"/>
              </a:spcBef>
              <a:spcAft>
                <a:spcPts val="0"/>
              </a:spcAft>
              <a:buNone/>
            </a:pPr>
            <a:r>
              <a:rPr b="1" lang="en-US" sz="1300">
                <a:latin typeface="Times New Roman"/>
                <a:ea typeface="Times New Roman"/>
                <a:cs typeface="Times New Roman"/>
                <a:sym typeface="Times New Roman"/>
              </a:rPr>
              <a:t>Processor	                       : INTEL CORE i3 11</a:t>
            </a:r>
            <a:r>
              <a:rPr b="1" baseline="30000" lang="en-US" sz="1300">
                <a:latin typeface="Times New Roman"/>
                <a:ea typeface="Times New Roman"/>
                <a:cs typeface="Times New Roman"/>
                <a:sym typeface="Times New Roman"/>
              </a:rPr>
              <a:t>th</a:t>
            </a:r>
            <a:r>
              <a:rPr b="1" lang="en-US" sz="1300">
                <a:latin typeface="Times New Roman"/>
                <a:ea typeface="Times New Roman"/>
                <a:cs typeface="Times New Roman"/>
                <a:sym typeface="Times New Roman"/>
              </a:rPr>
              <a:t> GEN</a:t>
            </a:r>
            <a:endParaRPr b="1" sz="1300">
              <a:latin typeface="Times New Roman"/>
              <a:ea typeface="Times New Roman"/>
              <a:cs typeface="Times New Roman"/>
              <a:sym typeface="Times New Roman"/>
            </a:endParaRPr>
          </a:p>
          <a:p>
            <a:pPr indent="0" lvl="0" marL="228600" rtl="0" algn="l">
              <a:lnSpc>
                <a:spcPct val="100000"/>
              </a:lnSpc>
              <a:spcBef>
                <a:spcPts val="970"/>
              </a:spcBef>
              <a:spcAft>
                <a:spcPts val="0"/>
              </a:spcAft>
              <a:buNone/>
            </a:pPr>
            <a:r>
              <a:rPr b="1" lang="en-US" sz="1300">
                <a:latin typeface="Times New Roman"/>
                <a:ea typeface="Times New Roman"/>
                <a:cs typeface="Times New Roman"/>
                <a:sym typeface="Times New Roman"/>
              </a:rPr>
              <a:t>RAM	                       : 8GB RAM</a:t>
            </a:r>
            <a:endParaRPr b="1" sz="1300">
              <a:latin typeface="Times New Roman"/>
              <a:ea typeface="Times New Roman"/>
              <a:cs typeface="Times New Roman"/>
              <a:sym typeface="Times New Roman"/>
            </a:endParaRPr>
          </a:p>
          <a:p>
            <a:pPr indent="0" lvl="0" marL="228600" rtl="0" algn="l">
              <a:lnSpc>
                <a:spcPct val="100000"/>
              </a:lnSpc>
              <a:spcBef>
                <a:spcPts val="985"/>
              </a:spcBef>
              <a:spcAft>
                <a:spcPts val="0"/>
              </a:spcAft>
              <a:buNone/>
            </a:pPr>
            <a:r>
              <a:rPr b="1" lang="en-US" sz="1300">
                <a:latin typeface="Times New Roman"/>
                <a:ea typeface="Times New Roman"/>
                <a:cs typeface="Times New Roman"/>
                <a:sym typeface="Times New Roman"/>
              </a:rPr>
              <a:t>Hard Disk Capacity	 : 512 GB</a:t>
            </a:r>
            <a:endParaRPr b="1" sz="1300">
              <a:latin typeface="Times New Roman"/>
              <a:ea typeface="Times New Roman"/>
              <a:cs typeface="Times New Roman"/>
              <a:sym typeface="Times New Roman"/>
            </a:endParaRPr>
          </a:p>
          <a:p>
            <a:pPr indent="0" lvl="0" marL="0" rtl="0" algn="l">
              <a:lnSpc>
                <a:spcPct val="115000"/>
              </a:lnSpc>
              <a:spcBef>
                <a:spcPts val="970"/>
              </a:spcBef>
              <a:spcAft>
                <a:spcPts val="0"/>
              </a:spcAft>
              <a:buClr>
                <a:schemeClr val="dk1"/>
              </a:buClr>
              <a:buSzPts val="1100"/>
              <a:buFont typeface="Arial"/>
              <a:buNone/>
            </a:pPr>
            <a:r>
              <a:t/>
            </a:r>
            <a:endParaRPr b="1"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Project Idea:</a:t>
            </a:r>
            <a:endParaRPr/>
          </a:p>
        </p:txBody>
      </p:sp>
      <p:sp>
        <p:nvSpPr>
          <p:cNvPr id="133" name="Google Shape;133;p3"/>
          <p:cNvSpPr txBox="1"/>
          <p:nvPr>
            <p:ph idx="2" type="body"/>
          </p:nvPr>
        </p:nvSpPr>
        <p:spPr>
          <a:xfrm>
            <a:off x="609600" y="1622443"/>
            <a:ext cx="8121501" cy="3268625"/>
          </a:xfrm>
          <a:prstGeom prst="rect">
            <a:avLst/>
          </a:prstGeom>
          <a:noFill/>
          <a:ln>
            <a:noFill/>
          </a:ln>
        </p:spPr>
        <p:txBody>
          <a:bodyPr anchorCtr="0" anchor="t" bIns="45700" lIns="91425" spcFirstLastPara="1" rIns="91425" wrap="square" tIns="45700">
            <a:normAutofit/>
          </a:bodyPr>
          <a:lstStyle/>
          <a:p>
            <a:pPr indent="-299072" lvl="0" marL="320040" rtl="0" algn="l">
              <a:lnSpc>
                <a:spcPct val="90000"/>
              </a:lnSpc>
              <a:spcBef>
                <a:spcPts val="0"/>
              </a:spcBef>
              <a:spcAft>
                <a:spcPts val="0"/>
              </a:spcAft>
              <a:buSzPts val="1018"/>
              <a:buChar char="◻"/>
            </a:pPr>
            <a:r>
              <a:rPr lang="en-US" sz="1829">
                <a:solidFill>
                  <a:srgbClr val="000000"/>
                </a:solidFill>
                <a:latin typeface="Arial"/>
                <a:ea typeface="Arial"/>
                <a:cs typeface="Arial"/>
                <a:sym typeface="Arial"/>
              </a:rPr>
              <a:t>S</a:t>
            </a:r>
            <a:r>
              <a:rPr b="0" i="0" lang="en-US" sz="1829">
                <a:solidFill>
                  <a:srgbClr val="000000"/>
                </a:solidFill>
                <a:latin typeface="Arial"/>
                <a:ea typeface="Arial"/>
                <a:cs typeface="Arial"/>
                <a:sym typeface="Arial"/>
              </a:rPr>
              <a:t>pam filtering is a filtering system that implements a set of rules and works with that set of protocols as a classifier.</a:t>
            </a:r>
            <a:endParaRPr b="0" i="0" sz="1829">
              <a:solidFill>
                <a:srgbClr val="000000"/>
              </a:solidFill>
              <a:latin typeface="Arial"/>
              <a:ea typeface="Arial"/>
              <a:cs typeface="Arial"/>
              <a:sym typeface="Arial"/>
            </a:endParaRPr>
          </a:p>
          <a:p>
            <a:pPr indent="-299072" lvl="0" marL="320040" rtl="0" algn="l">
              <a:lnSpc>
                <a:spcPct val="90000"/>
              </a:lnSpc>
              <a:spcBef>
                <a:spcPts val="700"/>
              </a:spcBef>
              <a:spcAft>
                <a:spcPts val="0"/>
              </a:spcAft>
              <a:buSzPts val="1018"/>
              <a:buChar char="◻"/>
            </a:pPr>
            <a:r>
              <a:rPr b="0" i="0" lang="en-US" sz="1829">
                <a:solidFill>
                  <a:srgbClr val="000000"/>
                </a:solidFill>
                <a:latin typeface="Arial"/>
                <a:ea typeface="Arial"/>
                <a:cs typeface="Arial"/>
                <a:sym typeface="Arial"/>
              </a:rPr>
              <a:t>In the first step, content filters are implemented and use </a:t>
            </a:r>
            <a:r>
              <a:rPr lang="en-US" sz="1829">
                <a:solidFill>
                  <a:srgbClr val="000000"/>
                </a:solidFill>
                <a:latin typeface="Arial"/>
                <a:ea typeface="Arial"/>
                <a:cs typeface="Arial"/>
                <a:sym typeface="Arial"/>
              </a:rPr>
              <a:t>Machine learning</a:t>
            </a:r>
            <a:r>
              <a:rPr b="0" i="0" lang="en-US" sz="1829">
                <a:solidFill>
                  <a:srgbClr val="000000"/>
                </a:solidFill>
                <a:latin typeface="Arial"/>
                <a:ea typeface="Arial"/>
                <a:cs typeface="Arial"/>
                <a:sym typeface="Arial"/>
              </a:rPr>
              <a:t> techniques to figure out the spam</a:t>
            </a:r>
            <a:r>
              <a:rPr lang="en-US" sz="1829">
                <a:solidFill>
                  <a:srgbClr val="000000"/>
                </a:solidFill>
                <a:latin typeface="Arial"/>
                <a:ea typeface="Arial"/>
                <a:cs typeface="Arial"/>
                <a:sym typeface="Arial"/>
              </a:rPr>
              <a:t> by using the csv file format of excel sheet </a:t>
            </a:r>
            <a:endParaRPr b="0" i="0" sz="1829">
              <a:solidFill>
                <a:srgbClr val="000000"/>
              </a:solidFill>
              <a:latin typeface="Arial"/>
              <a:ea typeface="Arial"/>
              <a:cs typeface="Arial"/>
              <a:sym typeface="Arial"/>
            </a:endParaRPr>
          </a:p>
          <a:p>
            <a:pPr indent="-299072" lvl="0" marL="320040" rtl="0" algn="l">
              <a:lnSpc>
                <a:spcPct val="90000"/>
              </a:lnSpc>
              <a:spcBef>
                <a:spcPts val="700"/>
              </a:spcBef>
              <a:spcAft>
                <a:spcPts val="0"/>
              </a:spcAft>
              <a:buSzPts val="1018"/>
              <a:buChar char="◻"/>
            </a:pPr>
            <a:r>
              <a:rPr b="0" i="0" lang="en-US" sz="1829">
                <a:solidFill>
                  <a:srgbClr val="000000"/>
                </a:solidFill>
                <a:latin typeface="Arial"/>
                <a:ea typeface="Arial"/>
                <a:cs typeface="Arial"/>
                <a:sym typeface="Arial"/>
              </a:rPr>
              <a:t>Then copy the email or messages and paste it in the website</a:t>
            </a:r>
            <a:endParaRPr sz="1829"/>
          </a:p>
          <a:p>
            <a:pPr indent="-299072" lvl="0" marL="320040" rtl="0" algn="l">
              <a:lnSpc>
                <a:spcPct val="90000"/>
              </a:lnSpc>
              <a:spcBef>
                <a:spcPts val="700"/>
              </a:spcBef>
              <a:spcAft>
                <a:spcPts val="0"/>
              </a:spcAft>
              <a:buSzPts val="1018"/>
              <a:buChar char="◻"/>
            </a:pPr>
            <a:r>
              <a:rPr lang="en-US" sz="1829">
                <a:solidFill>
                  <a:srgbClr val="000000"/>
                </a:solidFill>
                <a:latin typeface="Arial"/>
                <a:ea typeface="Arial"/>
                <a:cs typeface="Arial"/>
                <a:sym typeface="Arial"/>
              </a:rPr>
              <a:t>The Website</a:t>
            </a:r>
            <a:r>
              <a:rPr b="0" i="0" lang="en-US" sz="1829">
                <a:solidFill>
                  <a:srgbClr val="000000"/>
                </a:solidFill>
                <a:latin typeface="Arial"/>
                <a:ea typeface="Arial"/>
                <a:cs typeface="Arial"/>
                <a:sym typeface="Arial"/>
              </a:rPr>
              <a:t> that we are made with html to test that the message is spam or not spam </a:t>
            </a:r>
            <a:endParaRPr sz="1829"/>
          </a:p>
          <a:p>
            <a:pPr indent="-299072" lvl="0" marL="320040" rtl="0" algn="l">
              <a:lnSpc>
                <a:spcPct val="90000"/>
              </a:lnSpc>
              <a:spcBef>
                <a:spcPts val="700"/>
              </a:spcBef>
              <a:spcAft>
                <a:spcPts val="0"/>
              </a:spcAft>
              <a:buSzPts val="1018"/>
              <a:buChar char="◻"/>
            </a:pPr>
            <a:r>
              <a:rPr lang="en-US" sz="1829">
                <a:solidFill>
                  <a:srgbClr val="000000"/>
                </a:solidFill>
                <a:latin typeface="Arial"/>
                <a:ea typeface="Arial"/>
                <a:cs typeface="Arial"/>
                <a:sym typeface="Arial"/>
              </a:rPr>
              <a:t>In this project we use flask library concepts to to run this project in the website with specific local ip address </a:t>
            </a:r>
            <a:endParaRPr b="0" i="0" sz="1829">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nvSpPr>
        <p:spPr>
          <a:xfrm>
            <a:off x="76200" y="28870"/>
            <a:ext cx="8153400" cy="100584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200"/>
              <a:buFont typeface="Twentieth Century"/>
              <a:buNone/>
            </a:pPr>
            <a:r>
              <a:rPr b="0" i="0" lang="en-US" sz="4200" u="none" cap="none" strike="noStrike">
                <a:solidFill>
                  <a:schemeClr val="dk2"/>
                </a:solidFill>
                <a:latin typeface="Twentieth Century"/>
                <a:ea typeface="Twentieth Century"/>
                <a:cs typeface="Twentieth Century"/>
                <a:sym typeface="Twentieth Century"/>
              </a:rPr>
              <a:t>Languages used:</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589800" y="1659625"/>
            <a:ext cx="8490300" cy="32862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HTML - HYPER TEXT MARKUP LANGUAGE(index.html)</a:t>
            </a:r>
            <a:endParaRPr b="1" i="0" sz="6800" u="none" cap="none" strike="noStrike">
              <a:solidFill>
                <a:srgbClr val="000000"/>
              </a:solidFill>
              <a:latin typeface="Twentieth Century"/>
              <a:ea typeface="Twentieth Century"/>
              <a:cs typeface="Twentieth Century"/>
              <a:sym typeface="Twentieth Century"/>
            </a:endParaRPr>
          </a:p>
          <a:p>
            <a:pPr indent="-374650" lvl="0" marL="457200" marR="0" rtl="0" algn="l">
              <a:lnSpc>
                <a:spcPct val="15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CSS    - CASCADING STYLE SHEETS(style.css)</a:t>
            </a:r>
            <a:r>
              <a:rPr b="1" i="0" lang="en-US" sz="5000" u="none" cap="none" strike="noStrike">
                <a:solidFill>
                  <a:srgbClr val="000000"/>
                </a:solidFill>
                <a:latin typeface="Twentieth Century"/>
                <a:ea typeface="Twentieth Century"/>
                <a:cs typeface="Twentieth Century"/>
                <a:sym typeface="Twentieth Century"/>
              </a:rPr>
              <a:t>       </a:t>
            </a:r>
            <a:endParaRPr b="1" i="0" sz="2600" u="none" cap="none" strike="noStrike">
              <a:solidFill>
                <a:srgbClr val="000000"/>
              </a:solidFill>
              <a:latin typeface="Twentieth Century"/>
              <a:ea typeface="Twentieth Century"/>
              <a:cs typeface="Twentieth Century"/>
              <a:sym typeface="Twentieth Century"/>
            </a:endParaRPr>
          </a:p>
          <a:p>
            <a:pPr indent="-374650" lvl="0" marL="457200" marR="0" rtl="0" algn="l">
              <a:lnSpc>
                <a:spcPct val="15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PYTHON (NORMAL PYTHON - app .py) </a:t>
            </a:r>
            <a:endParaRPr b="1" i="0" sz="2300" u="none" cap="none" strike="noStrike">
              <a:solidFill>
                <a:srgbClr val="000000"/>
              </a:solidFill>
              <a:latin typeface="Twentieth Century"/>
              <a:ea typeface="Twentieth Century"/>
              <a:cs typeface="Twentieth Century"/>
              <a:sym typeface="Twentieth Century"/>
            </a:endParaRPr>
          </a:p>
          <a:p>
            <a:pPr indent="0" lvl="0" marL="457200" marR="0" rtl="0" algn="l">
              <a:lnSpc>
                <a:spcPct val="150000"/>
              </a:lnSpc>
              <a:spcBef>
                <a:spcPts val="0"/>
              </a:spcBef>
              <a:spcAft>
                <a:spcPts val="0"/>
              </a:spcAft>
              <a:buClr>
                <a:srgbClr val="000000"/>
              </a:buClr>
              <a:buSzPts val="2300"/>
              <a:buFont typeface="Arial"/>
              <a:buNone/>
            </a:pPr>
            <a:r>
              <a:t/>
            </a:r>
            <a:endParaRPr b="1" i="0" sz="2300" u="none" cap="none" strike="noStrike">
              <a:solidFill>
                <a:srgbClr val="000000"/>
              </a:solidFill>
              <a:latin typeface="Twentieth Century"/>
              <a:ea typeface="Twentieth Century"/>
              <a:cs typeface="Twentieth Century"/>
              <a:sym typeface="Twentieth Century"/>
            </a:endParaRPr>
          </a:p>
          <a:p>
            <a:pPr indent="-374650" lvl="0" marL="457200" marR="0" rtl="0" algn="l">
              <a:lnSpc>
                <a:spcPct val="15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JUPYTER NOTEBOOK PYTHON - Trained Dataset Model.jpynb</a:t>
            </a:r>
            <a:endParaRPr b="1" i="0" sz="23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609600" y="76200"/>
            <a:ext cx="8077200" cy="10477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Modules:</a:t>
            </a:r>
            <a:endParaRPr/>
          </a:p>
        </p:txBody>
      </p:sp>
      <p:sp>
        <p:nvSpPr>
          <p:cNvPr id="147" name="Google Shape;147;p5"/>
          <p:cNvSpPr txBox="1"/>
          <p:nvPr>
            <p:ph idx="2" type="body"/>
          </p:nvPr>
        </p:nvSpPr>
        <p:spPr>
          <a:xfrm>
            <a:off x="233175" y="1123950"/>
            <a:ext cx="8910900" cy="35052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15000"/>
              </a:lnSpc>
              <a:spcBef>
                <a:spcPts val="0"/>
              </a:spcBef>
              <a:spcAft>
                <a:spcPts val="0"/>
              </a:spcAft>
              <a:buSzPct val="59999"/>
              <a:buNone/>
            </a:pPr>
            <a:r>
              <a:t/>
            </a:r>
            <a:endParaRPr/>
          </a:p>
          <a:p>
            <a:pPr indent="-303466" lvl="0" marL="320040" rtl="0" algn="l">
              <a:lnSpc>
                <a:spcPct val="115000"/>
              </a:lnSpc>
              <a:spcBef>
                <a:spcPts val="700"/>
              </a:spcBef>
              <a:spcAft>
                <a:spcPts val="0"/>
              </a:spcAft>
              <a:buSzPct val="59999"/>
              <a:buChar char="◻"/>
            </a:pPr>
            <a:r>
              <a:rPr lang="en-US"/>
              <a:t>Dataset training module (created using Jupyter Notebook(ipython)</a:t>
            </a:r>
            <a:endParaRPr/>
          </a:p>
          <a:p>
            <a:pPr indent="0" lvl="0" marL="320040" rtl="0" algn="l">
              <a:lnSpc>
                <a:spcPct val="115000"/>
              </a:lnSpc>
              <a:spcBef>
                <a:spcPts val="700"/>
              </a:spcBef>
              <a:spcAft>
                <a:spcPts val="0"/>
              </a:spcAft>
              <a:buSzPct val="84705"/>
              <a:buNone/>
            </a:pPr>
            <a:r>
              <a:t/>
            </a:r>
            <a:endParaRPr sz="1500"/>
          </a:p>
          <a:p>
            <a:pPr indent="-303466" lvl="0" marL="320040" rtl="0" algn="l">
              <a:lnSpc>
                <a:spcPct val="115000"/>
              </a:lnSpc>
              <a:spcBef>
                <a:spcPts val="700"/>
              </a:spcBef>
              <a:spcAft>
                <a:spcPts val="0"/>
              </a:spcAft>
              <a:buSzPct val="59999"/>
              <a:buChar char="◻"/>
            </a:pPr>
            <a:r>
              <a:rPr lang="en-US"/>
              <a:t>Web-page </a:t>
            </a:r>
            <a:r>
              <a:rPr lang="en-US"/>
              <a:t>designing</a:t>
            </a:r>
            <a:r>
              <a:rPr lang="en-US"/>
              <a:t> module(created using HTML and CSS)</a:t>
            </a:r>
            <a:endParaRPr/>
          </a:p>
          <a:p>
            <a:pPr indent="-214947" lvl="0" marL="320040" rtl="0" algn="l">
              <a:lnSpc>
                <a:spcPct val="115000"/>
              </a:lnSpc>
              <a:spcBef>
                <a:spcPts val="700"/>
              </a:spcBef>
              <a:spcAft>
                <a:spcPts val="0"/>
              </a:spcAft>
              <a:buSzPts val="85"/>
              <a:buChar char="◻"/>
            </a:pPr>
            <a:r>
              <a:t/>
            </a:r>
            <a:endParaRPr sz="1500"/>
          </a:p>
          <a:p>
            <a:pPr indent="-303466" lvl="0" marL="320040" rtl="0" algn="l">
              <a:lnSpc>
                <a:spcPct val="115000"/>
              </a:lnSpc>
              <a:spcBef>
                <a:spcPts val="700"/>
              </a:spcBef>
              <a:spcAft>
                <a:spcPts val="0"/>
              </a:spcAft>
              <a:buSzPct val="59999"/>
              <a:buChar char="◻"/>
            </a:pPr>
            <a:r>
              <a:rPr lang="en-US"/>
              <a:t>Backend(flask) module(created using Python) </a:t>
            </a:r>
            <a:endParaRPr/>
          </a:p>
          <a:p>
            <a:pPr indent="-214947" lvl="0" marL="320040" rtl="0" algn="l">
              <a:lnSpc>
                <a:spcPct val="115000"/>
              </a:lnSpc>
              <a:spcBef>
                <a:spcPts val="700"/>
              </a:spcBef>
              <a:spcAft>
                <a:spcPts val="0"/>
              </a:spcAft>
              <a:buSzPts val="85"/>
              <a:buChar char="◻"/>
            </a:pPr>
            <a:r>
              <a:t/>
            </a:r>
            <a:endParaRPr sz="1510"/>
          </a:p>
          <a:p>
            <a:pPr indent="-303466" lvl="0" marL="320040" rtl="0" algn="l">
              <a:lnSpc>
                <a:spcPct val="115000"/>
              </a:lnSpc>
              <a:spcBef>
                <a:spcPts val="700"/>
              </a:spcBef>
              <a:spcAft>
                <a:spcPts val="0"/>
              </a:spcAft>
              <a:buSzPct val="59999"/>
              <a:buChar char="◻"/>
            </a:pPr>
            <a:r>
              <a:rPr lang="en-US"/>
              <a:t>Testing module(Testing the whole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c30d3efe64_0_3"/>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54" name="Google Shape;154;g1c30d3efe64_0_3"/>
          <p:cNvSpPr txBox="1"/>
          <p:nvPr>
            <p:ph idx="2" type="body"/>
          </p:nvPr>
        </p:nvSpPr>
        <p:spPr>
          <a:xfrm>
            <a:off x="685800" y="1471875"/>
            <a:ext cx="8077200" cy="341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SzPts val="275"/>
              <a:buNone/>
            </a:pPr>
            <a:r>
              <a:rPr b="1" lang="en-US" sz="2225"/>
              <a:t>DATASET TRAINING MODULE :</a:t>
            </a:r>
            <a:endParaRPr b="1" sz="2225"/>
          </a:p>
          <a:p>
            <a:pPr indent="-331787" lvl="0" marL="457200" rtl="0" algn="l">
              <a:lnSpc>
                <a:spcPct val="115000"/>
              </a:lnSpc>
              <a:spcBef>
                <a:spcPts val="700"/>
              </a:spcBef>
              <a:spcAft>
                <a:spcPts val="0"/>
              </a:spcAft>
              <a:buSzPts val="1625"/>
              <a:buChar char="◻"/>
            </a:pPr>
            <a:r>
              <a:rPr lang="en-US" sz="1625"/>
              <a:t>It is an Backend Module.In this module,First we take the spam message dataset from kaggle.com which is an data science company who have N number of datasets.</a:t>
            </a:r>
            <a:endParaRPr sz="1625"/>
          </a:p>
          <a:p>
            <a:pPr indent="-331787" lvl="0" marL="457200" rtl="0" algn="l">
              <a:lnSpc>
                <a:spcPct val="115000"/>
              </a:lnSpc>
              <a:spcBef>
                <a:spcPts val="0"/>
              </a:spcBef>
              <a:spcAft>
                <a:spcPts val="0"/>
              </a:spcAft>
              <a:buSzPts val="1625"/>
              <a:buChar char="◻"/>
            </a:pPr>
            <a:r>
              <a:rPr lang="en-US" sz="1625"/>
              <a:t>After the dataset get downloaded open jupyter notebook and set the project folder directory and create a new ipython file.</a:t>
            </a:r>
            <a:endParaRPr sz="1625"/>
          </a:p>
          <a:p>
            <a:pPr indent="-331787" lvl="0" marL="457200" rtl="0" algn="l">
              <a:lnSpc>
                <a:spcPct val="115000"/>
              </a:lnSpc>
              <a:spcBef>
                <a:spcPts val="0"/>
              </a:spcBef>
              <a:spcAft>
                <a:spcPts val="0"/>
              </a:spcAft>
              <a:buSzPts val="1625"/>
              <a:buChar char="◻"/>
            </a:pPr>
            <a:r>
              <a:rPr lang="en-US" sz="1625"/>
              <a:t>In the ipython file first import pandas library to manipulate the dataset. And read the csv file .</a:t>
            </a:r>
            <a:endParaRPr sz="1625"/>
          </a:p>
          <a:p>
            <a:pPr indent="-331787" lvl="0" marL="457200" rtl="0" algn="l">
              <a:lnSpc>
                <a:spcPct val="115000"/>
              </a:lnSpc>
              <a:spcBef>
                <a:spcPts val="0"/>
              </a:spcBef>
              <a:spcAft>
                <a:spcPts val="0"/>
              </a:spcAft>
              <a:buSzPts val="1625"/>
              <a:buChar char="◻"/>
            </a:pPr>
            <a:r>
              <a:rPr lang="en-US" sz="1625"/>
              <a:t>After readed the dataset import the sklearn library to train the dataset ,from sklearn use MultinomialNB naive bayes package to classifiers the spam and not spam messages.</a:t>
            </a:r>
            <a:endParaRPr sz="1625"/>
          </a:p>
          <a:p>
            <a:pPr indent="-331787" lvl="0" marL="457200" rtl="0" algn="l">
              <a:lnSpc>
                <a:spcPct val="115000"/>
              </a:lnSpc>
              <a:spcBef>
                <a:spcPts val="0"/>
              </a:spcBef>
              <a:spcAft>
                <a:spcPts val="0"/>
              </a:spcAft>
              <a:buSzPts val="1625"/>
              <a:buChar char="◻"/>
            </a:pPr>
            <a:r>
              <a:rPr lang="en-US" sz="1625"/>
              <a:t>After the dataset get trained dump the model into pickle file like(spam_model.pkl)using Joblib library and dump() method.</a:t>
            </a:r>
            <a:endParaRPr sz="1625"/>
          </a:p>
          <a:p>
            <a:pPr indent="0" lvl="0" marL="0" rtl="0" algn="l">
              <a:lnSpc>
                <a:spcPct val="115000"/>
              </a:lnSpc>
              <a:spcBef>
                <a:spcPts val="700"/>
              </a:spcBef>
              <a:spcAft>
                <a:spcPts val="0"/>
              </a:spcAft>
              <a:buClr>
                <a:schemeClr val="dk1"/>
              </a:buClr>
              <a:buSzPts val="275"/>
              <a:buFont typeface="Arial"/>
              <a:buNone/>
            </a:pPr>
            <a:r>
              <a:t/>
            </a:r>
            <a:endParaRPr sz="1625"/>
          </a:p>
          <a:p>
            <a:pPr indent="0" lvl="0" marL="0" rtl="0" algn="l">
              <a:lnSpc>
                <a:spcPct val="115000"/>
              </a:lnSpc>
              <a:spcBef>
                <a:spcPts val="700"/>
              </a:spcBef>
              <a:spcAft>
                <a:spcPts val="0"/>
              </a:spcAft>
              <a:buSzPts val="275"/>
              <a:buNone/>
            </a:pPr>
            <a:r>
              <a:t/>
            </a:r>
            <a:endParaRPr sz="1625"/>
          </a:p>
          <a:p>
            <a:pPr indent="0" lvl="0" marL="0" rtl="0" algn="l">
              <a:lnSpc>
                <a:spcPct val="115000"/>
              </a:lnSpc>
              <a:spcBef>
                <a:spcPts val="700"/>
              </a:spcBef>
              <a:spcAft>
                <a:spcPts val="0"/>
              </a:spcAft>
              <a:buSzPts val="275"/>
              <a:buNone/>
            </a:pPr>
            <a:r>
              <a:t/>
            </a:r>
            <a:endParaRPr sz="1625"/>
          </a:p>
          <a:p>
            <a:pPr indent="0" lvl="0" marL="0" rtl="0" algn="l">
              <a:lnSpc>
                <a:spcPct val="115000"/>
              </a:lnSpc>
              <a:spcBef>
                <a:spcPts val="700"/>
              </a:spcBef>
              <a:spcAft>
                <a:spcPts val="0"/>
              </a:spcAft>
              <a:buSzPts val="275"/>
              <a:buNone/>
            </a:pPr>
            <a:r>
              <a:t/>
            </a:r>
            <a:endParaRPr sz="16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c30d3efefa_0_0"/>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61" name="Google Shape;161;g1c30d3efefa_0_0"/>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700"/>
              </a:spcBef>
              <a:spcAft>
                <a:spcPts val="0"/>
              </a:spcAft>
              <a:buClr>
                <a:schemeClr val="dk1"/>
              </a:buClr>
              <a:buSzPts val="1100"/>
              <a:buFont typeface="Arial"/>
              <a:buNone/>
            </a:pPr>
            <a:r>
              <a:rPr b="1" lang="en-US" sz="2225"/>
              <a:t>WEBPAGE DESIGNING MODULE :</a:t>
            </a:r>
            <a:endParaRPr b="1" sz="2225"/>
          </a:p>
          <a:p>
            <a:pPr indent="-350837" lvl="0" marL="457200" rtl="0" algn="l">
              <a:lnSpc>
                <a:spcPct val="125000"/>
              </a:lnSpc>
              <a:spcBef>
                <a:spcPts val="700"/>
              </a:spcBef>
              <a:spcAft>
                <a:spcPts val="0"/>
              </a:spcAft>
              <a:buSzPts val="1925"/>
              <a:buChar char="◻"/>
            </a:pPr>
            <a:r>
              <a:rPr lang="en-US" sz="1925"/>
              <a:t>It is an Frontend Module . In this module we create an web page using HTML &amp; CSS.</a:t>
            </a:r>
            <a:endParaRPr sz="1925"/>
          </a:p>
          <a:p>
            <a:pPr indent="-350837" lvl="0" marL="457200" rtl="0" algn="l">
              <a:lnSpc>
                <a:spcPct val="125000"/>
              </a:lnSpc>
              <a:spcBef>
                <a:spcPts val="0"/>
              </a:spcBef>
              <a:spcAft>
                <a:spcPts val="0"/>
              </a:spcAft>
              <a:buSzPts val="1925"/>
              <a:buChar char="◻"/>
            </a:pPr>
            <a:r>
              <a:rPr lang="en-US" sz="1925"/>
              <a:t>Initially the top heading is created and an text field is to read the message form the user.</a:t>
            </a:r>
            <a:endParaRPr sz="1925"/>
          </a:p>
          <a:p>
            <a:pPr indent="-350837" lvl="0" marL="457200" rtl="0" algn="l">
              <a:lnSpc>
                <a:spcPct val="125000"/>
              </a:lnSpc>
              <a:spcBef>
                <a:spcPts val="0"/>
              </a:spcBef>
              <a:spcAft>
                <a:spcPts val="0"/>
              </a:spcAft>
              <a:buSzPts val="1925"/>
              <a:buChar char="◻"/>
            </a:pPr>
            <a:r>
              <a:rPr lang="en-US" sz="1925"/>
              <a:t>After we create an button to run spam detection module.</a:t>
            </a:r>
            <a:endParaRPr sz="1925"/>
          </a:p>
          <a:p>
            <a:pPr indent="-350837" lvl="0" marL="457200" rtl="0" algn="l">
              <a:lnSpc>
                <a:spcPct val="125000"/>
              </a:lnSpc>
              <a:spcBef>
                <a:spcPts val="0"/>
              </a:spcBef>
              <a:spcAft>
                <a:spcPts val="0"/>
              </a:spcAft>
              <a:buSzPts val="1925"/>
              <a:buChar char="◻"/>
            </a:pPr>
            <a:r>
              <a:rPr lang="en-US" sz="1925"/>
              <a:t>And we added two different sounds for spam and not spam messages.</a:t>
            </a:r>
            <a:endParaRPr sz="1925"/>
          </a:p>
          <a:p>
            <a:pPr indent="-350837" lvl="0" marL="457200" rtl="0" algn="l">
              <a:lnSpc>
                <a:spcPct val="125000"/>
              </a:lnSpc>
              <a:spcBef>
                <a:spcPts val="0"/>
              </a:spcBef>
              <a:spcAft>
                <a:spcPts val="0"/>
              </a:spcAft>
              <a:buSzPts val="1925"/>
              <a:buChar char="◻"/>
            </a:pPr>
            <a:r>
              <a:rPr lang="en-US" sz="1925"/>
              <a:t>In CSS we add style to the each and every part of our webpage for heading, text field, button, images.</a:t>
            </a:r>
            <a:endParaRPr sz="1925"/>
          </a:p>
          <a:p>
            <a:pPr indent="0" lvl="0" marL="0" rtl="0" algn="l">
              <a:lnSpc>
                <a:spcPct val="95000"/>
              </a:lnSpc>
              <a:spcBef>
                <a:spcPts val="700"/>
              </a:spcBef>
              <a:spcAft>
                <a:spcPts val="0"/>
              </a:spcAft>
              <a:buSzPts val="1080"/>
              <a:buNone/>
            </a:pPr>
            <a:r>
              <a:t/>
            </a:r>
            <a:endParaRPr sz="19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c30d3efefa_0_6"/>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68" name="Google Shape;168;g1c30d3efefa_0_6"/>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BACKEND (FLASK) MODULE:-</a:t>
            </a:r>
            <a:endParaRPr b="1" sz="12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Initially imported the flask module to connect the python source to webpage.</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imported the pandas and numpy libraries to analyze and manipulate the dataset. Then import the joblib library to access the trained model .</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Next check posted message with dataset and using if-else statements to print the message is spam or not.</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the code get completed save the python code as “app.py</a:t>
            </a: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700"/>
              </a:spcBef>
              <a:spcAft>
                <a:spcPts val="0"/>
              </a:spcAft>
              <a:buSzPts val="275"/>
              <a:buNone/>
            </a:pPr>
            <a:r>
              <a:t/>
            </a:r>
            <a:endParaRPr b="1" sz="2225"/>
          </a:p>
        </p:txBody>
      </p:sp>
    </p:spTree>
  </p:cSld>
  <p:clrMapOvr>
    <a:masterClrMapping/>
  </p:clrMapOvr>
</p:sld>
</file>

<file path=ppt/theme/theme1.xml><?xml version="1.0" encoding="utf-8"?>
<a:theme xmlns:a="http://schemas.openxmlformats.org/drawingml/2006/main" xmlns:r="http://schemas.openxmlformats.org/officeDocument/2006/relationships"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2015-08-10T20:36:54Z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