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75969" y="1885378"/>
            <a:ext cx="10640100" cy="448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3700"/>
              <a:buNone/>
              <a:defRPr sz="2750" b="1" i="0">
                <a:solidFill>
                  <a:srgbClr val="404040"/>
                </a:solidFill>
                <a:latin typeface="Trebuchet MS"/>
                <a:ea typeface="Trebuchet MS"/>
                <a:cs typeface="Trebuchet MS"/>
                <a:sym typeface="Trebuchet MS"/>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2" name="Google Shape;52;p13"/>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sldNum" idx="12"/>
          </p:nvPr>
        </p:nvSpPr>
        <p:spPr>
          <a:xfrm>
            <a:off x="8778240" y="6377940"/>
            <a:ext cx="2804100" cy="2001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775969" y="1885378"/>
            <a:ext cx="10640100" cy="448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3700"/>
              <a:buNone/>
              <a:defRPr sz="2750" b="1" i="0">
                <a:solidFill>
                  <a:srgbClr val="404040"/>
                </a:solidFill>
                <a:latin typeface="Trebuchet MS"/>
                <a:ea typeface="Trebuchet MS"/>
                <a:cs typeface="Trebuchet MS"/>
                <a:sym typeface="Trebuchet MS"/>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7" name="Google Shape;57;p14"/>
          <p:cNvSpPr txBox="1">
            <a:spLocks noGrp="1"/>
          </p:cNvSpPr>
          <p:nvPr>
            <p:ph type="body" idx="1"/>
          </p:nvPr>
        </p:nvSpPr>
        <p:spPr>
          <a:xfrm>
            <a:off x="708659" y="3059112"/>
            <a:ext cx="10774800" cy="3211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2400"/>
              <a:buNone/>
              <a:defRPr b="0" i="0">
                <a:solidFill>
                  <a:schemeClr val="dk1"/>
                </a:solidFill>
              </a:defRPr>
            </a:lvl1pPr>
            <a:lvl2pPr marL="914400" lvl="1" indent="-228600" algn="l" rtl="0">
              <a:spcBef>
                <a:spcPts val="1600"/>
              </a:spcBef>
              <a:spcAft>
                <a:spcPts val="0"/>
              </a:spcAft>
              <a:buSzPts val="1900"/>
              <a:buNone/>
              <a:defRPr/>
            </a:lvl2pPr>
            <a:lvl3pPr marL="1371600" lvl="2" indent="-228600" algn="l" rtl="0">
              <a:spcBef>
                <a:spcPts val="1600"/>
              </a:spcBef>
              <a:spcAft>
                <a:spcPts val="0"/>
              </a:spcAft>
              <a:buSzPts val="1900"/>
              <a:buNone/>
              <a:defRPr/>
            </a:lvl3pPr>
            <a:lvl4pPr marL="1828800" lvl="3" indent="-228600" algn="l" rtl="0">
              <a:spcBef>
                <a:spcPts val="1600"/>
              </a:spcBef>
              <a:spcAft>
                <a:spcPts val="0"/>
              </a:spcAft>
              <a:buSzPts val="1900"/>
              <a:buNone/>
              <a:defRPr/>
            </a:lvl4pPr>
            <a:lvl5pPr marL="2286000" lvl="4" indent="-228600" algn="l" rtl="0">
              <a:spcBef>
                <a:spcPts val="1600"/>
              </a:spcBef>
              <a:spcAft>
                <a:spcPts val="0"/>
              </a:spcAft>
              <a:buSzPts val="1900"/>
              <a:buNone/>
              <a:defRPr/>
            </a:lvl5pPr>
            <a:lvl6pPr marL="2743200" lvl="5" indent="-228600" algn="l" rtl="0">
              <a:spcBef>
                <a:spcPts val="1600"/>
              </a:spcBef>
              <a:spcAft>
                <a:spcPts val="0"/>
              </a:spcAft>
              <a:buSzPts val="1900"/>
              <a:buNone/>
              <a:defRPr/>
            </a:lvl6pPr>
            <a:lvl7pPr marL="3200400" lvl="6" indent="-228600" algn="l" rtl="0">
              <a:spcBef>
                <a:spcPts val="1600"/>
              </a:spcBef>
              <a:spcAft>
                <a:spcPts val="0"/>
              </a:spcAft>
              <a:buSzPts val="1900"/>
              <a:buNone/>
              <a:defRPr/>
            </a:lvl7pPr>
            <a:lvl8pPr marL="3657600" lvl="7" indent="-228600" algn="l" rtl="0">
              <a:spcBef>
                <a:spcPts val="1600"/>
              </a:spcBef>
              <a:spcAft>
                <a:spcPts val="0"/>
              </a:spcAft>
              <a:buSzPts val="1900"/>
              <a:buNone/>
              <a:defRPr/>
            </a:lvl8pPr>
            <a:lvl9pPr marL="4114800" lvl="8" indent="-228600" algn="l" rtl="0">
              <a:spcBef>
                <a:spcPts val="1600"/>
              </a:spcBef>
              <a:spcAft>
                <a:spcPts val="1600"/>
              </a:spcAft>
              <a:buSzPts val="1900"/>
              <a:buNone/>
              <a:defRPr/>
            </a:lvl9pPr>
          </a:lstStyle>
          <a:p>
            <a:endParaRPr/>
          </a:p>
        </p:txBody>
      </p:sp>
      <p:sp>
        <p:nvSpPr>
          <p:cNvPr id="58" name="Google Shape;58;p14"/>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14"/>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778240" y="6377940"/>
            <a:ext cx="2804100" cy="2001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61"/>
        <p:cNvGrpSpPr/>
        <p:nvPr/>
      </p:nvGrpSpPr>
      <p:grpSpPr>
        <a:xfrm>
          <a:off x="0" y="0"/>
          <a:ext cx="0" cy="0"/>
          <a:chOff x="0" y="0"/>
          <a:chExt cx="0" cy="0"/>
        </a:xfrm>
      </p:grpSpPr>
      <p:sp>
        <p:nvSpPr>
          <p:cNvPr id="62" name="Google Shape;62;p15"/>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15"/>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778240" y="6377940"/>
            <a:ext cx="2804100" cy="2001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19" name="Google Shape;19;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3" name="Google Shape;23;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4" name="Google Shape;24;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Google Shape;30;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38" name="Google Shape;38;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Google Shape;39;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40" name="Google Shape;40;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3" name="Google Shape;43;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47" name="Google Shape;4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901525" y="736425"/>
            <a:ext cx="10287000" cy="567600"/>
          </a:xfrm>
          <a:prstGeom prst="rect">
            <a:avLst/>
          </a:prstGeom>
          <a:solidFill>
            <a:schemeClr val="lt1"/>
          </a:solid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solidFill>
                  <a:srgbClr val="7A2C53"/>
                </a:solidFill>
                <a:latin typeface="Times New Roman"/>
                <a:ea typeface="Times New Roman"/>
                <a:cs typeface="Times New Roman"/>
                <a:sym typeface="Times New Roman"/>
              </a:rPr>
              <a:t>STUDENT DETAILS</a:t>
            </a:r>
            <a:endParaRPr sz="3600">
              <a:solidFill>
                <a:srgbClr val="7A2C53"/>
              </a:solidFill>
              <a:latin typeface="Times New Roman"/>
              <a:ea typeface="Times New Roman"/>
              <a:cs typeface="Times New Roman"/>
              <a:sym typeface="Times New Roman"/>
            </a:endParaRPr>
          </a:p>
        </p:txBody>
      </p:sp>
      <p:sp>
        <p:nvSpPr>
          <p:cNvPr id="70" name="Google Shape;70;p16"/>
          <p:cNvSpPr txBox="1"/>
          <p:nvPr/>
        </p:nvSpPr>
        <p:spPr>
          <a:xfrm>
            <a:off x="901525" y="1750250"/>
            <a:ext cx="10287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a:solidFill>
                  <a:schemeClr val="lt1"/>
                </a:solidFill>
                <a:latin typeface="Times New Roman"/>
                <a:ea typeface="Times New Roman"/>
                <a:cs typeface="Times New Roman"/>
                <a:sym typeface="Times New Roman"/>
              </a:rPr>
              <a:t>Name </a:t>
            </a:r>
            <a:r>
              <a:rPr lang="en-US" sz="2400" dirty="0" smtClean="0">
                <a:solidFill>
                  <a:schemeClr val="lt1"/>
                </a:solidFill>
                <a:latin typeface="Times New Roman"/>
                <a:ea typeface="Times New Roman"/>
                <a:cs typeface="Times New Roman"/>
                <a:sym typeface="Times New Roman"/>
              </a:rPr>
              <a:t>: </a:t>
            </a:r>
            <a:r>
              <a:rPr lang="en-US" sz="2400" dirty="0" err="1" smtClean="0">
                <a:solidFill>
                  <a:schemeClr val="lt1"/>
                </a:solidFill>
                <a:latin typeface="Times New Roman"/>
                <a:ea typeface="Times New Roman"/>
                <a:cs typeface="Times New Roman"/>
                <a:sym typeface="Times New Roman"/>
              </a:rPr>
              <a:t>pasupuleti.Jagadeeswari</a:t>
            </a:r>
            <a:endParaRPr sz="2400">
              <a:solidFill>
                <a:schemeClr val="lt1"/>
              </a:solidFill>
              <a:latin typeface="Times New Roman"/>
              <a:ea typeface="Times New Roman"/>
              <a:cs typeface="Times New Roman"/>
              <a:sym typeface="Times New Roman"/>
            </a:endParaRPr>
          </a:p>
        </p:txBody>
      </p:sp>
      <p:sp>
        <p:nvSpPr>
          <p:cNvPr id="71" name="Google Shape;71;p16"/>
          <p:cNvSpPr txBox="1"/>
          <p:nvPr/>
        </p:nvSpPr>
        <p:spPr>
          <a:xfrm>
            <a:off x="901525" y="2304350"/>
            <a:ext cx="10287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smtClean="0">
                <a:solidFill>
                  <a:schemeClr val="lt1"/>
                </a:solidFill>
                <a:latin typeface="Times New Roman"/>
                <a:ea typeface="Times New Roman"/>
                <a:cs typeface="Times New Roman"/>
                <a:sym typeface="Times New Roman"/>
              </a:rPr>
              <a:t>Skills Build </a:t>
            </a:r>
            <a:r>
              <a:rPr lang="en-US" sz="2400" dirty="0">
                <a:solidFill>
                  <a:schemeClr val="lt1"/>
                </a:solidFill>
                <a:latin typeface="Times New Roman"/>
                <a:ea typeface="Times New Roman"/>
                <a:cs typeface="Times New Roman"/>
                <a:sym typeface="Times New Roman"/>
              </a:rPr>
              <a:t>Email ID : </a:t>
            </a:r>
            <a:r>
              <a:rPr lang="en-US" sz="2400" dirty="0" smtClean="0">
                <a:solidFill>
                  <a:schemeClr val="lt1"/>
                </a:solidFill>
                <a:latin typeface="Times New Roman"/>
                <a:ea typeface="Times New Roman"/>
                <a:cs typeface="Times New Roman"/>
                <a:sym typeface="Times New Roman"/>
              </a:rPr>
              <a:t>pasupuletijagadeeswari2205@gmail.com</a:t>
            </a:r>
            <a:endParaRPr sz="2400">
              <a:solidFill>
                <a:schemeClr val="lt1"/>
              </a:solidFill>
              <a:latin typeface="Times New Roman"/>
              <a:ea typeface="Times New Roman"/>
              <a:cs typeface="Times New Roman"/>
              <a:sym typeface="Times New Roman"/>
            </a:endParaRPr>
          </a:p>
        </p:txBody>
      </p:sp>
      <p:sp>
        <p:nvSpPr>
          <p:cNvPr id="72" name="Google Shape;72;p16"/>
          <p:cNvSpPr txBox="1"/>
          <p:nvPr/>
        </p:nvSpPr>
        <p:spPr>
          <a:xfrm>
            <a:off x="901525" y="2858450"/>
            <a:ext cx="102870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a:solidFill>
                  <a:schemeClr val="lt1"/>
                </a:solidFill>
                <a:latin typeface="Times New Roman"/>
                <a:ea typeface="Times New Roman"/>
                <a:cs typeface="Times New Roman"/>
                <a:sym typeface="Times New Roman"/>
              </a:rPr>
              <a:t>College Name </a:t>
            </a:r>
            <a:r>
              <a:rPr lang="en-US" sz="2400" dirty="0" smtClean="0">
                <a:solidFill>
                  <a:schemeClr val="lt1"/>
                </a:solidFill>
                <a:latin typeface="Times New Roman"/>
                <a:ea typeface="Times New Roman"/>
                <a:cs typeface="Times New Roman"/>
                <a:sym typeface="Times New Roman"/>
              </a:rPr>
              <a:t>: SRK INSTITUTE OF TECHNOLOGY</a:t>
            </a:r>
            <a:endParaRPr sz="2400">
              <a:solidFill>
                <a:schemeClr val="lt1"/>
              </a:solidFill>
              <a:latin typeface="Times New Roman"/>
              <a:ea typeface="Times New Roman"/>
              <a:cs typeface="Times New Roman"/>
              <a:sym typeface="Times New Roman"/>
            </a:endParaRPr>
          </a:p>
        </p:txBody>
      </p:sp>
      <p:sp>
        <p:nvSpPr>
          <p:cNvPr id="74" name="Google Shape;74;p16"/>
          <p:cNvSpPr txBox="1"/>
          <p:nvPr/>
        </p:nvSpPr>
        <p:spPr>
          <a:xfrm>
            <a:off x="956603" y="3404383"/>
            <a:ext cx="4741145"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a:solidFill>
                  <a:schemeClr val="lt1"/>
                </a:solidFill>
                <a:latin typeface="Times New Roman"/>
                <a:ea typeface="Times New Roman"/>
                <a:cs typeface="Times New Roman"/>
                <a:sym typeface="Times New Roman"/>
              </a:rPr>
              <a:t>Internship Domain and </a:t>
            </a:r>
            <a:r>
              <a:rPr lang="en-US" sz="2400" dirty="0" smtClean="0">
                <a:solidFill>
                  <a:schemeClr val="lt1"/>
                </a:solidFill>
                <a:latin typeface="Times New Roman"/>
                <a:ea typeface="Times New Roman"/>
                <a:cs typeface="Times New Roman"/>
                <a:sym typeface="Times New Roman"/>
              </a:rPr>
              <a:t>Internship:</a:t>
            </a:r>
            <a:endParaRPr sz="24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75" name="Google Shape;75;p16"/>
          <p:cNvSpPr txBox="1"/>
          <p:nvPr/>
        </p:nvSpPr>
        <p:spPr>
          <a:xfrm>
            <a:off x="5331655" y="3404382"/>
            <a:ext cx="6056695"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smtClean="0">
                <a:solidFill>
                  <a:schemeClr val="lt1"/>
                </a:solidFill>
                <a:latin typeface="Times New Roman"/>
                <a:ea typeface="Times New Roman"/>
                <a:cs typeface="Times New Roman"/>
                <a:sym typeface="Times New Roman"/>
              </a:rPr>
              <a:t>Cyber Security </a:t>
            </a:r>
            <a:r>
              <a:rPr lang="en-US" sz="2400" dirty="0" smtClean="0">
                <a:solidFill>
                  <a:schemeClr val="lt1"/>
                </a:solidFill>
                <a:latin typeface="Times New Roman"/>
                <a:ea typeface="Times New Roman"/>
                <a:cs typeface="Times New Roman"/>
                <a:sym typeface="Times New Roman"/>
              </a:rPr>
              <a:t>with </a:t>
            </a:r>
            <a:r>
              <a:rPr lang="en-US" sz="2400" dirty="0">
                <a:solidFill>
                  <a:schemeClr val="lt1"/>
                </a:solidFill>
                <a:latin typeface="Times New Roman"/>
                <a:ea typeface="Times New Roman"/>
                <a:cs typeface="Times New Roman"/>
                <a:sym typeface="Times New Roman"/>
              </a:rPr>
              <a:t>Kali Linux </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668" y="593367"/>
            <a:ext cx="11360700" cy="763500"/>
          </a:xfrm>
        </p:spPr>
        <p:txBody>
          <a:bodyPr>
            <a:normAutofit fontScale="90000"/>
          </a:bodyPr>
          <a:lstStyle/>
          <a:p>
            <a:r>
              <a:rPr lang="en-US" dirty="0" smtClean="0">
                <a:solidFill>
                  <a:schemeClr val="bg1"/>
                </a:solidFill>
              </a:rPr>
              <a:t>Output :</a:t>
            </a:r>
            <a:endParaRPr lang="en-US" dirty="0">
              <a:solidFill>
                <a:schemeClr val="bg1"/>
              </a:solidFill>
            </a:endParaRPr>
          </a:p>
        </p:txBody>
      </p:sp>
      <p:sp>
        <p:nvSpPr>
          <p:cNvPr id="3" name="Text Placeholder 2"/>
          <p:cNvSpPr>
            <a:spLocks noGrp="1"/>
          </p:cNvSpPr>
          <p:nvPr>
            <p:ph type="body" idx="1"/>
          </p:nvPr>
        </p:nvSpPr>
        <p:spPr/>
        <p:txBody>
          <a:bodyPr>
            <a:normAutofit/>
          </a:bodyPr>
          <a:lstStyle/>
          <a:p>
            <a:pPr>
              <a:buFont typeface="Wingdings" pitchFamily="2" charset="2"/>
              <a:buChar char="v"/>
            </a:pPr>
            <a:r>
              <a:rPr lang="en-US" sz="2400" b="1" dirty="0" smtClean="0">
                <a:solidFill>
                  <a:schemeClr val="bg1"/>
                </a:solidFill>
              </a:rPr>
              <a:t>Input :</a:t>
            </a:r>
            <a:endParaRPr lang="en-US" sz="2400" b="1" dirty="0">
              <a:solidFill>
                <a:schemeClr val="bg1"/>
              </a:solidFill>
            </a:endParaRPr>
          </a:p>
        </p:txBody>
      </p:sp>
      <p:sp>
        <p:nvSpPr>
          <p:cNvPr id="4" name="Text Placeholder 3"/>
          <p:cNvSpPr>
            <a:spLocks noGrp="1"/>
          </p:cNvSpPr>
          <p:nvPr>
            <p:ph type="body" idx="2"/>
          </p:nvPr>
        </p:nvSpPr>
        <p:spPr/>
        <p:txBody>
          <a:bodyPr>
            <a:normAutofit/>
          </a:bodyPr>
          <a:lstStyle/>
          <a:p>
            <a:pPr>
              <a:buFont typeface="Wingdings" pitchFamily="2" charset="2"/>
              <a:buChar char="v"/>
            </a:pPr>
            <a:r>
              <a:rPr lang="en-US" sz="2000" b="1" dirty="0" smtClean="0">
                <a:solidFill>
                  <a:schemeClr val="bg1"/>
                </a:solidFill>
              </a:rPr>
              <a:t>Encrypted message :</a:t>
            </a:r>
          </a:p>
          <a:p>
            <a:pPr>
              <a:buNone/>
            </a:pPr>
            <a:endParaRPr lang="en-US" sz="2000" b="1" dirty="0">
              <a:solidFill>
                <a:schemeClr val="bg1"/>
              </a:solidFill>
            </a:endParaRPr>
          </a:p>
        </p:txBody>
      </p:sp>
      <p:pic>
        <p:nvPicPr>
          <p:cNvPr id="41986" name="Picture 2"/>
          <p:cNvPicPr>
            <a:picLocks noChangeAspect="1" noChangeArrowheads="1"/>
          </p:cNvPicPr>
          <p:nvPr/>
        </p:nvPicPr>
        <p:blipFill>
          <a:blip r:embed="rId2"/>
          <a:srcRect/>
          <a:stretch>
            <a:fillRect/>
          </a:stretch>
        </p:blipFill>
        <p:spPr bwMode="auto">
          <a:xfrm>
            <a:off x="393894" y="2560320"/>
            <a:ext cx="5359791" cy="2011679"/>
          </a:xfrm>
          <a:prstGeom prst="rect">
            <a:avLst/>
          </a:prstGeom>
          <a:noFill/>
          <a:ln w="9525">
            <a:noFill/>
            <a:miter lim="800000"/>
            <a:headEnd/>
            <a:tailEnd/>
          </a:ln>
          <a:effectLst/>
        </p:spPr>
      </p:pic>
      <p:pic>
        <p:nvPicPr>
          <p:cNvPr id="41987" name="Picture 3"/>
          <p:cNvPicPr>
            <a:picLocks noChangeAspect="1" noChangeArrowheads="1"/>
          </p:cNvPicPr>
          <p:nvPr/>
        </p:nvPicPr>
        <p:blipFill>
          <a:blip r:embed="rId3"/>
          <a:srcRect/>
          <a:stretch>
            <a:fillRect/>
          </a:stretch>
        </p:blipFill>
        <p:spPr bwMode="auto">
          <a:xfrm>
            <a:off x="6175717" y="2541587"/>
            <a:ext cx="6016283" cy="207261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8" name="Google Shape;138;p25"/>
          <p:cNvSpPr txBox="1">
            <a:spLocks noGrp="1"/>
          </p:cNvSpPr>
          <p:nvPr>
            <p:ph type="title"/>
          </p:nvPr>
        </p:nvSpPr>
        <p:spPr>
          <a:xfrm>
            <a:off x="2460151" y="1522813"/>
            <a:ext cx="1937700" cy="3246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2000" b="0">
                <a:solidFill>
                  <a:srgbClr val="B3FFFF"/>
                </a:solidFill>
                <a:latin typeface="Times New Roman"/>
                <a:ea typeface="Times New Roman"/>
                <a:cs typeface="Times New Roman"/>
                <a:sym typeface="Times New Roman"/>
              </a:rPr>
              <a:t>Original image</a:t>
            </a:r>
            <a:endParaRPr sz="2000">
              <a:solidFill>
                <a:srgbClr val="B3FFFF"/>
              </a:solidFill>
              <a:latin typeface="Times New Roman"/>
              <a:ea typeface="Times New Roman"/>
              <a:cs typeface="Times New Roman"/>
              <a:sym typeface="Times New Roman"/>
            </a:endParaRPr>
          </a:p>
        </p:txBody>
      </p:sp>
      <p:sp>
        <p:nvSpPr>
          <p:cNvPr id="139" name="Google Shape;139;p25"/>
          <p:cNvSpPr txBox="1"/>
          <p:nvPr/>
        </p:nvSpPr>
        <p:spPr>
          <a:xfrm>
            <a:off x="7786025" y="1526725"/>
            <a:ext cx="1811100" cy="320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rgbClr val="B3FFFF"/>
                </a:solidFill>
                <a:latin typeface="Times New Roman"/>
                <a:ea typeface="Times New Roman"/>
                <a:cs typeface="Times New Roman"/>
                <a:sym typeface="Times New Roman"/>
              </a:rPr>
              <a:t>Encrypted image</a:t>
            </a:r>
            <a:endParaRPr sz="2000">
              <a:solidFill>
                <a:srgbClr val="B3FFFF"/>
              </a:solidFill>
              <a:latin typeface="Times New Roman"/>
              <a:ea typeface="Times New Roman"/>
              <a:cs typeface="Times New Roman"/>
              <a:sym typeface="Times New Roman"/>
            </a:endParaRPr>
          </a:p>
        </p:txBody>
      </p:sp>
      <p:sp>
        <p:nvSpPr>
          <p:cNvPr id="140" name="Google Shape;140;p25"/>
          <p:cNvSpPr txBox="1">
            <a:spLocks noGrp="1"/>
          </p:cNvSpPr>
          <p:nvPr>
            <p:ph type="title"/>
          </p:nvPr>
        </p:nvSpPr>
        <p:spPr>
          <a:xfrm>
            <a:off x="879900" y="647200"/>
            <a:ext cx="10432200" cy="439200"/>
          </a:xfrm>
          <a:prstGeom prst="rect">
            <a:avLst/>
          </a:prstGeom>
          <a:solidFill>
            <a:srgbClr val="7A2C53"/>
          </a:solidFill>
          <a:ln>
            <a:noFill/>
          </a:ln>
          <a:effectLst>
            <a:outerShdw blurRad="57150" dist="19050" dir="5400000" algn="bl" rotWithShape="0">
              <a:srgbClr val="000000">
                <a:alpha val="50000"/>
              </a:srgbClr>
            </a:outerShdw>
          </a:effectLst>
        </p:spPr>
        <p:txBody>
          <a:bodyPr spcFirstLastPara="1" wrap="square" lIns="0" tIns="15875" rIns="0" bIns="0" anchor="t" anchorCtr="0">
            <a:spAutoFit/>
          </a:bodyPr>
          <a:lstStyle/>
          <a:p>
            <a:pPr marL="12700" lvl="0" indent="0" algn="l" rtl="0">
              <a:spcBef>
                <a:spcPts val="0"/>
              </a:spcBef>
              <a:spcAft>
                <a:spcPts val="0"/>
              </a:spcAft>
              <a:buNone/>
            </a:pPr>
            <a:endParaRPr>
              <a:solidFill>
                <a:schemeClr val="lt1"/>
              </a:solidFill>
              <a:latin typeface="Times New Roman"/>
              <a:ea typeface="Times New Roman"/>
              <a:cs typeface="Times New Roman"/>
              <a:sym typeface="Times New Roman"/>
            </a:endParaRPr>
          </a:p>
        </p:txBody>
      </p:sp>
      <p:sp>
        <p:nvSpPr>
          <p:cNvPr id="141" name="Google Shape;141;p25"/>
          <p:cNvSpPr txBox="1"/>
          <p:nvPr/>
        </p:nvSpPr>
        <p:spPr>
          <a:xfrm>
            <a:off x="1362311" y="4766360"/>
            <a:ext cx="4133400" cy="9234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Above image is normal image.</a:t>
            </a:r>
            <a:endParaRPr>
              <a:latin typeface="Times New Roman"/>
              <a:ea typeface="Times New Roman"/>
              <a:cs typeface="Times New Roman"/>
              <a:sym typeface="Times New Roman"/>
            </a:endParaRPr>
          </a:p>
          <a:p>
            <a:pPr marL="285750" marR="0" lvl="0" indent="-285750" algn="l" rtl="0">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We can choose the image on which we want to do the encryption  </a:t>
            </a:r>
            <a:endParaRPr>
              <a:latin typeface="Times New Roman"/>
              <a:ea typeface="Times New Roman"/>
              <a:cs typeface="Times New Roman"/>
              <a:sym typeface="Times New Roman"/>
            </a:endParaRPr>
          </a:p>
        </p:txBody>
      </p:sp>
      <p:sp>
        <p:nvSpPr>
          <p:cNvPr id="142" name="Google Shape;142;p25"/>
          <p:cNvSpPr txBox="1"/>
          <p:nvPr/>
        </p:nvSpPr>
        <p:spPr>
          <a:xfrm>
            <a:off x="6900870" y="4766360"/>
            <a:ext cx="3581400" cy="9234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We can see there is no difference in both the normal and encrypted images</a:t>
            </a:r>
            <a:endParaRPr>
              <a:latin typeface="Times New Roman"/>
              <a:ea typeface="Times New Roman"/>
              <a:cs typeface="Times New Roman"/>
              <a:sym typeface="Times New Roman"/>
            </a:endParaRPr>
          </a:p>
        </p:txBody>
      </p:sp>
      <p:pic>
        <p:nvPicPr>
          <p:cNvPr id="6146" name="Picture 2" descr="C:\Users\pc\AppData\Local\Packages\Microsoft.Windows.Photos_8wekyb3d8bbwe\TempState\ShareServiceTempFolder\cat.jpeg"/>
          <p:cNvPicPr>
            <a:picLocks noChangeAspect="1" noChangeArrowheads="1"/>
          </p:cNvPicPr>
          <p:nvPr/>
        </p:nvPicPr>
        <p:blipFill>
          <a:blip r:embed="rId3"/>
          <a:srcRect/>
          <a:stretch>
            <a:fillRect/>
          </a:stretch>
        </p:blipFill>
        <p:spPr bwMode="auto">
          <a:xfrm>
            <a:off x="1547447" y="2025748"/>
            <a:ext cx="2658794" cy="2602523"/>
          </a:xfrm>
          <a:prstGeom prst="rect">
            <a:avLst/>
          </a:prstGeom>
          <a:noFill/>
        </p:spPr>
      </p:pic>
      <p:pic>
        <p:nvPicPr>
          <p:cNvPr id="6148" name="Picture 4" descr="C:\Users\pc\Pictures\encrypted_img.jpg"/>
          <p:cNvPicPr>
            <a:picLocks noChangeAspect="1" noChangeArrowheads="1"/>
          </p:cNvPicPr>
          <p:nvPr/>
        </p:nvPicPr>
        <p:blipFill>
          <a:blip r:embed="rId4"/>
          <a:srcRect/>
          <a:stretch>
            <a:fillRect/>
          </a:stretch>
        </p:blipFill>
        <p:spPr bwMode="auto">
          <a:xfrm>
            <a:off x="7568418" y="2025748"/>
            <a:ext cx="2574388" cy="256032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879900" y="647200"/>
            <a:ext cx="10432200" cy="439200"/>
          </a:xfrm>
          <a:prstGeom prst="rect">
            <a:avLst/>
          </a:prstGeom>
          <a:solidFill>
            <a:srgbClr val="7A2C53"/>
          </a:solidFill>
          <a:ln>
            <a:noFill/>
          </a:ln>
          <a:effectLst>
            <a:outerShdw blurRad="57150" dist="19050" dir="5400000" algn="bl" rotWithShape="0">
              <a:srgbClr val="000000">
                <a:alpha val="50000"/>
              </a:srgbClr>
            </a:outerShdw>
          </a:effectLst>
        </p:spPr>
        <p:txBody>
          <a:bodyPr spcFirstLastPara="1" wrap="square" lIns="0" tIns="15875" rIns="0" bIns="0" anchor="t" anchorCtr="0">
            <a:spAutoFit/>
          </a:bodyPr>
          <a:lstStyle/>
          <a:p>
            <a:pPr marL="12700" lvl="0" indent="0" algn="l" rtl="0">
              <a:spcBef>
                <a:spcPts val="0"/>
              </a:spcBef>
              <a:spcAft>
                <a:spcPts val="0"/>
              </a:spcAft>
              <a:buNone/>
            </a:pPr>
            <a:r>
              <a:rPr lang="en-US">
                <a:solidFill>
                  <a:schemeClr val="lt1"/>
                </a:solidFill>
                <a:latin typeface="Times New Roman"/>
                <a:ea typeface="Times New Roman"/>
                <a:cs typeface="Times New Roman"/>
                <a:sym typeface="Times New Roman"/>
              </a:rPr>
              <a:t>LINKS</a:t>
            </a:r>
            <a:endParaRPr>
              <a:solidFill>
                <a:schemeClr val="lt1"/>
              </a:solidFill>
              <a:latin typeface="Times New Roman"/>
              <a:ea typeface="Times New Roman"/>
              <a:cs typeface="Times New Roman"/>
              <a:sym typeface="Times New Roman"/>
            </a:endParaRPr>
          </a:p>
        </p:txBody>
      </p:sp>
      <p:sp>
        <p:nvSpPr>
          <p:cNvPr id="4" name="Rectangle 3"/>
          <p:cNvSpPr/>
          <p:nvPr/>
        </p:nvSpPr>
        <p:spPr>
          <a:xfrm>
            <a:off x="976271" y="1586989"/>
            <a:ext cx="8148384" cy="461665"/>
          </a:xfrm>
          <a:prstGeom prst="rect">
            <a:avLst/>
          </a:prstGeom>
        </p:spPr>
        <p:txBody>
          <a:bodyPr wrap="none">
            <a:spAutoFit/>
          </a:bodyPr>
          <a:lstStyle/>
          <a:p>
            <a:r>
              <a:rPr lang="en-US" sz="2400" dirty="0" smtClean="0">
                <a:solidFill>
                  <a:schemeClr val="bg1"/>
                </a:solidFill>
              </a:rPr>
              <a:t>https://github.com/jagadeeswari-pasupuleti/steganography</a:t>
            </a:r>
            <a:endParaRPr lang="en-US" sz="24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p:nvPr/>
        </p:nvSpPr>
        <p:spPr>
          <a:xfrm>
            <a:off x="3067655" y="2654550"/>
            <a:ext cx="6056700" cy="1548900"/>
          </a:xfrm>
          <a:prstGeom prst="rect">
            <a:avLst/>
          </a:prstGeom>
          <a:noFill/>
          <a:ln>
            <a:noFill/>
          </a:ln>
        </p:spPr>
        <p:txBody>
          <a:bodyPr spcFirstLastPara="1" wrap="square" lIns="0" tIns="17125" rIns="0" bIns="0" anchor="t" anchorCtr="0">
            <a:spAutoFit/>
          </a:bodyPr>
          <a:lstStyle/>
          <a:p>
            <a:pPr marL="12700" marR="0" lvl="0" indent="0" algn="l" rtl="0">
              <a:lnSpc>
                <a:spcPct val="100000"/>
              </a:lnSpc>
              <a:spcBef>
                <a:spcPts val="0"/>
              </a:spcBef>
              <a:spcAft>
                <a:spcPts val="0"/>
              </a:spcAft>
              <a:buNone/>
            </a:pPr>
            <a:r>
              <a:rPr lang="en-US" sz="9950">
                <a:solidFill>
                  <a:schemeClr val="lt1"/>
                </a:solidFill>
                <a:latin typeface="Times New Roman"/>
                <a:ea typeface="Times New Roman"/>
                <a:cs typeface="Times New Roman"/>
                <a:sym typeface="Times New Roman"/>
              </a:rPr>
              <a:t>Thank You</a:t>
            </a:r>
            <a:endParaRPr sz="995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879900" y="861525"/>
            <a:ext cx="10432200" cy="439200"/>
          </a:xfrm>
          <a:prstGeom prst="rect">
            <a:avLst/>
          </a:prstGeom>
          <a:solidFill>
            <a:srgbClr val="7A2C53"/>
          </a:solidFill>
          <a:ln>
            <a:noFill/>
          </a:ln>
          <a:effectLst>
            <a:outerShdw blurRad="57150" dist="19050" dir="5400000" algn="bl" rotWithShape="0">
              <a:srgbClr val="000000">
                <a:alpha val="50000"/>
              </a:srgbClr>
            </a:outerShdw>
          </a:effectLst>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a:solidFill>
                  <a:schemeClr val="lt1"/>
                </a:solidFill>
                <a:latin typeface="Times New Roman"/>
                <a:ea typeface="Times New Roman"/>
                <a:cs typeface="Times New Roman"/>
                <a:sym typeface="Times New Roman"/>
              </a:rPr>
              <a:t>HIDING A TEXT INSIDE AN IMAGE USING STEGANOGRAPHY</a:t>
            </a:r>
            <a:endParaRPr>
              <a:solidFill>
                <a:schemeClr val="lt1"/>
              </a:solidFill>
              <a:latin typeface="Times New Roman"/>
              <a:ea typeface="Times New Roman"/>
              <a:cs typeface="Times New Roman"/>
              <a:sym typeface="Times New Roman"/>
            </a:endParaRPr>
          </a:p>
        </p:txBody>
      </p:sp>
      <p:sp>
        <p:nvSpPr>
          <p:cNvPr id="81" name="Google Shape;81;p17"/>
          <p:cNvSpPr txBox="1"/>
          <p:nvPr/>
        </p:nvSpPr>
        <p:spPr>
          <a:xfrm>
            <a:off x="1094200" y="2421888"/>
            <a:ext cx="6486600" cy="2014200"/>
          </a:xfrm>
          <a:prstGeom prst="rect">
            <a:avLst/>
          </a:prstGeom>
          <a:noFill/>
          <a:ln>
            <a:noFill/>
          </a:ln>
        </p:spPr>
        <p:txBody>
          <a:bodyPr spcFirstLastPara="1" wrap="square" lIns="0" tIns="10150" rIns="0" bIns="0" anchor="t" anchorCtr="0">
            <a:spAutoFit/>
          </a:bodyPr>
          <a:lstStyle/>
          <a:p>
            <a:pPr marL="457200" marR="5080" lvl="0" indent="0" algn="just" rtl="0">
              <a:lnSpc>
                <a:spcPct val="110200"/>
              </a:lnSpc>
              <a:spcBef>
                <a:spcPts val="0"/>
              </a:spcBef>
              <a:spcAft>
                <a:spcPts val="0"/>
              </a:spcAft>
              <a:buNone/>
            </a:pPr>
            <a:r>
              <a:rPr lang="en-US" sz="2000">
                <a:solidFill>
                  <a:schemeClr val="lt1"/>
                </a:solidFill>
                <a:latin typeface="Times New Roman"/>
                <a:ea typeface="Times New Roman"/>
                <a:cs typeface="Times New Roman"/>
                <a:sym typeface="Times New Roman"/>
              </a:rPr>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endParaRPr sz="2000">
              <a:solidFill>
                <a:schemeClr val="lt1"/>
              </a:solidFill>
              <a:latin typeface="Times New Roman"/>
              <a:ea typeface="Times New Roman"/>
              <a:cs typeface="Times New Roman"/>
              <a:sym typeface="Times New Roman"/>
            </a:endParaRPr>
          </a:p>
        </p:txBody>
      </p:sp>
      <p:grpSp>
        <p:nvGrpSpPr>
          <p:cNvPr id="82" name="Google Shape;82;p17"/>
          <p:cNvGrpSpPr/>
          <p:nvPr/>
        </p:nvGrpSpPr>
        <p:grpSpPr>
          <a:xfrm>
            <a:off x="8073825" y="1911349"/>
            <a:ext cx="2987675" cy="3035300"/>
            <a:chOff x="8150225" y="2654299"/>
            <a:chExt cx="2987675" cy="3035300"/>
          </a:xfrm>
        </p:grpSpPr>
        <p:pic>
          <p:nvPicPr>
            <p:cNvPr id="83" name="Google Shape;83;p17"/>
            <p:cNvPicPr preferRelativeResize="0"/>
            <p:nvPr/>
          </p:nvPicPr>
          <p:blipFill rotWithShape="1">
            <a:blip r:embed="rId3">
              <a:alphaModFix/>
            </a:blip>
            <a:srcRect/>
            <a:stretch/>
          </p:blipFill>
          <p:spPr>
            <a:xfrm>
              <a:off x="8229600" y="2733611"/>
              <a:ext cx="2824226" cy="2871851"/>
            </a:xfrm>
            <a:prstGeom prst="rect">
              <a:avLst/>
            </a:prstGeom>
            <a:noFill/>
            <a:ln>
              <a:noFill/>
            </a:ln>
          </p:spPr>
        </p:pic>
        <p:sp>
          <p:nvSpPr>
            <p:cNvPr id="84" name="Google Shape;84;p17"/>
            <p:cNvSpPr/>
            <p:nvPr/>
          </p:nvSpPr>
          <p:spPr>
            <a:xfrm>
              <a:off x="8150225" y="2654299"/>
              <a:ext cx="2987675" cy="3035300"/>
            </a:xfrm>
            <a:custGeom>
              <a:avLst/>
              <a:gdLst/>
              <a:ahLst/>
              <a:cxnLst/>
              <a:rect l="l" t="t" r="r" b="b"/>
              <a:pathLst>
                <a:path w="2987675" h="3035300" extrusionOk="0">
                  <a:moveTo>
                    <a:pt x="2916555" y="71120"/>
                  </a:moveTo>
                  <a:lnTo>
                    <a:pt x="2898775" y="71120"/>
                  </a:lnTo>
                  <a:lnTo>
                    <a:pt x="2898775" y="88900"/>
                  </a:lnTo>
                  <a:lnTo>
                    <a:pt x="2898775" y="2946400"/>
                  </a:lnTo>
                  <a:lnTo>
                    <a:pt x="88900" y="2946400"/>
                  </a:lnTo>
                  <a:lnTo>
                    <a:pt x="88900" y="88900"/>
                  </a:lnTo>
                  <a:lnTo>
                    <a:pt x="2898775" y="88900"/>
                  </a:lnTo>
                  <a:lnTo>
                    <a:pt x="2898775" y="71120"/>
                  </a:lnTo>
                  <a:lnTo>
                    <a:pt x="71120" y="71120"/>
                  </a:lnTo>
                  <a:lnTo>
                    <a:pt x="71120" y="88900"/>
                  </a:lnTo>
                  <a:lnTo>
                    <a:pt x="71120" y="2946400"/>
                  </a:lnTo>
                  <a:lnTo>
                    <a:pt x="71120" y="2964180"/>
                  </a:lnTo>
                  <a:lnTo>
                    <a:pt x="2916555" y="2964180"/>
                  </a:lnTo>
                  <a:lnTo>
                    <a:pt x="2916555" y="2946400"/>
                  </a:lnTo>
                  <a:lnTo>
                    <a:pt x="2916555" y="88900"/>
                  </a:lnTo>
                  <a:lnTo>
                    <a:pt x="2916555" y="71120"/>
                  </a:lnTo>
                  <a:close/>
                </a:path>
                <a:path w="2987675" h="3035300" extrusionOk="0">
                  <a:moveTo>
                    <a:pt x="2987675" y="0"/>
                  </a:moveTo>
                  <a:lnTo>
                    <a:pt x="2934335" y="0"/>
                  </a:lnTo>
                  <a:lnTo>
                    <a:pt x="2934335" y="53340"/>
                  </a:lnTo>
                  <a:lnTo>
                    <a:pt x="2934335" y="2981960"/>
                  </a:lnTo>
                  <a:lnTo>
                    <a:pt x="53340" y="2981960"/>
                  </a:lnTo>
                  <a:lnTo>
                    <a:pt x="53340" y="53340"/>
                  </a:lnTo>
                  <a:lnTo>
                    <a:pt x="2934335" y="53340"/>
                  </a:lnTo>
                  <a:lnTo>
                    <a:pt x="2934335" y="0"/>
                  </a:lnTo>
                  <a:lnTo>
                    <a:pt x="0" y="0"/>
                  </a:lnTo>
                  <a:lnTo>
                    <a:pt x="0" y="53340"/>
                  </a:lnTo>
                  <a:lnTo>
                    <a:pt x="0" y="2981960"/>
                  </a:lnTo>
                  <a:lnTo>
                    <a:pt x="0" y="3035300"/>
                  </a:lnTo>
                  <a:lnTo>
                    <a:pt x="2987675" y="3035300"/>
                  </a:lnTo>
                  <a:lnTo>
                    <a:pt x="2987675" y="2981972"/>
                  </a:lnTo>
                  <a:lnTo>
                    <a:pt x="2987675" y="53340"/>
                  </a:lnTo>
                  <a:lnTo>
                    <a:pt x="2987675"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879900" y="861525"/>
            <a:ext cx="10432200" cy="439200"/>
          </a:xfrm>
          <a:prstGeom prst="rect">
            <a:avLst/>
          </a:prstGeom>
          <a:solidFill>
            <a:srgbClr val="7A2C53"/>
          </a:solidFill>
          <a:ln>
            <a:noFill/>
          </a:ln>
          <a:effectLst>
            <a:outerShdw blurRad="57150" dist="19050" dir="5400000" algn="bl" rotWithShape="0">
              <a:srgbClr val="000000">
                <a:alpha val="50000"/>
              </a:srgbClr>
            </a:outerShdw>
          </a:effectLst>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a:solidFill>
                  <a:schemeClr val="lt1"/>
                </a:solidFill>
                <a:latin typeface="Times New Roman"/>
                <a:ea typeface="Times New Roman"/>
                <a:cs typeface="Times New Roman"/>
                <a:sym typeface="Times New Roman"/>
              </a:rPr>
              <a:t>AGENDA</a:t>
            </a:r>
            <a:endParaRPr>
              <a:solidFill>
                <a:schemeClr val="lt1"/>
              </a:solidFill>
              <a:latin typeface="Times New Roman"/>
              <a:ea typeface="Times New Roman"/>
              <a:cs typeface="Times New Roman"/>
              <a:sym typeface="Times New Roman"/>
            </a:endParaRPr>
          </a:p>
        </p:txBody>
      </p:sp>
      <p:sp>
        <p:nvSpPr>
          <p:cNvPr id="90" name="Google Shape;90;p18"/>
          <p:cNvSpPr txBox="1"/>
          <p:nvPr/>
        </p:nvSpPr>
        <p:spPr>
          <a:xfrm>
            <a:off x="879900" y="2025502"/>
            <a:ext cx="9906000" cy="3243000"/>
          </a:xfrm>
          <a:prstGeom prst="rect">
            <a:avLst/>
          </a:prstGeom>
          <a:noFill/>
          <a:ln>
            <a:noFill/>
          </a:ln>
        </p:spPr>
        <p:txBody>
          <a:bodyPr spcFirstLastPara="1" wrap="square" lIns="91425" tIns="45700" rIns="91425" bIns="45700" anchor="t" anchorCtr="0">
            <a:normAutofit/>
          </a:bodyPr>
          <a:lstStyle/>
          <a:p>
            <a:pPr marL="457200" lvl="0" indent="-355600" algn="l" rtl="0">
              <a:lnSpc>
                <a:spcPct val="120000"/>
              </a:lnSpc>
              <a:spcBef>
                <a:spcPts val="0"/>
              </a:spcBef>
              <a:spcAft>
                <a:spcPts val="0"/>
              </a:spcAft>
              <a:buClr>
                <a:srgbClr val="F2F2F2"/>
              </a:buClr>
              <a:buSzPts val="2000"/>
              <a:buFont typeface="Times New Roman"/>
              <a:buAutoNum type="arabicPeriod"/>
            </a:pPr>
            <a:r>
              <a:rPr lang="en-US" sz="2000" dirty="0">
                <a:solidFill>
                  <a:srgbClr val="F2F2F2"/>
                </a:solidFill>
                <a:latin typeface="Times New Roman"/>
                <a:ea typeface="Times New Roman"/>
                <a:cs typeface="Times New Roman"/>
                <a:sym typeface="Times New Roman"/>
              </a:rPr>
              <a:t>PROJECT OVERVIEW</a:t>
            </a:r>
            <a:endParaRPr sz="2000">
              <a:solidFill>
                <a:srgbClr val="FFFFFF"/>
              </a:solidFill>
              <a:latin typeface="Times New Roman"/>
              <a:ea typeface="Times New Roman"/>
              <a:cs typeface="Times New Roman"/>
              <a:sym typeface="Times New Roman"/>
            </a:endParaRPr>
          </a:p>
          <a:p>
            <a:pPr marL="457200" lvl="0" indent="-355600" algn="l" rtl="0">
              <a:lnSpc>
                <a:spcPct val="120000"/>
              </a:lnSpc>
              <a:spcBef>
                <a:spcPts val="0"/>
              </a:spcBef>
              <a:spcAft>
                <a:spcPts val="0"/>
              </a:spcAft>
              <a:buClr>
                <a:srgbClr val="F2F2F2"/>
              </a:buClr>
              <a:buSzPts val="2000"/>
              <a:buFont typeface="Times New Roman"/>
              <a:buAutoNum type="arabicPeriod"/>
            </a:pPr>
            <a:r>
              <a:rPr lang="en-US" sz="2000" dirty="0">
                <a:solidFill>
                  <a:srgbClr val="F2F2F2"/>
                </a:solidFill>
                <a:latin typeface="Times New Roman"/>
                <a:ea typeface="Times New Roman"/>
                <a:cs typeface="Times New Roman"/>
                <a:sym typeface="Times New Roman"/>
              </a:rPr>
              <a:t>SOFTWARE AND TOOLS SELECTION</a:t>
            </a:r>
            <a:endParaRPr sz="2000">
              <a:solidFill>
                <a:srgbClr val="FFFFFF"/>
              </a:solidFill>
              <a:latin typeface="Times New Roman"/>
              <a:ea typeface="Times New Roman"/>
              <a:cs typeface="Times New Roman"/>
              <a:sym typeface="Times New Roman"/>
            </a:endParaRPr>
          </a:p>
          <a:p>
            <a:pPr marL="457200" lvl="0" indent="-355600" algn="l" rtl="0">
              <a:lnSpc>
                <a:spcPct val="120000"/>
              </a:lnSpc>
              <a:spcBef>
                <a:spcPts val="0"/>
              </a:spcBef>
              <a:spcAft>
                <a:spcPts val="0"/>
              </a:spcAft>
              <a:buClr>
                <a:srgbClr val="F2F2F2"/>
              </a:buClr>
              <a:buSzPts val="2000"/>
              <a:buFont typeface="Times New Roman"/>
              <a:buAutoNum type="arabicPeriod"/>
            </a:pPr>
            <a:r>
              <a:rPr lang="en-US" sz="2000" dirty="0">
                <a:solidFill>
                  <a:srgbClr val="F2F2F2"/>
                </a:solidFill>
                <a:latin typeface="Times New Roman"/>
                <a:ea typeface="Times New Roman"/>
                <a:cs typeface="Times New Roman"/>
                <a:sym typeface="Times New Roman"/>
              </a:rPr>
              <a:t>WHO ARE THE END USERS OF THIS PROJECT?</a:t>
            </a:r>
            <a:endParaRPr sz="2000">
              <a:solidFill>
                <a:srgbClr val="FFFFFF"/>
              </a:solidFill>
              <a:latin typeface="Times New Roman"/>
              <a:ea typeface="Times New Roman"/>
              <a:cs typeface="Times New Roman"/>
              <a:sym typeface="Times New Roman"/>
            </a:endParaRPr>
          </a:p>
          <a:p>
            <a:pPr marL="457200" lvl="0" indent="-355600" algn="l" rtl="0">
              <a:lnSpc>
                <a:spcPct val="120000"/>
              </a:lnSpc>
              <a:spcBef>
                <a:spcPts val="0"/>
              </a:spcBef>
              <a:spcAft>
                <a:spcPts val="0"/>
              </a:spcAft>
              <a:buClr>
                <a:srgbClr val="F2F2F2"/>
              </a:buClr>
              <a:buSzPts val="2000"/>
              <a:buFont typeface="Times New Roman"/>
              <a:buAutoNum type="arabicPeriod"/>
            </a:pPr>
            <a:r>
              <a:rPr lang="en-US" sz="2000" dirty="0">
                <a:solidFill>
                  <a:srgbClr val="F2F2F2"/>
                </a:solidFill>
                <a:latin typeface="Times New Roman"/>
                <a:ea typeface="Times New Roman"/>
                <a:cs typeface="Times New Roman"/>
                <a:sym typeface="Times New Roman"/>
              </a:rPr>
              <a:t>YOUR SOLUTION AND ITS VALUE PROPOSITION</a:t>
            </a:r>
            <a:endParaRPr sz="2000">
              <a:solidFill>
                <a:srgbClr val="FFFFFF"/>
              </a:solidFill>
              <a:latin typeface="Times New Roman"/>
              <a:ea typeface="Times New Roman"/>
              <a:cs typeface="Times New Roman"/>
              <a:sym typeface="Times New Roman"/>
            </a:endParaRPr>
          </a:p>
          <a:p>
            <a:pPr marL="457200" lvl="0" indent="-355600" algn="l" rtl="0">
              <a:lnSpc>
                <a:spcPct val="120000"/>
              </a:lnSpc>
              <a:spcBef>
                <a:spcPts val="0"/>
              </a:spcBef>
              <a:spcAft>
                <a:spcPts val="0"/>
              </a:spcAft>
              <a:buClr>
                <a:srgbClr val="F2F2F2"/>
              </a:buClr>
              <a:buSzPts val="2000"/>
              <a:buFont typeface="Times New Roman"/>
              <a:buAutoNum type="arabicPeriod"/>
            </a:pPr>
            <a:r>
              <a:rPr lang="en-US" sz="2000" dirty="0">
                <a:solidFill>
                  <a:srgbClr val="F2F2F2"/>
                </a:solidFill>
                <a:latin typeface="Times New Roman"/>
                <a:ea typeface="Times New Roman"/>
                <a:cs typeface="Times New Roman"/>
                <a:sym typeface="Times New Roman"/>
              </a:rPr>
              <a:t>HOW DID YOU CUSTOMIZE THE PROJECT AND MAKE IT YOUR OWN</a:t>
            </a:r>
            <a:endParaRPr sz="2000">
              <a:solidFill>
                <a:srgbClr val="FFFFFF"/>
              </a:solidFill>
              <a:latin typeface="Times New Roman"/>
              <a:ea typeface="Times New Roman"/>
              <a:cs typeface="Times New Roman"/>
              <a:sym typeface="Times New Roman"/>
            </a:endParaRPr>
          </a:p>
          <a:p>
            <a:pPr marL="457200" lvl="0" indent="-355600" algn="l" rtl="0">
              <a:lnSpc>
                <a:spcPct val="120000"/>
              </a:lnSpc>
              <a:spcBef>
                <a:spcPts val="0"/>
              </a:spcBef>
              <a:spcAft>
                <a:spcPts val="0"/>
              </a:spcAft>
              <a:buClr>
                <a:srgbClr val="F2F2F2"/>
              </a:buClr>
              <a:buSzPts val="2000"/>
              <a:buFont typeface="Times New Roman"/>
              <a:buAutoNum type="arabicPeriod"/>
            </a:pPr>
            <a:r>
              <a:rPr lang="en-US" sz="2000" dirty="0">
                <a:solidFill>
                  <a:srgbClr val="F2F2F2"/>
                </a:solidFill>
                <a:latin typeface="Times New Roman"/>
                <a:ea typeface="Times New Roman"/>
                <a:cs typeface="Times New Roman"/>
                <a:sym typeface="Times New Roman"/>
              </a:rPr>
              <a:t>MODELLING</a:t>
            </a:r>
            <a:endParaRPr sz="2000">
              <a:solidFill>
                <a:srgbClr val="FFFFFF"/>
              </a:solidFill>
              <a:latin typeface="Times New Roman"/>
              <a:ea typeface="Times New Roman"/>
              <a:cs typeface="Times New Roman"/>
              <a:sym typeface="Times New Roman"/>
            </a:endParaRPr>
          </a:p>
          <a:p>
            <a:pPr marL="457200" lvl="0" indent="-355600" algn="l" rtl="0">
              <a:lnSpc>
                <a:spcPct val="120000"/>
              </a:lnSpc>
              <a:spcBef>
                <a:spcPts val="0"/>
              </a:spcBef>
              <a:spcAft>
                <a:spcPts val="0"/>
              </a:spcAft>
              <a:buClr>
                <a:srgbClr val="F2F2F2"/>
              </a:buClr>
              <a:buSzPts val="2000"/>
              <a:buFont typeface="Times New Roman"/>
              <a:buAutoNum type="arabicPeriod"/>
            </a:pPr>
            <a:r>
              <a:rPr lang="en-US" sz="2000" dirty="0">
                <a:solidFill>
                  <a:srgbClr val="F2F2F2"/>
                </a:solidFill>
                <a:latin typeface="Times New Roman"/>
                <a:ea typeface="Times New Roman"/>
                <a:cs typeface="Times New Roman"/>
                <a:sym typeface="Times New Roman"/>
              </a:rPr>
              <a:t>RESULTS</a:t>
            </a:r>
            <a:endParaRPr sz="2000">
              <a:solidFill>
                <a:srgbClr val="FFFFFF"/>
              </a:solidFill>
              <a:latin typeface="Times New Roman"/>
              <a:ea typeface="Times New Roman"/>
              <a:cs typeface="Times New Roman"/>
              <a:sym typeface="Times New Roman"/>
            </a:endParaRPr>
          </a:p>
          <a:p>
            <a:pPr marL="457200" lvl="0" indent="-355600" algn="l" rtl="0">
              <a:lnSpc>
                <a:spcPct val="120000"/>
              </a:lnSpc>
              <a:spcBef>
                <a:spcPts val="0"/>
              </a:spcBef>
              <a:spcAft>
                <a:spcPts val="0"/>
              </a:spcAft>
              <a:buClr>
                <a:srgbClr val="F2F2F2"/>
              </a:buClr>
              <a:buSzPts val="2000"/>
              <a:buFont typeface="Times New Roman"/>
              <a:buAutoNum type="arabicPeriod"/>
            </a:pPr>
            <a:r>
              <a:rPr lang="en-US" sz="2000" dirty="0">
                <a:solidFill>
                  <a:srgbClr val="F2F2F2"/>
                </a:solidFill>
                <a:latin typeface="Times New Roman"/>
                <a:ea typeface="Times New Roman"/>
                <a:cs typeface="Times New Roman"/>
                <a:sym typeface="Times New Roman"/>
              </a:rPr>
              <a:t>LINKS</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9"/>
          <p:cNvSpPr txBox="1">
            <a:spLocks noGrp="1"/>
          </p:cNvSpPr>
          <p:nvPr>
            <p:ph type="title"/>
          </p:nvPr>
        </p:nvSpPr>
        <p:spPr>
          <a:xfrm>
            <a:off x="879900" y="281354"/>
            <a:ext cx="10432200" cy="439223"/>
          </a:xfrm>
          <a:prstGeom prst="rect">
            <a:avLst/>
          </a:prstGeom>
          <a:solidFill>
            <a:srgbClr val="7A2C53"/>
          </a:solidFill>
          <a:ln>
            <a:noFill/>
          </a:ln>
          <a:effectLst>
            <a:outerShdw blurRad="57150" dist="19050" dir="5400000" algn="bl" rotWithShape="0">
              <a:srgbClr val="000000">
                <a:alpha val="50000"/>
              </a:srgbClr>
            </a:outerShdw>
          </a:effectLst>
        </p:spPr>
        <p:txBody>
          <a:bodyPr spcFirstLastPara="1" wrap="square" lIns="0" tIns="15875" rIns="0" bIns="0" anchor="t" anchorCtr="0">
            <a:spAutoFit/>
          </a:bodyPr>
          <a:lstStyle/>
          <a:p>
            <a:pPr marL="12700" lvl="0" indent="0" rtl="0">
              <a:spcBef>
                <a:spcPts val="0"/>
              </a:spcBef>
              <a:spcAft>
                <a:spcPts val="0"/>
              </a:spcAft>
              <a:buClr>
                <a:schemeClr val="dk1"/>
              </a:buClr>
              <a:buFont typeface="Arial" pitchFamily="34" charset="0"/>
              <a:buChar char="•"/>
            </a:pPr>
            <a:r>
              <a:rPr lang="en-US" dirty="0">
                <a:solidFill>
                  <a:schemeClr val="lt1"/>
                </a:solidFill>
                <a:latin typeface="Times New Roman"/>
                <a:ea typeface="Times New Roman"/>
                <a:cs typeface="Times New Roman"/>
                <a:sym typeface="Times New Roman"/>
              </a:rPr>
              <a:t>PROJECT	OVERVIEW</a:t>
            </a:r>
            <a:endParaRPr>
              <a:solidFill>
                <a:schemeClr val="lt1"/>
              </a:solidFill>
              <a:latin typeface="Times New Roman"/>
              <a:ea typeface="Times New Roman"/>
              <a:cs typeface="Times New Roman"/>
              <a:sym typeface="Times New Roman"/>
            </a:endParaRPr>
          </a:p>
        </p:txBody>
      </p:sp>
      <p:sp>
        <p:nvSpPr>
          <p:cNvPr id="18433" name="Rectangle 1"/>
          <p:cNvSpPr>
            <a:spLocks noChangeArrowheads="1"/>
          </p:cNvSpPr>
          <p:nvPr/>
        </p:nvSpPr>
        <p:spPr bwMode="auto">
          <a:xfrm>
            <a:off x="942536" y="1463040"/>
            <a:ext cx="944361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1800" b="1" i="0" u="none" strike="noStrike" cap="none" normalizeH="0" baseline="0" dirty="0" smtClean="0">
                <a:ln>
                  <a:noFill/>
                </a:ln>
                <a:solidFill>
                  <a:schemeClr val="bg1"/>
                </a:solidFill>
                <a:effectLst/>
                <a:latin typeface="Arial" charset="0"/>
                <a:cs typeface="Arial" charset="0"/>
              </a:rPr>
              <a:t>Purpose:</a:t>
            </a:r>
            <a:r>
              <a:rPr lang="en-US" sz="1800" dirty="0" smtClean="0">
                <a:solidFill>
                  <a:schemeClr val="bg1"/>
                </a:solidFill>
                <a:latin typeface="Arial" charset="0"/>
                <a:cs typeface="Arial" charset="0"/>
              </a:rPr>
              <a:t> </a:t>
            </a:r>
            <a:r>
              <a:rPr kumimoji="0" lang="en-US" sz="1800" b="0" i="0" u="none" strike="noStrike" cap="none" normalizeH="0" baseline="0" dirty="0" smtClean="0">
                <a:ln>
                  <a:noFill/>
                </a:ln>
                <a:solidFill>
                  <a:schemeClr val="bg1"/>
                </a:solidFill>
                <a:effectLst/>
                <a:latin typeface="Arial" charset="0"/>
                <a:cs typeface="Arial" charset="0"/>
              </a:rPr>
              <a:t>To securely communicate sensitive information without revealing its existence</a:t>
            </a:r>
            <a:r>
              <a:rPr kumimoji="0" lang="en-US" sz="1800" b="0" i="0" u="none" strike="noStrike" cap="none" normalizeH="0" baseline="0" dirty="0" smtClean="0">
                <a:ln>
                  <a:noFill/>
                </a:ln>
                <a:solidFill>
                  <a:schemeClr val="tx1"/>
                </a:solidFill>
                <a:effectLst/>
                <a:latin typeface="Arial" charset="0"/>
                <a:cs typeface="Arial" charset="0"/>
              </a:rPr>
              <a:t>.</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8434" name="Rectangle 2"/>
          <p:cNvSpPr>
            <a:spLocks noChangeArrowheads="1"/>
          </p:cNvSpPr>
          <p:nvPr/>
        </p:nvSpPr>
        <p:spPr bwMode="auto">
          <a:xfrm>
            <a:off x="942534" y="548641"/>
            <a:ext cx="8948673"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1800" b="0" i="0" u="none" strike="noStrike" cap="none" normalizeH="0" baseline="0" dirty="0" smtClean="0">
                <a:ln>
                  <a:noFill/>
                </a:ln>
                <a:solidFill>
                  <a:schemeClr val="bg1"/>
                </a:solidFill>
                <a:effectLst/>
                <a:latin typeface="Arial" charset="0"/>
                <a:cs typeface="Arial" charset="0"/>
              </a:rPr>
              <a:t>The practice of hiding information within other non-secret data, making the information discreet.</a:t>
            </a:r>
          </a:p>
        </p:txBody>
      </p:sp>
      <p:sp>
        <p:nvSpPr>
          <p:cNvPr id="18435" name="Rectangle 3"/>
          <p:cNvSpPr>
            <a:spLocks noChangeArrowheads="1"/>
          </p:cNvSpPr>
          <p:nvPr/>
        </p:nvSpPr>
        <p:spPr bwMode="auto">
          <a:xfrm>
            <a:off x="914401" y="1547445"/>
            <a:ext cx="9369082"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1800" b="1" i="0" u="none" strike="noStrike" cap="none" normalizeH="0" baseline="0" dirty="0" smtClean="0">
                <a:ln>
                  <a:noFill/>
                </a:ln>
                <a:solidFill>
                  <a:schemeClr val="bg1"/>
                </a:solidFill>
                <a:effectLst/>
                <a:latin typeface="Arial" charset="0"/>
                <a:cs typeface="Arial" charset="0"/>
              </a:rPr>
              <a:t>Contrast with Cryptography:</a:t>
            </a:r>
            <a:r>
              <a:rPr lang="en-US" sz="1800" dirty="0" smtClean="0">
                <a:solidFill>
                  <a:schemeClr val="bg1"/>
                </a:solidFill>
                <a:latin typeface="Arial" charset="0"/>
                <a:cs typeface="Arial" charset="0"/>
              </a:rPr>
              <a:t> </a:t>
            </a:r>
            <a:r>
              <a:rPr kumimoji="0" lang="en-US" sz="1800" b="0" i="0" u="none" strike="noStrike" cap="none" normalizeH="0" baseline="0" dirty="0" smtClean="0">
                <a:ln>
                  <a:noFill/>
                </a:ln>
                <a:solidFill>
                  <a:schemeClr val="bg1"/>
                </a:solidFill>
                <a:effectLst/>
                <a:latin typeface="Arial" charset="0"/>
                <a:cs typeface="Arial" charset="0"/>
              </a:rPr>
              <a:t>Unlike cryptography, which obscures the                     content , </a:t>
            </a:r>
            <a:r>
              <a:rPr kumimoji="0" lang="en-US" sz="1800" b="0" i="0" u="none" strike="noStrike" cap="none" normalizeH="0" baseline="0" dirty="0" err="1" smtClean="0">
                <a:ln>
                  <a:noFill/>
                </a:ln>
                <a:solidFill>
                  <a:schemeClr val="bg1"/>
                </a:solidFill>
                <a:effectLst/>
                <a:latin typeface="Arial" charset="0"/>
                <a:cs typeface="Arial" charset="0"/>
              </a:rPr>
              <a:t>steganography</a:t>
            </a:r>
            <a:r>
              <a:rPr kumimoji="0" lang="en-US" sz="1800" b="0" i="0" u="none" strike="noStrike" cap="none" normalizeH="0" baseline="0" dirty="0" smtClean="0">
                <a:ln>
                  <a:noFill/>
                </a:ln>
                <a:solidFill>
                  <a:schemeClr val="bg1"/>
                </a:solidFill>
                <a:effectLst/>
                <a:latin typeface="Arial" charset="0"/>
                <a:cs typeface="Arial" charset="0"/>
              </a:rPr>
              <a:t> conceals the very presence of the message.</a:t>
            </a:r>
          </a:p>
        </p:txBody>
      </p:sp>
      <p:sp>
        <p:nvSpPr>
          <p:cNvPr id="18436" name="Rectangle 4"/>
          <p:cNvSpPr>
            <a:spLocks noChangeArrowheads="1"/>
          </p:cNvSpPr>
          <p:nvPr/>
        </p:nvSpPr>
        <p:spPr bwMode="auto">
          <a:xfrm>
            <a:off x="928468" y="2405576"/>
            <a:ext cx="9148658" cy="230832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1800" b="1" i="0" u="none" strike="noStrike" cap="none" normalizeH="0" baseline="0" dirty="0" smtClean="0">
                <a:ln>
                  <a:noFill/>
                </a:ln>
                <a:solidFill>
                  <a:schemeClr val="bg1"/>
                </a:solidFill>
                <a:effectLst/>
                <a:latin typeface="Arial" charset="0"/>
                <a:cs typeface="Arial" charset="0"/>
              </a:rPr>
              <a:t>Common Methods:</a:t>
            </a:r>
            <a:endParaRPr kumimoji="0" lang="en-US" sz="1800" b="0" i="0" u="none" strike="noStrike" cap="none" normalizeH="0" baseline="0" dirty="0" smtClean="0">
              <a:ln>
                <a:noFill/>
              </a:ln>
              <a:solidFill>
                <a:schemeClr val="bg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800" b="1" i="0" u="none" strike="noStrike" cap="none" normalizeH="0" baseline="0" dirty="0" smtClean="0">
                <a:ln>
                  <a:noFill/>
                </a:ln>
                <a:solidFill>
                  <a:schemeClr val="bg1"/>
                </a:solidFill>
                <a:effectLst/>
                <a:latin typeface="Arial" charset="0"/>
                <a:cs typeface="Arial" charset="0"/>
              </a:rPr>
              <a:t>          Least Significant Bit (LSB):</a:t>
            </a:r>
            <a:r>
              <a:rPr kumimoji="0" lang="en-US" sz="1800" b="0" i="0" u="none" strike="noStrike" cap="none" normalizeH="0" baseline="0" dirty="0" smtClean="0">
                <a:ln>
                  <a:noFill/>
                </a:ln>
                <a:solidFill>
                  <a:schemeClr val="bg1"/>
                </a:solidFill>
                <a:effectLst/>
                <a:latin typeface="Arial" charset="0"/>
                <a:cs typeface="Arial" charset="0"/>
              </a:rPr>
              <a:t/>
            </a:r>
            <a:br>
              <a:rPr kumimoji="0" lang="en-US" sz="1800" b="0" i="0" u="none" strike="noStrike" cap="none" normalizeH="0" baseline="0" dirty="0" smtClean="0">
                <a:ln>
                  <a:noFill/>
                </a:ln>
                <a:solidFill>
                  <a:schemeClr val="bg1"/>
                </a:solidFill>
                <a:effectLst/>
                <a:latin typeface="Arial" charset="0"/>
                <a:cs typeface="Arial" charset="0"/>
              </a:rPr>
            </a:br>
            <a:r>
              <a:rPr kumimoji="0" lang="en-US" sz="1800" b="0" i="0" u="none" strike="noStrike" cap="none" normalizeH="0" baseline="0" dirty="0" smtClean="0">
                <a:ln>
                  <a:noFill/>
                </a:ln>
                <a:solidFill>
                  <a:schemeClr val="bg1"/>
                </a:solidFill>
                <a:effectLst/>
                <a:latin typeface="Arial" charset="0"/>
                <a:cs typeface="Arial" charset="0"/>
              </a:rPr>
              <a:t>                   Modifies the least significant bits of pixel values in images.</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lang="en-US" sz="1800" b="1" dirty="0" smtClean="0">
                <a:solidFill>
                  <a:schemeClr val="bg1"/>
                </a:solidFill>
                <a:latin typeface="Arial" charset="0"/>
                <a:cs typeface="Arial" charset="0"/>
              </a:rPr>
              <a:t> </a:t>
            </a:r>
            <a:r>
              <a:rPr kumimoji="0" lang="en-US" sz="1800" b="1" i="0" u="none" strike="noStrike" cap="none" normalizeH="0" baseline="0" dirty="0" smtClean="0">
                <a:ln>
                  <a:noFill/>
                </a:ln>
                <a:solidFill>
                  <a:schemeClr val="bg1"/>
                </a:solidFill>
                <a:effectLst/>
                <a:latin typeface="Arial" charset="0"/>
                <a:cs typeface="Arial" charset="0"/>
              </a:rPr>
              <a:t>         Audio</a:t>
            </a:r>
            <a:r>
              <a:rPr lang="en-US" sz="1800" b="1" dirty="0" smtClean="0">
                <a:solidFill>
                  <a:schemeClr val="bg1"/>
                </a:solidFill>
                <a:latin typeface="Arial" charset="0"/>
                <a:cs typeface="Arial" charset="0"/>
              </a:rPr>
              <a:t> </a:t>
            </a:r>
            <a:r>
              <a:rPr kumimoji="0" lang="en-US" sz="1800" b="1" i="0" u="none" strike="noStrike" cap="none" normalizeH="0" baseline="0" dirty="0" err="1" smtClean="0">
                <a:ln>
                  <a:noFill/>
                </a:ln>
                <a:solidFill>
                  <a:schemeClr val="bg1"/>
                </a:solidFill>
                <a:effectLst/>
                <a:latin typeface="Arial" charset="0"/>
                <a:cs typeface="Arial" charset="0"/>
              </a:rPr>
              <a:t>Steganography</a:t>
            </a:r>
            <a:r>
              <a:rPr kumimoji="0" lang="en-US" sz="1800" b="1" i="0" u="none" strike="noStrike" cap="none" normalizeH="0" baseline="0" dirty="0" smtClean="0">
                <a:ln>
                  <a:noFill/>
                </a:ln>
                <a:solidFill>
                  <a:schemeClr val="bg1"/>
                </a:solidFill>
                <a:effectLst/>
                <a:latin typeface="Arial" charset="0"/>
                <a:cs typeface="Arial" charset="0"/>
              </a:rPr>
              <a:t>:</a:t>
            </a:r>
            <a:r>
              <a:rPr kumimoji="0" lang="en-US" sz="1800" b="0" i="0" u="none" strike="noStrike" cap="none" normalizeH="0" baseline="0" dirty="0" smtClean="0">
                <a:ln>
                  <a:noFill/>
                </a:ln>
                <a:solidFill>
                  <a:schemeClr val="bg1"/>
                </a:solidFill>
                <a:effectLst/>
                <a:latin typeface="Arial" charset="0"/>
                <a:cs typeface="Arial" charset="0"/>
              </a:rPr>
              <a:t/>
            </a:r>
            <a:br>
              <a:rPr kumimoji="0" lang="en-US" sz="1800" b="0" i="0" u="none" strike="noStrike" cap="none" normalizeH="0" baseline="0" dirty="0" smtClean="0">
                <a:ln>
                  <a:noFill/>
                </a:ln>
                <a:solidFill>
                  <a:schemeClr val="bg1"/>
                </a:solidFill>
                <a:effectLst/>
                <a:latin typeface="Arial" charset="0"/>
                <a:cs typeface="Arial" charset="0"/>
              </a:rPr>
            </a:br>
            <a:r>
              <a:rPr kumimoji="0" lang="en-US" sz="1800" b="0" i="0" u="none" strike="noStrike" cap="none" normalizeH="0" baseline="0" dirty="0" smtClean="0">
                <a:ln>
                  <a:noFill/>
                </a:ln>
                <a:solidFill>
                  <a:schemeClr val="bg1"/>
                </a:solidFill>
                <a:effectLst/>
                <a:latin typeface="Arial" charset="0"/>
                <a:cs typeface="Arial" charset="0"/>
              </a:rPr>
              <a:t>                   Hides data within audio files by altering sound waves.</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800" b="1" i="0" u="none" strike="noStrike" cap="none" normalizeH="0" baseline="0" dirty="0" smtClean="0">
                <a:ln>
                  <a:noFill/>
                </a:ln>
                <a:solidFill>
                  <a:schemeClr val="bg1"/>
                </a:solidFill>
                <a:effectLst/>
                <a:latin typeface="Arial" charset="0"/>
                <a:cs typeface="Arial" charset="0"/>
              </a:rPr>
              <a:t>          Text   </a:t>
            </a:r>
            <a:r>
              <a:rPr kumimoji="0" lang="en-US" sz="1800" b="1" i="0" u="none" strike="noStrike" cap="none" normalizeH="0" baseline="0" dirty="0" err="1" smtClean="0">
                <a:ln>
                  <a:noFill/>
                </a:ln>
                <a:solidFill>
                  <a:schemeClr val="bg1"/>
                </a:solidFill>
                <a:effectLst/>
                <a:latin typeface="Arial" charset="0"/>
                <a:cs typeface="Arial" charset="0"/>
              </a:rPr>
              <a:t>Steganography</a:t>
            </a:r>
            <a:r>
              <a:rPr kumimoji="0" lang="en-US" sz="1800" b="1" i="0" u="none" strike="noStrike" cap="none" normalizeH="0" baseline="0" dirty="0" smtClean="0">
                <a:ln>
                  <a:noFill/>
                </a:ln>
                <a:solidFill>
                  <a:schemeClr val="bg1"/>
                </a:solidFill>
                <a:effectLst/>
                <a:latin typeface="Arial" charset="0"/>
                <a:cs typeface="Arial" charset="0"/>
              </a:rPr>
              <a:t>:</a:t>
            </a:r>
            <a:r>
              <a:rPr kumimoji="0" lang="en-US" sz="1800" b="0" i="0" u="none" strike="noStrike" cap="none" normalizeH="0" baseline="0" dirty="0" smtClean="0">
                <a:ln>
                  <a:noFill/>
                </a:ln>
                <a:solidFill>
                  <a:schemeClr val="bg1"/>
                </a:solidFill>
                <a:effectLst/>
                <a:latin typeface="Arial" charset="0"/>
                <a:cs typeface="Arial" charset="0"/>
              </a:rPr>
              <a:t/>
            </a:r>
            <a:br>
              <a:rPr kumimoji="0" lang="en-US" sz="1800" b="0" i="0" u="none" strike="noStrike" cap="none" normalizeH="0" baseline="0" dirty="0" smtClean="0">
                <a:ln>
                  <a:noFill/>
                </a:ln>
                <a:solidFill>
                  <a:schemeClr val="bg1"/>
                </a:solidFill>
                <a:effectLst/>
                <a:latin typeface="Arial" charset="0"/>
                <a:cs typeface="Arial" charset="0"/>
              </a:rPr>
            </a:br>
            <a:r>
              <a:rPr kumimoji="0" lang="en-US" sz="1800" b="0" i="0" u="none" strike="noStrike" cap="none" normalizeH="0" baseline="0" dirty="0" smtClean="0">
                <a:ln>
                  <a:noFill/>
                </a:ln>
                <a:solidFill>
                  <a:schemeClr val="bg1"/>
                </a:solidFill>
                <a:effectLst/>
                <a:latin typeface="Arial" charset="0"/>
                <a:cs typeface="Arial" charset="0"/>
              </a:rPr>
              <a:t>                    Uses whitespace, font styles, or specific patterns in text to hide information.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8437" name="Rectangle 5"/>
          <p:cNvSpPr>
            <a:spLocks noChangeArrowheads="1"/>
          </p:cNvSpPr>
          <p:nvPr/>
        </p:nvSpPr>
        <p:spPr bwMode="auto">
          <a:xfrm>
            <a:off x="998805" y="4192172"/>
            <a:ext cx="6260123"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bg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1800" b="1" i="0" u="none" strike="noStrike" cap="none" normalizeH="0" baseline="0" dirty="0" smtClean="0">
                <a:ln>
                  <a:noFill/>
                </a:ln>
                <a:solidFill>
                  <a:schemeClr val="bg1"/>
                </a:solidFill>
                <a:effectLst/>
                <a:latin typeface="Arial" charset="0"/>
                <a:cs typeface="Arial" charset="0"/>
              </a:rPr>
              <a:t>Applications:</a:t>
            </a:r>
            <a:endParaRPr kumimoji="0" lang="en-US" sz="1800" b="0" i="0" u="none" strike="noStrike" cap="none" normalizeH="0" baseline="0" dirty="0" smtClean="0">
              <a:ln>
                <a:noFill/>
              </a:ln>
              <a:solidFill>
                <a:schemeClr val="bg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800" b="0" i="0" u="none" strike="noStrike" cap="none" normalizeH="0" baseline="0" dirty="0" smtClean="0">
                <a:ln>
                  <a:noFill/>
                </a:ln>
                <a:solidFill>
                  <a:schemeClr val="bg1"/>
                </a:solidFill>
                <a:effectLst/>
                <a:latin typeface="Arial" charset="0"/>
                <a:cs typeface="Arial" charset="0"/>
              </a:rPr>
              <a:t>         Secure communication in military and</a:t>
            </a:r>
            <a:r>
              <a:rPr kumimoji="0" lang="en-US" sz="1800" b="0" i="0" u="none" strike="noStrike" cap="none" normalizeH="0" dirty="0" smtClean="0">
                <a:ln>
                  <a:noFill/>
                </a:ln>
                <a:solidFill>
                  <a:schemeClr val="bg1"/>
                </a:solidFill>
                <a:effectLst/>
                <a:latin typeface="Arial" charset="0"/>
                <a:cs typeface="Arial" charset="0"/>
              </a:rPr>
              <a:t> </a:t>
            </a:r>
            <a:r>
              <a:rPr kumimoji="0" lang="en-US" sz="1800" b="0" i="0" u="none" strike="noStrike" cap="none" normalizeH="0" baseline="0" dirty="0" smtClean="0">
                <a:ln>
                  <a:noFill/>
                </a:ln>
                <a:solidFill>
                  <a:schemeClr val="bg1"/>
                </a:solidFill>
                <a:effectLst/>
                <a:latin typeface="Arial" charset="0"/>
                <a:cs typeface="Arial" charset="0"/>
              </a:rPr>
              <a:t>intelligence.</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800" b="0" i="0" u="none" strike="noStrike" cap="none" normalizeH="0" baseline="0" dirty="0" smtClean="0">
                <a:ln>
                  <a:noFill/>
                </a:ln>
                <a:solidFill>
                  <a:schemeClr val="bg1"/>
                </a:solidFill>
                <a:effectLst/>
                <a:latin typeface="Arial" charset="0"/>
                <a:cs typeface="Arial" charset="0"/>
              </a:rPr>
              <a:t>         Protecting personal privacy.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Arial" charset="0"/>
              <a:cs typeface="Arial" charset="0"/>
            </a:endParaRPr>
          </a:p>
        </p:txBody>
      </p:sp>
      <p:sp>
        <p:nvSpPr>
          <p:cNvPr id="18438" name="Rectangle 6"/>
          <p:cNvSpPr>
            <a:spLocks noChangeArrowheads="1"/>
          </p:cNvSpPr>
          <p:nvPr/>
        </p:nvSpPr>
        <p:spPr bwMode="auto">
          <a:xfrm>
            <a:off x="1026940" y="5008098"/>
            <a:ext cx="9734845"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sz="1800" b="1" i="0" u="none" strike="noStrike" cap="none" normalizeH="0" baseline="0" dirty="0" smtClean="0">
                <a:ln>
                  <a:noFill/>
                </a:ln>
                <a:solidFill>
                  <a:schemeClr val="bg1"/>
                </a:solidFill>
                <a:effectLst/>
                <a:latin typeface="Arial" charset="0"/>
                <a:cs typeface="Arial" charset="0"/>
              </a:rPr>
              <a:t>Conclusion:</a:t>
            </a:r>
            <a:r>
              <a:rPr kumimoji="0" lang="en-US" sz="1800" b="0" i="0" u="none" strike="noStrike" cap="none" normalizeH="0" baseline="0" dirty="0" smtClean="0">
                <a:ln>
                  <a:noFill/>
                </a:ln>
                <a:solidFill>
                  <a:schemeClr val="bg1"/>
                </a:solidFill>
                <a:effectLst/>
                <a:latin typeface="Arial" charset="0"/>
                <a:cs typeface="Arial" charset="0"/>
              </a:rPr>
              <a:t/>
            </a:r>
            <a:br>
              <a:rPr kumimoji="0" lang="en-US" sz="1800" b="0" i="0" u="none" strike="noStrike" cap="none" normalizeH="0" baseline="0" dirty="0" smtClean="0">
                <a:ln>
                  <a:noFill/>
                </a:ln>
                <a:solidFill>
                  <a:schemeClr val="bg1"/>
                </a:solidFill>
                <a:effectLst/>
                <a:latin typeface="Arial" charset="0"/>
                <a:cs typeface="Arial" charset="0"/>
              </a:rPr>
            </a:br>
            <a:r>
              <a:rPr kumimoji="0" lang="en-US" sz="1800" b="0" i="0" u="none" strike="noStrike" cap="none" normalizeH="0" baseline="0" dirty="0" smtClean="0">
                <a:ln>
                  <a:noFill/>
                </a:ln>
                <a:solidFill>
                  <a:schemeClr val="bg1"/>
                </a:solidFill>
                <a:effectLst/>
                <a:latin typeface="Arial" charset="0"/>
                <a:cs typeface="Arial" charset="0"/>
              </a:rPr>
              <a:t>          A valuable tool for secure communication and data protection when used responsibly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879900" y="861525"/>
            <a:ext cx="10432200" cy="439200"/>
          </a:xfrm>
          <a:prstGeom prst="rect">
            <a:avLst/>
          </a:prstGeom>
          <a:solidFill>
            <a:srgbClr val="7A2C53"/>
          </a:solidFill>
          <a:ln>
            <a:noFill/>
          </a:ln>
          <a:effectLst>
            <a:outerShdw blurRad="57150" dist="19050" dir="5400000" algn="bl" rotWithShape="0">
              <a:srgbClr val="000000">
                <a:alpha val="50000"/>
              </a:srgbClr>
            </a:outerShdw>
          </a:effectLst>
        </p:spPr>
        <p:txBody>
          <a:bodyPr spcFirstLastPara="1" wrap="square" lIns="0" tIns="15875" rIns="0" bIns="0" anchor="t" anchorCtr="0">
            <a:spAutoFit/>
          </a:bodyPr>
          <a:lstStyle/>
          <a:p>
            <a:pPr marL="12700" lvl="0" indent="0" algn="l" rtl="0">
              <a:spcBef>
                <a:spcPts val="0"/>
              </a:spcBef>
              <a:spcAft>
                <a:spcPts val="0"/>
              </a:spcAft>
              <a:buNone/>
            </a:pPr>
            <a:r>
              <a:rPr lang="en-US">
                <a:solidFill>
                  <a:schemeClr val="lt1"/>
                </a:solidFill>
                <a:latin typeface="Times New Roman"/>
                <a:ea typeface="Times New Roman"/>
                <a:cs typeface="Times New Roman"/>
                <a:sym typeface="Times New Roman"/>
              </a:rPr>
              <a:t>WHO ARE THE END USERS OF THIS PROJECT ?</a:t>
            </a:r>
            <a:endParaRPr>
              <a:solidFill>
                <a:schemeClr val="lt1"/>
              </a:solidFill>
              <a:latin typeface="Times New Roman"/>
              <a:ea typeface="Times New Roman"/>
              <a:cs typeface="Times New Roman"/>
              <a:sym typeface="Times New Roman"/>
            </a:endParaRPr>
          </a:p>
        </p:txBody>
      </p:sp>
      <p:sp>
        <p:nvSpPr>
          <p:cNvPr id="16385" name="Rectangle 1"/>
          <p:cNvSpPr>
            <a:spLocks noChangeArrowheads="1"/>
          </p:cNvSpPr>
          <p:nvPr/>
        </p:nvSpPr>
        <p:spPr bwMode="auto">
          <a:xfrm>
            <a:off x="829993" y="1674056"/>
            <a:ext cx="10156875"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1800" b="1" i="0" u="none" strike="noStrike" cap="none" normalizeH="0" baseline="0" dirty="0" smtClean="0">
                <a:ln>
                  <a:noFill/>
                </a:ln>
                <a:solidFill>
                  <a:schemeClr val="bg1"/>
                </a:solidFill>
                <a:effectLst/>
                <a:latin typeface="Arial" charset="0"/>
                <a:cs typeface="Arial" charset="0"/>
              </a:rPr>
              <a:t> Intelligence and Military Agencies</a:t>
            </a:r>
            <a:r>
              <a:rPr lang="en-US" sz="1800" b="1" dirty="0" smtClean="0">
                <a:solidFill>
                  <a:schemeClr val="bg1"/>
                </a:solidFill>
                <a:latin typeface="Arial" charset="0"/>
                <a:cs typeface="Arial" charset="0"/>
              </a:rPr>
              <a:t> :</a:t>
            </a:r>
            <a:r>
              <a:rPr kumimoji="0" lang="en-US" sz="1800" b="1" i="0" u="none" strike="noStrike" cap="none" normalizeH="0" baseline="0" dirty="0" smtClean="0">
                <a:ln>
                  <a:noFill/>
                </a:ln>
                <a:solidFill>
                  <a:schemeClr val="bg1"/>
                </a:solidFill>
                <a:effectLst/>
                <a:latin typeface="Arial" charset="0"/>
                <a:cs typeface="Arial" charset="0"/>
              </a:rPr>
              <a:t> </a:t>
            </a:r>
            <a:r>
              <a:rPr kumimoji="0" lang="en-US" sz="1800" b="0" i="0" u="none" strike="noStrike" cap="none" normalizeH="0" baseline="0" dirty="0" smtClean="0">
                <a:ln>
                  <a:noFill/>
                </a:ln>
                <a:solidFill>
                  <a:schemeClr val="bg1"/>
                </a:solidFill>
                <a:effectLst/>
                <a:latin typeface="Arial" charset="0"/>
                <a:cs typeface="Arial" charset="0"/>
              </a:rPr>
              <a:t>These agencies use </a:t>
            </a:r>
            <a:r>
              <a:rPr kumimoji="0" lang="en-US" sz="1800" b="0" i="0" u="none" strike="noStrike" cap="none" normalizeH="0" baseline="0" dirty="0" err="1" smtClean="0">
                <a:ln>
                  <a:noFill/>
                </a:ln>
                <a:solidFill>
                  <a:schemeClr val="bg1"/>
                </a:solidFill>
                <a:effectLst/>
                <a:latin typeface="Arial" charset="0"/>
                <a:cs typeface="Arial" charset="0"/>
              </a:rPr>
              <a:t>steganography</a:t>
            </a:r>
            <a:r>
              <a:rPr kumimoji="0" lang="en-US" sz="1800" b="0" i="0" u="none" strike="noStrike" cap="none" normalizeH="0" baseline="0" dirty="0" smtClean="0">
                <a:ln>
                  <a:noFill/>
                </a:ln>
                <a:solidFill>
                  <a:schemeClr val="bg1"/>
                </a:solidFill>
                <a:effectLst/>
                <a:latin typeface="Arial" charset="0"/>
                <a:cs typeface="Arial" charset="0"/>
              </a:rPr>
              <a:t> for  secure     communication, hiding sensitive information within</a:t>
            </a:r>
            <a:r>
              <a:rPr kumimoji="0" lang="en-US" sz="1800" b="0" i="0" u="none" strike="noStrike" cap="none" normalizeH="0" dirty="0" smtClean="0">
                <a:ln>
                  <a:noFill/>
                </a:ln>
                <a:solidFill>
                  <a:schemeClr val="bg1"/>
                </a:solidFill>
                <a:effectLst/>
                <a:latin typeface="Arial" charset="0"/>
                <a:cs typeface="Arial" charset="0"/>
              </a:rPr>
              <a:t> </a:t>
            </a:r>
            <a:r>
              <a:rPr kumimoji="0" lang="en-US" sz="1800" b="0" i="0" u="none" strike="noStrike" cap="none" normalizeH="0" baseline="0" dirty="0" smtClean="0">
                <a:ln>
                  <a:noFill/>
                </a:ln>
                <a:solidFill>
                  <a:schemeClr val="bg1"/>
                </a:solidFill>
                <a:effectLst/>
                <a:latin typeface="Arial" charset="0"/>
                <a:cs typeface="Arial" charset="0"/>
              </a:rPr>
              <a:t>innocuous-looking files to prevent detection                                 </a:t>
            </a:r>
            <a:r>
              <a:rPr kumimoji="0" lang="en-US" sz="1800" b="0" i="0" u="none" strike="noStrike" cap="none" normalizeH="0" dirty="0" smtClean="0">
                <a:ln>
                  <a:noFill/>
                </a:ln>
                <a:solidFill>
                  <a:schemeClr val="bg1"/>
                </a:solidFill>
                <a:effectLst/>
                <a:latin typeface="Arial" charset="0"/>
                <a:cs typeface="Arial" charset="0"/>
              </a:rPr>
              <a:t>      </a:t>
            </a:r>
            <a:r>
              <a:rPr kumimoji="0" lang="en-US" sz="1800" b="0" i="0" u="none" strike="noStrike" cap="none" normalizeH="0" baseline="0" dirty="0" smtClean="0">
                <a:ln>
                  <a:noFill/>
                </a:ln>
                <a:solidFill>
                  <a:schemeClr val="bg1"/>
                </a:solidFill>
                <a:effectLst/>
                <a:latin typeface="Arial" charset="0"/>
                <a:cs typeface="Arial" charset="0"/>
              </a:rPr>
              <a:t>by adversaries.</a:t>
            </a:r>
          </a:p>
          <a:p>
            <a:pPr lvl="0" fontAlgn="base">
              <a:spcBef>
                <a:spcPct val="0"/>
              </a:spcBef>
              <a:spcAft>
                <a:spcPct val="0"/>
              </a:spcAft>
              <a:buClrTx/>
              <a:buFont typeface="Wingdings" pitchFamily="2" charset="2"/>
              <a:buChar char="v"/>
            </a:pPr>
            <a:r>
              <a:rPr lang="en-US" sz="1800" b="1" dirty="0" smtClean="0">
                <a:solidFill>
                  <a:schemeClr val="bg1"/>
                </a:solidFill>
              </a:rPr>
              <a:t>Privacy Advocates : </a:t>
            </a:r>
            <a:r>
              <a:rPr lang="en-US" sz="1800" dirty="0" smtClean="0">
                <a:solidFill>
                  <a:schemeClr val="bg1"/>
                </a:solidFill>
              </a:rPr>
              <a:t>Individuals concerned about privacy may use </a:t>
            </a:r>
            <a:r>
              <a:rPr lang="en-US" sz="1800" dirty="0" err="1" smtClean="0">
                <a:solidFill>
                  <a:schemeClr val="bg1"/>
                </a:solidFill>
              </a:rPr>
              <a:t>steganography</a:t>
            </a:r>
            <a:r>
              <a:rPr lang="en-US" sz="1800" dirty="0" smtClean="0">
                <a:solidFill>
                  <a:schemeClr val="bg1"/>
                </a:solidFill>
              </a:rPr>
              <a:t> to keep their communications hidden from surveillance and unauthorized access.</a:t>
            </a:r>
            <a:endParaRPr lang="en-US" sz="1800" dirty="0" smtClean="0">
              <a:solidFill>
                <a:schemeClr val="bg1"/>
              </a:solidFill>
              <a:latin typeface="Arial" charset="0"/>
              <a:cs typeface="Arial" charset="0"/>
            </a:endParaRPr>
          </a:p>
          <a:p>
            <a:pPr fontAlgn="base">
              <a:spcBef>
                <a:spcPct val="0"/>
              </a:spcBef>
              <a:spcAft>
                <a:spcPct val="0"/>
              </a:spcAft>
              <a:buClrTx/>
              <a:buFont typeface="Wingdings" pitchFamily="2" charset="2"/>
              <a:buChar char="v"/>
            </a:pPr>
            <a:r>
              <a:rPr lang="en-US" sz="1800" b="1" dirty="0" smtClean="0">
                <a:solidFill>
                  <a:schemeClr val="bg1"/>
                </a:solidFill>
              </a:rPr>
              <a:t>Cyber security Professionals :</a:t>
            </a:r>
            <a:r>
              <a:rPr lang="en-US" sz="1800" dirty="0" smtClean="0">
                <a:solidFill>
                  <a:schemeClr val="bg1"/>
                </a:solidFill>
              </a:rPr>
              <a:t> They use </a:t>
            </a:r>
            <a:r>
              <a:rPr lang="en-US" sz="1800" dirty="0" err="1" smtClean="0">
                <a:solidFill>
                  <a:schemeClr val="bg1"/>
                </a:solidFill>
              </a:rPr>
              <a:t>steganography</a:t>
            </a:r>
            <a:r>
              <a:rPr lang="en-US" sz="1800" dirty="0" smtClean="0">
                <a:solidFill>
                  <a:schemeClr val="bg1"/>
                </a:solidFill>
              </a:rPr>
              <a:t> for secure data transmission and also to understand and counteract </a:t>
            </a:r>
            <a:r>
              <a:rPr lang="en-US" sz="1800" dirty="0" err="1" smtClean="0">
                <a:solidFill>
                  <a:schemeClr val="bg1"/>
                </a:solidFill>
              </a:rPr>
              <a:t>steganographic</a:t>
            </a:r>
            <a:r>
              <a:rPr lang="en-US" sz="1800" dirty="0" smtClean="0">
                <a:solidFill>
                  <a:schemeClr val="bg1"/>
                </a:solidFill>
              </a:rPr>
              <a:t> techniques used by malicious actors.</a:t>
            </a:r>
          </a:p>
          <a:p>
            <a:pPr fontAlgn="base">
              <a:spcBef>
                <a:spcPct val="0"/>
              </a:spcBef>
              <a:spcAft>
                <a:spcPct val="0"/>
              </a:spcAft>
              <a:buClrTx/>
              <a:buFont typeface="Wingdings" pitchFamily="2" charset="2"/>
              <a:buChar char="v"/>
            </a:pPr>
            <a:r>
              <a:rPr lang="en-US" sz="1800" b="1" dirty="0" smtClean="0">
                <a:solidFill>
                  <a:schemeClr val="bg1"/>
                </a:solidFill>
              </a:rPr>
              <a:t>Criminals and Hackers :</a:t>
            </a:r>
            <a:r>
              <a:rPr lang="en-US" sz="1800" dirty="0" smtClean="0">
                <a:solidFill>
                  <a:schemeClr val="bg1"/>
                </a:solidFill>
              </a:rPr>
              <a:t> Unfortunately, </a:t>
            </a:r>
            <a:r>
              <a:rPr lang="en-US" sz="1800" dirty="0" err="1" smtClean="0">
                <a:solidFill>
                  <a:schemeClr val="bg1"/>
                </a:solidFill>
              </a:rPr>
              <a:t>steganography</a:t>
            </a:r>
            <a:r>
              <a:rPr lang="en-US" sz="1800" dirty="0" smtClean="0">
                <a:solidFill>
                  <a:schemeClr val="bg1"/>
                </a:solidFill>
              </a:rPr>
              <a:t> can be used for nefarious purposes, such as hiding malware within seemingly harmless files, facilitating covert communication, or ex filtrating sensitive data.</a:t>
            </a:r>
          </a:p>
          <a:p>
            <a:pPr fontAlgn="base">
              <a:spcBef>
                <a:spcPct val="0"/>
              </a:spcBef>
              <a:spcAft>
                <a:spcPct val="0"/>
              </a:spcAft>
              <a:buClrTx/>
              <a:buFont typeface="Wingdings" pitchFamily="2" charset="2"/>
              <a:buChar char="v"/>
            </a:pPr>
            <a:r>
              <a:rPr lang="en-US" sz="1800" b="1" dirty="0" smtClean="0">
                <a:solidFill>
                  <a:schemeClr val="bg1"/>
                </a:solidFill>
              </a:rPr>
              <a:t>Privacy Advocates :</a:t>
            </a:r>
            <a:r>
              <a:rPr lang="en-US" sz="1800" dirty="0" smtClean="0">
                <a:solidFill>
                  <a:schemeClr val="bg1"/>
                </a:solidFill>
              </a:rPr>
              <a:t> Individuals concerned about privacy may use </a:t>
            </a:r>
            <a:r>
              <a:rPr lang="en-US" sz="1800" dirty="0" err="1" smtClean="0">
                <a:solidFill>
                  <a:schemeClr val="bg1"/>
                </a:solidFill>
              </a:rPr>
              <a:t>steganography</a:t>
            </a:r>
            <a:r>
              <a:rPr lang="en-US" sz="1800" dirty="0" smtClean="0">
                <a:solidFill>
                  <a:schemeClr val="bg1"/>
                </a:solidFill>
              </a:rPr>
              <a:t> to keep their communications hidden from surveillance and unauthorized access</a:t>
            </a:r>
            <a:r>
              <a:rPr lang="en-US" sz="1800" dirty="0" smtClean="0"/>
              <a:t>.</a:t>
            </a:r>
          </a:p>
          <a:p>
            <a:pPr fontAlgn="base">
              <a:spcBef>
                <a:spcPct val="0"/>
              </a:spcBef>
              <a:spcAft>
                <a:spcPct val="0"/>
              </a:spcAft>
              <a:buClrTx/>
              <a:buFont typeface="Wingdings" pitchFamily="2" charset="2"/>
              <a:buChar char="v"/>
            </a:pPr>
            <a:r>
              <a:rPr lang="en-US" sz="1800" b="1" dirty="0" smtClean="0">
                <a:solidFill>
                  <a:schemeClr val="bg1"/>
                </a:solidFill>
              </a:rPr>
              <a:t>Researchers and Educators :</a:t>
            </a:r>
            <a:r>
              <a:rPr lang="en-US" sz="1800" dirty="0" smtClean="0">
                <a:solidFill>
                  <a:schemeClr val="bg1"/>
                </a:solidFill>
              </a:rPr>
              <a:t> In the academic realm, researchers study </a:t>
            </a:r>
            <a:r>
              <a:rPr lang="en-US" sz="1800" dirty="0" err="1" smtClean="0">
                <a:solidFill>
                  <a:schemeClr val="bg1"/>
                </a:solidFill>
              </a:rPr>
              <a:t>steganography</a:t>
            </a:r>
            <a:r>
              <a:rPr lang="en-US" sz="1800" dirty="0" smtClean="0">
                <a:solidFill>
                  <a:schemeClr val="bg1"/>
                </a:solidFill>
              </a:rPr>
              <a:t> to advance the field and develop new methods, while educators teach it as part of computer science and cyber security curricula.</a:t>
            </a:r>
          </a:p>
          <a:p>
            <a:pPr fontAlgn="base">
              <a:spcBef>
                <a:spcPct val="0"/>
              </a:spcBef>
              <a:spcAft>
                <a:spcPct val="0"/>
              </a:spcAft>
              <a:buClrTx/>
              <a:buFont typeface="Wingdings" pitchFamily="2" charset="2"/>
              <a:buChar char="v"/>
            </a:pPr>
            <a:endParaRPr lang="en-US" sz="1800" dirty="0" smtClean="0">
              <a:solidFill>
                <a:schemeClr val="bg1"/>
              </a:solidFill>
            </a:endParaRPr>
          </a:p>
        </p:txBody>
      </p:sp>
      <p:sp>
        <p:nvSpPr>
          <p:cNvPr id="5" name="Rectangle 4"/>
          <p:cNvSpPr/>
          <p:nvPr/>
        </p:nvSpPr>
        <p:spPr>
          <a:xfrm>
            <a:off x="839373" y="2616592"/>
            <a:ext cx="8712590" cy="369332"/>
          </a:xfrm>
          <a:prstGeom prst="rect">
            <a:avLst/>
          </a:prstGeom>
        </p:spPr>
        <p:txBody>
          <a:bodyPr wrap="square">
            <a:spAutoFit/>
          </a:bodyPr>
          <a:lstStyle/>
          <a:p>
            <a:pPr marL="342900" lvl="0" indent="-342900" fontAlgn="base">
              <a:spcBef>
                <a:spcPct val="0"/>
              </a:spcBef>
              <a:spcAft>
                <a:spcPct val="0"/>
              </a:spcAft>
              <a:buClrTx/>
            </a:pPr>
            <a:r>
              <a:rPr lang="en-US" sz="1800" dirty="0" smtClean="0">
                <a:solidFill>
                  <a:schemeClr val="bg1"/>
                </a:solidFill>
              </a:rPr>
              <a:t>.</a:t>
            </a:r>
            <a:endParaRPr lang="en-US" sz="1800" dirty="0" smtClean="0">
              <a:solidFill>
                <a:schemeClr val="bg1"/>
              </a:solidFill>
              <a:latin typeface="Arial" charset="0"/>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p:nvPr/>
        </p:nvSpPr>
        <p:spPr>
          <a:xfrm>
            <a:off x="879900" y="1911425"/>
            <a:ext cx="10608900" cy="5637421"/>
          </a:xfrm>
          <a:prstGeom prst="rect">
            <a:avLst/>
          </a:prstGeom>
          <a:noFill/>
          <a:ln>
            <a:noFill/>
          </a:ln>
        </p:spPr>
        <p:txBody>
          <a:bodyPr spcFirstLastPara="1" wrap="square" lIns="0" tIns="96500" rIns="0" bIns="0" anchor="t" anchorCtr="0">
            <a:spAutoFit/>
          </a:bodyPr>
          <a:lstStyle/>
          <a:p>
            <a:pPr marL="457200" indent="-355600" algn="just">
              <a:spcBef>
                <a:spcPts val="845"/>
              </a:spcBef>
              <a:buClr>
                <a:schemeClr val="lt1"/>
              </a:buClr>
              <a:buSzPts val="2000"/>
              <a:buFont typeface="Wingdings" pitchFamily="2" charset="2"/>
              <a:buChar char="v"/>
            </a:pPr>
            <a:r>
              <a:rPr lang="en-US" sz="2000" dirty="0" smtClean="0">
                <a:solidFill>
                  <a:schemeClr val="bg1"/>
                </a:solidFill>
              </a:rPr>
              <a:t>Development of advanced, custom </a:t>
            </a:r>
            <a:r>
              <a:rPr lang="en-US" sz="2000" dirty="0" err="1" smtClean="0">
                <a:solidFill>
                  <a:schemeClr val="bg1"/>
                </a:solidFill>
              </a:rPr>
              <a:t>steganographic</a:t>
            </a:r>
            <a:r>
              <a:rPr lang="en-US" sz="2000" dirty="0" smtClean="0">
                <a:solidFill>
                  <a:schemeClr val="bg1"/>
                </a:solidFill>
              </a:rPr>
              <a:t> algorithms integrated with machine learning for enhanced adaptability and resistance to detection.</a:t>
            </a:r>
          </a:p>
          <a:p>
            <a:pPr marL="457200" indent="-355600" algn="just">
              <a:spcBef>
                <a:spcPts val="845"/>
              </a:spcBef>
              <a:buClr>
                <a:schemeClr val="lt1"/>
              </a:buClr>
              <a:buSzPts val="2000"/>
              <a:buFont typeface="Wingdings" pitchFamily="2" charset="2"/>
              <a:buChar char="v"/>
            </a:pPr>
            <a:r>
              <a:rPr lang="en-US" sz="2000" dirty="0" smtClean="0">
                <a:solidFill>
                  <a:schemeClr val="bg1"/>
                </a:solidFill>
              </a:rPr>
              <a:t>This ensures heightened security and future-proofing, making it increasingly difficult for unauthorized parties to detect and extract hidden messages.</a:t>
            </a:r>
          </a:p>
          <a:p>
            <a:pPr marL="457200" indent="-355600" algn="just">
              <a:spcBef>
                <a:spcPts val="845"/>
              </a:spcBef>
              <a:buClr>
                <a:schemeClr val="lt1"/>
              </a:buClr>
              <a:buSzPts val="2000"/>
              <a:buFont typeface="Wingdings" pitchFamily="2" charset="2"/>
              <a:buChar char="v"/>
            </a:pPr>
            <a:r>
              <a:rPr lang="en-US" sz="2000" dirty="0" smtClean="0">
                <a:solidFill>
                  <a:schemeClr val="bg1"/>
                </a:solidFill>
              </a:rPr>
              <a:t>Integration of </a:t>
            </a:r>
            <a:r>
              <a:rPr lang="en-US" sz="2000" dirty="0" err="1" smtClean="0">
                <a:solidFill>
                  <a:schemeClr val="bg1"/>
                </a:solidFill>
              </a:rPr>
              <a:t>steganographic</a:t>
            </a:r>
            <a:r>
              <a:rPr lang="en-US" sz="2000" dirty="0" smtClean="0">
                <a:solidFill>
                  <a:schemeClr val="bg1"/>
                </a:solidFill>
              </a:rPr>
              <a:t> techniques into embedded systems and </a:t>
            </a:r>
            <a:r>
              <a:rPr lang="en-US" sz="2000" dirty="0" err="1" smtClean="0">
                <a:solidFill>
                  <a:schemeClr val="bg1"/>
                </a:solidFill>
              </a:rPr>
              <a:t>IoT</a:t>
            </a:r>
            <a:r>
              <a:rPr lang="en-US" sz="2000" dirty="0" smtClean="0">
                <a:solidFill>
                  <a:schemeClr val="bg1"/>
                </a:solidFill>
              </a:rPr>
              <a:t> devices for secure data transmission</a:t>
            </a:r>
            <a:r>
              <a:rPr lang="en-US" sz="2000" dirty="0" smtClean="0"/>
              <a:t>.</a:t>
            </a:r>
          </a:p>
          <a:p>
            <a:pPr marL="457200" indent="-355600" algn="just">
              <a:spcBef>
                <a:spcPts val="845"/>
              </a:spcBef>
              <a:buClr>
                <a:schemeClr val="lt1"/>
              </a:buClr>
              <a:buSzPts val="2000"/>
              <a:buFont typeface="Wingdings" pitchFamily="2" charset="2"/>
              <a:buChar char="v"/>
            </a:pPr>
            <a:r>
              <a:rPr lang="en-US" sz="2000" dirty="0" smtClean="0">
                <a:solidFill>
                  <a:schemeClr val="bg1"/>
                </a:solidFill>
              </a:rPr>
              <a:t>Secures data transmission within IOT networks, safeguarding against unauthorized access and data breaches. This is particularly crucial as the number of interconnected devices continues to grow, making IOT networks more vulnerable to security threats.</a:t>
            </a:r>
          </a:p>
          <a:p>
            <a:pPr marL="457200" indent="-355600" algn="just">
              <a:spcBef>
                <a:spcPts val="845"/>
              </a:spcBef>
              <a:buClr>
                <a:schemeClr val="lt1"/>
              </a:buClr>
              <a:buSzPts val="2000"/>
              <a:buFont typeface="Wingdings" pitchFamily="2" charset="2"/>
              <a:buChar char="v"/>
            </a:pPr>
            <a:r>
              <a:rPr lang="en-US" sz="2000" dirty="0" smtClean="0">
                <a:solidFill>
                  <a:schemeClr val="bg1"/>
                </a:solidFill>
              </a:rPr>
              <a:t>Ensuring that </a:t>
            </a:r>
            <a:r>
              <a:rPr lang="en-US" sz="2000" dirty="0" err="1" smtClean="0">
                <a:solidFill>
                  <a:schemeClr val="bg1"/>
                </a:solidFill>
              </a:rPr>
              <a:t>steganographic</a:t>
            </a:r>
            <a:r>
              <a:rPr lang="en-US" sz="2000" dirty="0" smtClean="0">
                <a:solidFill>
                  <a:schemeClr val="bg1"/>
                </a:solidFill>
              </a:rPr>
              <a:t> solutions help organizations comply with data protection regulations and standards.</a:t>
            </a:r>
          </a:p>
          <a:p>
            <a:pPr marL="457200" indent="-355600" algn="just">
              <a:spcBef>
                <a:spcPts val="845"/>
              </a:spcBef>
              <a:buClr>
                <a:schemeClr val="lt1"/>
              </a:buClr>
              <a:buSzPts val="2000"/>
              <a:buFont typeface="Wingdings" pitchFamily="2" charset="2"/>
              <a:buChar char="v"/>
            </a:pPr>
            <a:endParaRPr lang="en-US" sz="2000" dirty="0" smtClean="0">
              <a:solidFill>
                <a:schemeClr val="bg1"/>
              </a:solidFill>
            </a:endParaRPr>
          </a:p>
          <a:p>
            <a:pPr marL="457200" indent="-355600" algn="just">
              <a:spcBef>
                <a:spcPts val="845"/>
              </a:spcBef>
              <a:buClr>
                <a:schemeClr val="lt1"/>
              </a:buClr>
              <a:buSzPts val="2000"/>
              <a:buFont typeface="Wingdings" pitchFamily="2" charset="2"/>
              <a:buChar char="v"/>
            </a:pPr>
            <a:endParaRPr lang="en-US" sz="2000" dirty="0" smtClean="0"/>
          </a:p>
          <a:p>
            <a:pPr marL="457200" indent="-355600" algn="just">
              <a:spcBef>
                <a:spcPts val="845"/>
              </a:spcBef>
              <a:buClr>
                <a:schemeClr val="lt1"/>
              </a:buClr>
              <a:buSzPts val="2000"/>
              <a:buFont typeface="Wingdings" pitchFamily="2" charset="2"/>
              <a:buChar char="v"/>
            </a:pPr>
            <a:endParaRPr lang="en-US" sz="2000" dirty="0" smtClean="0">
              <a:solidFill>
                <a:schemeClr val="bg1"/>
              </a:solidFill>
            </a:endParaRPr>
          </a:p>
          <a:p>
            <a:pPr marL="457200" marR="0" lvl="0" indent="-355600" algn="just" rtl="0">
              <a:lnSpc>
                <a:spcPct val="100000"/>
              </a:lnSpc>
              <a:spcBef>
                <a:spcPts val="845"/>
              </a:spcBef>
              <a:spcAft>
                <a:spcPts val="0"/>
              </a:spcAft>
              <a:buClr>
                <a:schemeClr val="lt1"/>
              </a:buClr>
              <a:buSzPts val="2000"/>
            </a:pPr>
            <a:endParaRPr sz="2000">
              <a:solidFill>
                <a:schemeClr val="lt1"/>
              </a:solidFill>
              <a:latin typeface="Times New Roman"/>
              <a:ea typeface="Times New Roman"/>
              <a:cs typeface="Times New Roman"/>
              <a:sym typeface="Times New Roman"/>
            </a:endParaRPr>
          </a:p>
        </p:txBody>
      </p:sp>
      <p:sp>
        <p:nvSpPr>
          <p:cNvPr id="108" name="Google Shape;108;p21"/>
          <p:cNvSpPr txBox="1">
            <a:spLocks noGrp="1"/>
          </p:cNvSpPr>
          <p:nvPr>
            <p:ph type="title"/>
          </p:nvPr>
        </p:nvSpPr>
        <p:spPr>
          <a:xfrm>
            <a:off x="879900" y="861525"/>
            <a:ext cx="10432200" cy="439200"/>
          </a:xfrm>
          <a:prstGeom prst="rect">
            <a:avLst/>
          </a:prstGeom>
          <a:solidFill>
            <a:srgbClr val="7A2C53"/>
          </a:solidFill>
          <a:ln>
            <a:noFill/>
          </a:ln>
          <a:effectLst>
            <a:outerShdw blurRad="57150" dist="19050" dir="5400000" algn="bl" rotWithShape="0">
              <a:srgbClr val="000000">
                <a:alpha val="50000"/>
              </a:srgbClr>
            </a:outerShdw>
          </a:effectLst>
        </p:spPr>
        <p:txBody>
          <a:bodyPr spcFirstLastPara="1" wrap="square" lIns="0" tIns="15875" rIns="0" bIns="0" anchor="t" anchorCtr="0">
            <a:spAutoFit/>
          </a:bodyPr>
          <a:lstStyle/>
          <a:p>
            <a:pPr marL="12700" lvl="0" indent="0" algn="l" rtl="0">
              <a:spcBef>
                <a:spcPts val="0"/>
              </a:spcBef>
              <a:spcAft>
                <a:spcPts val="0"/>
              </a:spcAft>
              <a:buNone/>
            </a:pPr>
            <a:r>
              <a:rPr lang="en-US">
                <a:solidFill>
                  <a:schemeClr val="lt1"/>
                </a:solidFill>
                <a:latin typeface="Times New Roman"/>
                <a:ea typeface="Times New Roman"/>
                <a:cs typeface="Times New Roman"/>
                <a:sym typeface="Times New Roman"/>
              </a:rPr>
              <a:t>YOUR SOLUTION AND ITS VALUE PROPOSITION</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166800" y="736475"/>
            <a:ext cx="11858400" cy="439200"/>
          </a:xfrm>
          <a:prstGeom prst="rect">
            <a:avLst/>
          </a:prstGeom>
          <a:solidFill>
            <a:srgbClr val="7A2C53"/>
          </a:solidFill>
          <a:ln>
            <a:noFill/>
          </a:ln>
          <a:effectLst>
            <a:outerShdw blurRad="57150" dist="19050" dir="5400000" algn="bl" rotWithShape="0">
              <a:srgbClr val="000000">
                <a:alpha val="50000"/>
              </a:srgbClr>
            </a:outerShdw>
          </a:effectLst>
        </p:spPr>
        <p:txBody>
          <a:bodyPr spcFirstLastPara="1" wrap="square" lIns="0" tIns="15875" rIns="0" bIns="0" anchor="t" anchorCtr="0">
            <a:spAutoFit/>
          </a:bodyPr>
          <a:lstStyle/>
          <a:p>
            <a:pPr marL="12700" lvl="0" indent="0" algn="l" rtl="0">
              <a:spcBef>
                <a:spcPts val="0"/>
              </a:spcBef>
              <a:spcAft>
                <a:spcPts val="0"/>
              </a:spcAft>
              <a:buNone/>
            </a:pPr>
            <a:r>
              <a:rPr lang="en-US" dirty="0">
                <a:solidFill>
                  <a:schemeClr val="lt1"/>
                </a:solidFill>
                <a:latin typeface="Times New Roman"/>
                <a:ea typeface="Times New Roman"/>
                <a:cs typeface="Times New Roman"/>
                <a:sym typeface="Times New Roman"/>
              </a:rPr>
              <a:t>HOW DID YOU CUSTOMIZE THE PROJECT AND MAKE IT YOUR OWN</a:t>
            </a:r>
            <a:endParaRPr>
              <a:solidFill>
                <a:schemeClr val="lt1"/>
              </a:solidFill>
              <a:latin typeface="Times New Roman"/>
              <a:ea typeface="Times New Roman"/>
              <a:cs typeface="Times New Roman"/>
              <a:sym typeface="Times New Roman"/>
            </a:endParaRPr>
          </a:p>
        </p:txBody>
      </p:sp>
      <p:sp>
        <p:nvSpPr>
          <p:cNvPr id="114" name="Google Shape;114;p22"/>
          <p:cNvSpPr txBox="1"/>
          <p:nvPr/>
        </p:nvSpPr>
        <p:spPr>
          <a:xfrm>
            <a:off x="928502" y="1546029"/>
            <a:ext cx="9906000" cy="4539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None/>
            </a:pPr>
            <a:endParaRPr sz="1800">
              <a:solidFill>
                <a:srgbClr val="FFFFFF"/>
              </a:solidFill>
              <a:latin typeface="Times New Roman"/>
              <a:ea typeface="Times New Roman"/>
              <a:cs typeface="Times New Roman"/>
              <a:sym typeface="Times New Roman"/>
            </a:endParaRPr>
          </a:p>
        </p:txBody>
      </p:sp>
      <p:sp>
        <p:nvSpPr>
          <p:cNvPr id="115" name="Google Shape;115;p22"/>
          <p:cNvSpPr txBox="1"/>
          <p:nvPr/>
        </p:nvSpPr>
        <p:spPr>
          <a:xfrm>
            <a:off x="928502" y="1920332"/>
            <a:ext cx="10335000" cy="5755381"/>
          </a:xfrm>
          <a:prstGeom prst="rect">
            <a:avLst/>
          </a:prstGeom>
          <a:noFill/>
          <a:ln>
            <a:noFill/>
          </a:ln>
        </p:spPr>
        <p:txBody>
          <a:bodyPr spcFirstLastPara="1" wrap="square" lIns="91425" tIns="45700" rIns="91425" bIns="45700" anchor="t" anchorCtr="0">
            <a:spAutoFit/>
          </a:bodyPr>
          <a:lstStyle/>
          <a:p>
            <a:pPr marL="285750" lvl="0" indent="-285750">
              <a:buClr>
                <a:srgbClr val="FFFFFF"/>
              </a:buClr>
              <a:buSzPts val="1800"/>
              <a:buFont typeface="Wingdings" pitchFamily="2" charset="2"/>
              <a:buChar char="v"/>
            </a:pPr>
            <a:r>
              <a:rPr lang="en-US" sz="1800" b="1" dirty="0" smtClean="0">
                <a:solidFill>
                  <a:schemeClr val="bg1"/>
                </a:solidFill>
              </a:rPr>
              <a:t>Automated </a:t>
            </a:r>
            <a:r>
              <a:rPr lang="en-US" sz="1800" b="1" dirty="0" err="1" smtClean="0">
                <a:solidFill>
                  <a:schemeClr val="bg1"/>
                </a:solidFill>
              </a:rPr>
              <a:t>Stegan</a:t>
            </a:r>
            <a:r>
              <a:rPr lang="en-US" sz="1800" b="1" dirty="0" smtClean="0">
                <a:solidFill>
                  <a:schemeClr val="bg1"/>
                </a:solidFill>
              </a:rPr>
              <a:t> </a:t>
            </a:r>
            <a:r>
              <a:rPr lang="en-US" sz="1800" b="1" dirty="0" err="1" smtClean="0">
                <a:solidFill>
                  <a:schemeClr val="bg1"/>
                </a:solidFill>
              </a:rPr>
              <a:t>alysis</a:t>
            </a:r>
            <a:r>
              <a:rPr lang="en-US" sz="1800" b="1" dirty="0" smtClean="0">
                <a:solidFill>
                  <a:schemeClr val="bg1"/>
                </a:solidFill>
              </a:rPr>
              <a:t> :</a:t>
            </a:r>
            <a:r>
              <a:rPr lang="en-US" sz="1800" dirty="0" smtClean="0">
                <a:solidFill>
                  <a:schemeClr val="bg1"/>
                </a:solidFill>
              </a:rPr>
              <a:t> Sophisticated, automated </a:t>
            </a:r>
            <a:r>
              <a:rPr lang="en-US" sz="1800" dirty="0" err="1" smtClean="0">
                <a:solidFill>
                  <a:schemeClr val="bg1"/>
                </a:solidFill>
              </a:rPr>
              <a:t>stegan</a:t>
            </a:r>
            <a:r>
              <a:rPr lang="en-US" sz="1800" dirty="0" smtClean="0">
                <a:solidFill>
                  <a:schemeClr val="bg1"/>
                </a:solidFill>
              </a:rPr>
              <a:t> </a:t>
            </a:r>
            <a:r>
              <a:rPr lang="en-US" sz="1800" dirty="0" err="1" smtClean="0">
                <a:solidFill>
                  <a:schemeClr val="bg1"/>
                </a:solidFill>
              </a:rPr>
              <a:t>alysis</a:t>
            </a:r>
            <a:r>
              <a:rPr lang="en-US" sz="1800" dirty="0" smtClean="0">
                <a:solidFill>
                  <a:schemeClr val="bg1"/>
                </a:solidFill>
              </a:rPr>
              <a:t> tools were created to detect and analyze hidden information within media files, providing detailed reports and alerts tailored to different user needs</a:t>
            </a:r>
          </a:p>
          <a:p>
            <a:pPr marL="285750" indent="-285750">
              <a:buClr>
                <a:srgbClr val="FFFFFF"/>
              </a:buClr>
              <a:buSzPts val="1800"/>
              <a:buFont typeface="Wingdings" pitchFamily="2" charset="2"/>
              <a:buChar char="v"/>
            </a:pPr>
            <a:r>
              <a:rPr lang="en-US" sz="1800" b="1" dirty="0" smtClean="0">
                <a:solidFill>
                  <a:schemeClr val="bg1"/>
                </a:solidFill>
              </a:rPr>
              <a:t>Automated </a:t>
            </a:r>
            <a:r>
              <a:rPr lang="en-US" sz="1800" b="1" dirty="0" err="1" smtClean="0">
                <a:solidFill>
                  <a:schemeClr val="bg1"/>
                </a:solidFill>
              </a:rPr>
              <a:t>Stegan</a:t>
            </a:r>
            <a:r>
              <a:rPr lang="en-US" sz="1800" b="1" dirty="0" smtClean="0">
                <a:solidFill>
                  <a:schemeClr val="bg1"/>
                </a:solidFill>
              </a:rPr>
              <a:t> </a:t>
            </a:r>
            <a:r>
              <a:rPr lang="en-US" sz="1800" b="1" dirty="0" err="1" smtClean="0">
                <a:solidFill>
                  <a:schemeClr val="bg1"/>
                </a:solidFill>
              </a:rPr>
              <a:t>alysis</a:t>
            </a:r>
            <a:r>
              <a:rPr lang="en-US" sz="1800" b="1" dirty="0" smtClean="0">
                <a:solidFill>
                  <a:schemeClr val="bg1"/>
                </a:solidFill>
              </a:rPr>
              <a:t> Tools : </a:t>
            </a:r>
            <a:r>
              <a:rPr lang="en-US" sz="1800" dirty="0" smtClean="0">
                <a:solidFill>
                  <a:schemeClr val="bg1"/>
                </a:solidFill>
              </a:rPr>
              <a:t>Sophisticated, automated </a:t>
            </a:r>
            <a:r>
              <a:rPr lang="en-US" sz="1800" dirty="0" err="1" smtClean="0">
                <a:solidFill>
                  <a:schemeClr val="bg1"/>
                </a:solidFill>
              </a:rPr>
              <a:t>stegan</a:t>
            </a:r>
            <a:r>
              <a:rPr lang="en-US" sz="1800" dirty="0" smtClean="0">
                <a:solidFill>
                  <a:schemeClr val="bg1"/>
                </a:solidFill>
              </a:rPr>
              <a:t> </a:t>
            </a:r>
            <a:r>
              <a:rPr lang="en-US" sz="1800" dirty="0" err="1" smtClean="0">
                <a:solidFill>
                  <a:schemeClr val="bg1"/>
                </a:solidFill>
              </a:rPr>
              <a:t>alysis</a:t>
            </a:r>
            <a:r>
              <a:rPr lang="en-US" sz="1800" dirty="0" smtClean="0">
                <a:solidFill>
                  <a:schemeClr val="bg1"/>
                </a:solidFill>
              </a:rPr>
              <a:t> tools were created to detect and analyze hidden information within media files, providing detailed reports and alerts tailored to different user needs.</a:t>
            </a:r>
          </a:p>
          <a:p>
            <a:pPr marL="285750" indent="-285750">
              <a:buClr>
                <a:srgbClr val="FFFFFF"/>
              </a:buClr>
              <a:buSzPts val="1800"/>
              <a:buFont typeface="Wingdings" pitchFamily="2" charset="2"/>
              <a:buChar char="v"/>
            </a:pPr>
            <a:r>
              <a:rPr lang="en-US" sz="1800" b="1" dirty="0" smtClean="0">
                <a:solidFill>
                  <a:schemeClr val="bg1"/>
                </a:solidFill>
              </a:rPr>
              <a:t>User-Friendly Software : </a:t>
            </a:r>
            <a:r>
              <a:rPr lang="en-US" sz="1800" dirty="0" smtClean="0">
                <a:solidFill>
                  <a:schemeClr val="bg1"/>
                </a:solidFill>
              </a:rPr>
              <a:t>The software developed features an intuitive interface that simplifies the process of embedding and extracting hidden messages, with customizable settings to meet specific user requirements.</a:t>
            </a:r>
          </a:p>
          <a:p>
            <a:pPr marL="285750" indent="-285750">
              <a:buClr>
                <a:srgbClr val="FFFFFF"/>
              </a:buClr>
              <a:buSzPts val="1800"/>
              <a:buFont typeface="Wingdings" pitchFamily="2" charset="2"/>
              <a:buChar char="v"/>
            </a:pPr>
            <a:r>
              <a:rPr lang="en-US" sz="1800" b="1" dirty="0" smtClean="0">
                <a:solidFill>
                  <a:schemeClr val="bg1"/>
                </a:solidFill>
              </a:rPr>
              <a:t>Unique Algorithm Development :</a:t>
            </a:r>
            <a:r>
              <a:rPr lang="en-US" sz="1800" dirty="0" smtClean="0">
                <a:solidFill>
                  <a:schemeClr val="bg1"/>
                </a:solidFill>
              </a:rPr>
              <a:t>I developed custom </a:t>
            </a:r>
            <a:r>
              <a:rPr lang="en-US" sz="1800" dirty="0" err="1" smtClean="0">
                <a:solidFill>
                  <a:schemeClr val="bg1"/>
                </a:solidFill>
              </a:rPr>
              <a:t>steganographic</a:t>
            </a:r>
            <a:r>
              <a:rPr lang="en-US" sz="1800" dirty="0" smtClean="0">
                <a:solidFill>
                  <a:schemeClr val="bg1"/>
                </a:solidFill>
              </a:rPr>
              <a:t> algorithms tailored to specific needs, incorporating robust encryption and compression methods to enhance security and efficiency.</a:t>
            </a:r>
          </a:p>
          <a:p>
            <a:pPr marL="285750" indent="-285750">
              <a:buClr>
                <a:srgbClr val="FFFFFF"/>
              </a:buClr>
              <a:buSzPts val="1800"/>
              <a:buFont typeface="Wingdings" pitchFamily="2" charset="2"/>
              <a:buChar char="v"/>
            </a:pPr>
            <a:r>
              <a:rPr lang="en-US" sz="1800" b="1" dirty="0" smtClean="0">
                <a:solidFill>
                  <a:schemeClr val="bg1"/>
                </a:solidFill>
              </a:rPr>
              <a:t>Integration of Machine Learning : </a:t>
            </a:r>
            <a:r>
              <a:rPr lang="en-US" sz="1800" dirty="0" smtClean="0">
                <a:solidFill>
                  <a:schemeClr val="bg1"/>
                </a:solidFill>
              </a:rPr>
              <a:t>By integrating machine learning, the </a:t>
            </a:r>
            <a:r>
              <a:rPr lang="en-US" sz="1800" dirty="0" err="1" smtClean="0">
                <a:solidFill>
                  <a:schemeClr val="bg1"/>
                </a:solidFill>
              </a:rPr>
              <a:t>steganographic</a:t>
            </a:r>
            <a:r>
              <a:rPr lang="en-US" sz="1800" dirty="0" smtClean="0">
                <a:solidFill>
                  <a:schemeClr val="bg1"/>
                </a:solidFill>
              </a:rPr>
              <a:t> methods are adaptive and evolve to counter new detection techniques, ensuring long-term security.</a:t>
            </a:r>
          </a:p>
          <a:p>
            <a:pPr marL="285750" indent="-285750">
              <a:buClr>
                <a:srgbClr val="FFFFFF"/>
              </a:buClr>
              <a:buSzPts val="1800"/>
              <a:buFont typeface="Wingdings" pitchFamily="2" charset="2"/>
              <a:buChar char="v"/>
            </a:pPr>
            <a:endParaRPr lang="en-US" sz="1800" b="1" dirty="0" smtClean="0">
              <a:solidFill>
                <a:schemeClr val="bg1"/>
              </a:solidFill>
            </a:endParaRPr>
          </a:p>
          <a:p>
            <a:pPr marL="285750" indent="-285750">
              <a:buClr>
                <a:srgbClr val="FFFFFF"/>
              </a:buClr>
              <a:buSzPts val="1800"/>
            </a:pPr>
            <a:endParaRPr lang="en-US" sz="1800" dirty="0" smtClean="0">
              <a:solidFill>
                <a:schemeClr val="bg1"/>
              </a:solidFill>
            </a:endParaRPr>
          </a:p>
          <a:p>
            <a:pPr marL="285750" indent="-285750">
              <a:buClr>
                <a:srgbClr val="FFFFFF"/>
              </a:buClr>
              <a:buSzPts val="1800"/>
            </a:pPr>
            <a:endParaRPr lang="en-US" sz="1800" b="1" dirty="0" smtClean="0">
              <a:solidFill>
                <a:schemeClr val="bg1"/>
              </a:solidFill>
            </a:endParaRPr>
          </a:p>
          <a:p>
            <a:pPr marL="285750" indent="-285750">
              <a:buClr>
                <a:srgbClr val="FFFFFF"/>
              </a:buClr>
              <a:buSzPts val="1800"/>
              <a:buFont typeface="Wingdings" pitchFamily="2" charset="2"/>
              <a:buChar char="v"/>
            </a:pPr>
            <a:endParaRPr lang="en-US" sz="1800" b="1" dirty="0" smtClean="0">
              <a:solidFill>
                <a:schemeClr val="bg1"/>
              </a:solidFill>
            </a:endParaRPr>
          </a:p>
          <a:p>
            <a:pPr marL="285750" lvl="0" indent="-285750">
              <a:buClr>
                <a:srgbClr val="FFFFFF"/>
              </a:buClr>
              <a:buSzPts val="1800"/>
              <a:buFont typeface="Wingdings" pitchFamily="2" charset="2"/>
              <a:buChar char="v"/>
            </a:pPr>
            <a:endParaRPr lang="en-US" sz="1800" dirty="0" smtClean="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p:nvPr/>
        </p:nvSpPr>
        <p:spPr>
          <a:xfrm>
            <a:off x="879900" y="3080625"/>
            <a:ext cx="10301400" cy="3879267"/>
          </a:xfrm>
          <a:prstGeom prst="rect">
            <a:avLst/>
          </a:prstGeom>
          <a:noFill/>
          <a:ln>
            <a:noFill/>
          </a:ln>
        </p:spPr>
        <p:txBody>
          <a:bodyPr spcFirstLastPara="1" wrap="square" lIns="0" tIns="184150" rIns="0" bIns="0" anchor="t" anchorCtr="0">
            <a:spAutoFit/>
          </a:bodyPr>
          <a:lstStyle/>
          <a:p>
            <a:pPr marL="318770" indent="-306705">
              <a:buClr>
                <a:schemeClr val="lt1"/>
              </a:buClr>
              <a:buSzPts val="1850"/>
              <a:buFont typeface="Wingdings" pitchFamily="2" charset="2"/>
              <a:buChar char="v"/>
            </a:pPr>
            <a:r>
              <a:rPr lang="en-US" sz="2000" dirty="0" smtClean="0">
                <a:solidFill>
                  <a:schemeClr val="bg1"/>
                </a:solidFill>
              </a:rPr>
              <a:t>Input includes text, image, audio, or video that needs to be hidden. This is the data to be securely embedded within the cover medium.</a:t>
            </a:r>
          </a:p>
          <a:p>
            <a:pPr marL="318770" indent="-306705">
              <a:buClr>
                <a:schemeClr val="lt1"/>
              </a:buClr>
              <a:buSzPts val="1850"/>
              <a:buFont typeface="Wingdings" pitchFamily="2" charset="2"/>
              <a:buChar char="v"/>
            </a:pPr>
            <a:r>
              <a:rPr lang="en-US" sz="2000" dirty="0" smtClean="0">
                <a:solidFill>
                  <a:schemeClr val="bg1"/>
                </a:solidFill>
              </a:rPr>
              <a:t> This step involves embedding the secret message into the cover medium, which results in the production of the </a:t>
            </a:r>
            <a:r>
              <a:rPr lang="en-US" sz="2000" dirty="0" err="1" smtClean="0">
                <a:solidFill>
                  <a:schemeClr val="bg1"/>
                </a:solidFill>
              </a:rPr>
              <a:t>stego</a:t>
            </a:r>
            <a:r>
              <a:rPr lang="en-US" sz="2000" dirty="0" smtClean="0">
                <a:solidFill>
                  <a:schemeClr val="bg1"/>
                </a:solidFill>
              </a:rPr>
              <a:t> medium containing the hidden message.</a:t>
            </a:r>
          </a:p>
          <a:p>
            <a:pPr marL="318770" indent="-306705">
              <a:buClr>
                <a:schemeClr val="lt1"/>
              </a:buClr>
              <a:buSzPts val="1850"/>
              <a:buFont typeface="Wingdings" pitchFamily="2" charset="2"/>
              <a:buChar char="v"/>
            </a:pPr>
            <a:r>
              <a:rPr lang="en-US" sz="2000" dirty="0" smtClean="0">
                <a:solidFill>
                  <a:schemeClr val="bg1"/>
                </a:solidFill>
              </a:rPr>
              <a:t>The cover medium can be an image, audio, or video file used as the carrier. It appears as an ordinary file while concealing the secret message.</a:t>
            </a:r>
          </a:p>
          <a:p>
            <a:pPr marL="318770" indent="-306705">
              <a:buClr>
                <a:schemeClr val="lt1"/>
              </a:buClr>
              <a:buSzPts val="1850"/>
              <a:buFont typeface="Wingdings" pitchFamily="2" charset="2"/>
              <a:buChar char="v"/>
            </a:pPr>
            <a:r>
              <a:rPr lang="en-US" sz="2000" dirty="0" smtClean="0">
                <a:solidFill>
                  <a:schemeClr val="bg1"/>
                </a:solidFill>
              </a:rPr>
              <a:t>The </a:t>
            </a:r>
            <a:r>
              <a:rPr lang="en-US" sz="2000" dirty="0" err="1" smtClean="0">
                <a:solidFill>
                  <a:schemeClr val="bg1"/>
                </a:solidFill>
              </a:rPr>
              <a:t>stego</a:t>
            </a:r>
            <a:r>
              <a:rPr lang="en-US" sz="2000" dirty="0" smtClean="0">
                <a:solidFill>
                  <a:schemeClr val="bg1"/>
                </a:solidFill>
              </a:rPr>
              <a:t> medium is the modified cover medium with the embedded secret message. It ensures that the hidden message is not easily detectable.</a:t>
            </a:r>
          </a:p>
          <a:p>
            <a:pPr marL="318770" indent="-306705">
              <a:buClr>
                <a:schemeClr val="lt1"/>
              </a:buClr>
              <a:buSzPts val="1850"/>
              <a:buFont typeface="Wingdings" pitchFamily="2" charset="2"/>
              <a:buChar char="v"/>
            </a:pPr>
            <a:r>
              <a:rPr lang="en-US" sz="2000" dirty="0" smtClean="0">
                <a:solidFill>
                  <a:schemeClr val="bg1"/>
                </a:solidFill>
              </a:rPr>
              <a:t>the </a:t>
            </a:r>
            <a:r>
              <a:rPr lang="en-US" sz="2000" dirty="0" err="1" smtClean="0">
                <a:solidFill>
                  <a:schemeClr val="bg1"/>
                </a:solidFill>
              </a:rPr>
              <a:t>steganographic</a:t>
            </a:r>
            <a:r>
              <a:rPr lang="en-US" sz="2000" dirty="0" smtClean="0">
                <a:solidFill>
                  <a:schemeClr val="bg1"/>
                </a:solidFill>
              </a:rPr>
              <a:t> extraction algorithm is used to retrieve the hidden secret message from the </a:t>
            </a:r>
            <a:r>
              <a:rPr lang="en-US" sz="2000" dirty="0" err="1" smtClean="0">
                <a:solidFill>
                  <a:schemeClr val="bg1"/>
                </a:solidFill>
              </a:rPr>
              <a:t>stego</a:t>
            </a:r>
            <a:r>
              <a:rPr lang="en-US" sz="2000" dirty="0" smtClean="0">
                <a:solidFill>
                  <a:schemeClr val="bg1"/>
                </a:solidFill>
              </a:rPr>
              <a:t> medium. </a:t>
            </a:r>
          </a:p>
          <a:p>
            <a:pPr marL="318770" indent="-306705">
              <a:buClr>
                <a:schemeClr val="lt1"/>
              </a:buClr>
              <a:buSzPts val="1850"/>
              <a:buFont typeface="Wingdings" pitchFamily="2" charset="2"/>
              <a:buChar char="v"/>
            </a:pPr>
            <a:r>
              <a:rPr lang="en-US" sz="2000" dirty="0" smtClean="0">
                <a:solidFill>
                  <a:schemeClr val="bg1"/>
                </a:solidFill>
              </a:rPr>
              <a:t>The extracted secret message is retrieved in its original form, whether it's text, image, audio, or video.</a:t>
            </a:r>
          </a:p>
        </p:txBody>
      </p:sp>
      <p:sp>
        <p:nvSpPr>
          <p:cNvPr id="124" name="Google Shape;124;p23"/>
          <p:cNvSpPr txBox="1">
            <a:spLocks noGrp="1"/>
          </p:cNvSpPr>
          <p:nvPr>
            <p:ph type="title"/>
          </p:nvPr>
        </p:nvSpPr>
        <p:spPr>
          <a:xfrm>
            <a:off x="879900" y="647200"/>
            <a:ext cx="10432200" cy="439200"/>
          </a:xfrm>
          <a:prstGeom prst="rect">
            <a:avLst/>
          </a:prstGeom>
          <a:solidFill>
            <a:srgbClr val="7A2C53"/>
          </a:solidFill>
          <a:ln>
            <a:noFill/>
          </a:ln>
          <a:effectLst>
            <a:outerShdw blurRad="57150" dist="19050" dir="5400000" algn="bl" rotWithShape="0">
              <a:srgbClr val="000000">
                <a:alpha val="50000"/>
              </a:srgbClr>
            </a:outerShdw>
          </a:effectLst>
        </p:spPr>
        <p:txBody>
          <a:bodyPr spcFirstLastPara="1" wrap="square" lIns="0" tIns="15875" rIns="0" bIns="0" anchor="t" anchorCtr="0">
            <a:spAutoFit/>
          </a:bodyPr>
          <a:lstStyle/>
          <a:p>
            <a:pPr marL="12700" lvl="0" indent="0" algn="l" rtl="0">
              <a:spcBef>
                <a:spcPts val="0"/>
              </a:spcBef>
              <a:spcAft>
                <a:spcPts val="0"/>
              </a:spcAft>
              <a:buNone/>
            </a:pPr>
            <a:r>
              <a:rPr lang="en-US">
                <a:solidFill>
                  <a:schemeClr val="lt1"/>
                </a:solidFill>
                <a:latin typeface="Times New Roman"/>
                <a:ea typeface="Times New Roman"/>
                <a:cs typeface="Times New Roman"/>
                <a:sym typeface="Times New Roman"/>
              </a:rPr>
              <a:t>MODELLING</a:t>
            </a:r>
            <a:endParaRPr>
              <a:solidFill>
                <a:schemeClr val="lt1"/>
              </a:solidFill>
              <a:latin typeface="Times New Roman"/>
              <a:ea typeface="Times New Roman"/>
              <a:cs typeface="Times New Roman"/>
              <a:sym typeface="Times New Roman"/>
            </a:endParaRPr>
          </a:p>
        </p:txBody>
      </p:sp>
      <p:sp>
        <p:nvSpPr>
          <p:cNvPr id="10242" name="AutoShape 2" descr="Block diagram of steganograph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4" name="AutoShape 4" descr="Block diagram of steganograph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46" name="Picture 6" descr="C:\Users\pc\Downloads\WhatsApp Image 2024-07-13 at 9.02.33 PM.jpeg"/>
          <p:cNvPicPr>
            <a:picLocks noChangeAspect="1" noChangeArrowheads="1"/>
          </p:cNvPicPr>
          <p:nvPr/>
        </p:nvPicPr>
        <p:blipFill>
          <a:blip r:embed="rId3"/>
          <a:srcRect/>
          <a:stretch>
            <a:fillRect/>
          </a:stretch>
        </p:blipFill>
        <p:spPr bwMode="auto">
          <a:xfrm>
            <a:off x="2616591" y="1171770"/>
            <a:ext cx="6250501" cy="202882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1" name="Google Shape;131;p24"/>
          <p:cNvSpPr txBox="1">
            <a:spLocks noGrp="1"/>
          </p:cNvSpPr>
          <p:nvPr>
            <p:ph type="title"/>
          </p:nvPr>
        </p:nvSpPr>
        <p:spPr>
          <a:xfrm>
            <a:off x="879900" y="647200"/>
            <a:ext cx="10432200" cy="439200"/>
          </a:xfrm>
          <a:prstGeom prst="rect">
            <a:avLst/>
          </a:prstGeom>
          <a:solidFill>
            <a:srgbClr val="7A2C53"/>
          </a:solidFill>
          <a:ln>
            <a:noFill/>
          </a:ln>
          <a:effectLst>
            <a:outerShdw blurRad="57150" dist="19050" dir="5400000" algn="bl" rotWithShape="0">
              <a:srgbClr val="000000">
                <a:alpha val="50000"/>
              </a:srgbClr>
            </a:outerShdw>
          </a:effectLst>
        </p:spPr>
        <p:txBody>
          <a:bodyPr spcFirstLastPara="1" wrap="square" lIns="0" tIns="15875" rIns="0" bIns="0" anchor="t" anchorCtr="0">
            <a:spAutoFit/>
          </a:bodyPr>
          <a:lstStyle/>
          <a:p>
            <a:pPr marL="12700" lvl="0" indent="0" algn="l" rtl="0">
              <a:spcBef>
                <a:spcPts val="0"/>
              </a:spcBef>
              <a:spcAft>
                <a:spcPts val="0"/>
              </a:spcAft>
              <a:buNone/>
            </a:pPr>
            <a:r>
              <a:rPr lang="en-US">
                <a:solidFill>
                  <a:schemeClr val="lt1"/>
                </a:solidFill>
                <a:latin typeface="Times New Roman"/>
                <a:ea typeface="Times New Roman"/>
                <a:cs typeface="Times New Roman"/>
                <a:sym typeface="Times New Roman"/>
              </a:rPr>
              <a:t>RESULTS</a:t>
            </a:r>
            <a:endParaRPr>
              <a:solidFill>
                <a:schemeClr val="lt1"/>
              </a:solidFill>
              <a:latin typeface="Times New Roman"/>
              <a:ea typeface="Times New Roman"/>
              <a:cs typeface="Times New Roman"/>
              <a:sym typeface="Times New Roman"/>
            </a:endParaRPr>
          </a:p>
        </p:txBody>
      </p:sp>
      <p:pic>
        <p:nvPicPr>
          <p:cNvPr id="8196" name="Picture 4" descr="C:\Users\pc\AppData\Local\Packages\Microsoft.Windows.Photos_8wekyb3d8bbwe\TempState\ShareServiceTempFolder\Screenshot 2024-07-13 115745.jpeg"/>
          <p:cNvPicPr>
            <a:picLocks noChangeAspect="1" noChangeArrowheads="1"/>
          </p:cNvPicPr>
          <p:nvPr/>
        </p:nvPicPr>
        <p:blipFill>
          <a:blip r:embed="rId3"/>
          <a:srcRect/>
          <a:stretch>
            <a:fillRect/>
          </a:stretch>
        </p:blipFill>
        <p:spPr bwMode="auto">
          <a:xfrm>
            <a:off x="492369" y="1213972"/>
            <a:ext cx="4951828" cy="4905473"/>
          </a:xfrm>
          <a:prstGeom prst="rect">
            <a:avLst/>
          </a:prstGeom>
          <a:noFill/>
        </p:spPr>
      </p:pic>
      <p:pic>
        <p:nvPicPr>
          <p:cNvPr id="8198" name="Picture 6" descr="C:\Users\pc\AppData\Local\Packages\Microsoft.Windows.Photos_8wekyb3d8bbwe\TempState\ShareServiceTempFolder\Screenshot 2024-07-13 115928-2.jpeg"/>
          <p:cNvPicPr>
            <a:picLocks noChangeAspect="1" noChangeArrowheads="1"/>
          </p:cNvPicPr>
          <p:nvPr/>
        </p:nvPicPr>
        <p:blipFill>
          <a:blip r:embed="rId4"/>
          <a:srcRect/>
          <a:stretch>
            <a:fillRect/>
          </a:stretch>
        </p:blipFill>
        <p:spPr bwMode="auto">
          <a:xfrm>
            <a:off x="5971930" y="1209821"/>
            <a:ext cx="4953000" cy="4529798"/>
          </a:xfrm>
          <a:prstGeom prst="rect">
            <a:avLst/>
          </a:prstGeom>
          <a:noFill/>
        </p:spPr>
      </p:pic>
      <p:pic>
        <p:nvPicPr>
          <p:cNvPr id="8200" name="Picture 8" descr="C:\Users\pc\AppData\Local\Packages\Microsoft.Windows.Photos_8wekyb3d8bbwe\TempState\ShareServiceTempFolder\Screenshot 2024-07-13 120138-3.jpeg"/>
          <p:cNvPicPr>
            <a:picLocks noChangeAspect="1" noChangeArrowheads="1"/>
          </p:cNvPicPr>
          <p:nvPr/>
        </p:nvPicPr>
        <p:blipFill>
          <a:blip r:embed="rId5"/>
          <a:srcRect/>
          <a:stretch>
            <a:fillRect/>
          </a:stretch>
        </p:blipFill>
        <p:spPr bwMode="auto">
          <a:xfrm>
            <a:off x="5978769" y="5701566"/>
            <a:ext cx="4965896" cy="457200"/>
          </a:xfrm>
          <a:prstGeom prst="rect">
            <a:avLst/>
          </a:prstGeom>
          <a:noFill/>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844</Words>
  <PresentationFormat>Custom</PresentationFormat>
  <Paragraphs>77</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STUDENT DETAILS</vt:lpstr>
      <vt:lpstr>HIDING A TEXT INSIDE AN IMAGE USING STEGANOGRAPHY</vt:lpstr>
      <vt:lpstr>AGENDA</vt:lpstr>
      <vt:lpstr>PROJECT OVERVIEW</vt:lpstr>
      <vt:lpstr>WHO ARE THE END USERS OF THIS PROJECT ?</vt:lpstr>
      <vt:lpstr>YOUR SOLUTION AND ITS VALUE PROPOSITION</vt:lpstr>
      <vt:lpstr>HOW DID YOU CUSTOMIZE THE PROJECT AND MAKE IT YOUR OWN</vt:lpstr>
      <vt:lpstr>MODELLING</vt:lpstr>
      <vt:lpstr>RESULTS</vt:lpstr>
      <vt:lpstr>Output :</vt:lpstr>
      <vt:lpstr>Original image</vt:lpstr>
      <vt:lpstr>LINKS</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pc</dc:creator>
  <cp:lastModifiedBy>pc</cp:lastModifiedBy>
  <cp:revision>20</cp:revision>
  <dcterms:modified xsi:type="dcterms:W3CDTF">2024-07-14T22:01:50Z</dcterms:modified>
</cp:coreProperties>
</file>