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 name="Google Shape;6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 name="Google Shape;81;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75969" y="1885378"/>
            <a:ext cx="10640100" cy="44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3700"/>
              <a:buNone/>
              <a:defRPr sz="2750" b="1" i="0">
                <a:solidFill>
                  <a:srgbClr val="404040"/>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1" name="Google Shape;11;p2"/>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2"/>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2"/>
          <p:cNvSpPr txBox="1">
            <a:spLocks noGrp="1"/>
          </p:cNvSpPr>
          <p:nvPr>
            <p:ph type="sldNum" idx="12"/>
          </p:nvPr>
        </p:nvSpPr>
        <p:spPr>
          <a:xfrm>
            <a:off x="8778240" y="6377940"/>
            <a:ext cx="2804100" cy="200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1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1"/>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50" name="Google Shape;50;p11"/>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1" name="Google Shape;51;p11"/>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52" name="Google Shape;52;p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2"/>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55" name="Google Shape;55;p1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3"/>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8" name="Google Shape;58;p13"/>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59" name="Google Shape;59;p1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75969" y="1885378"/>
            <a:ext cx="10640100" cy="44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3700"/>
              <a:buNone/>
              <a:defRPr sz="2750" b="1" i="0">
                <a:solidFill>
                  <a:srgbClr val="404040"/>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6" name="Google Shape;16;p3"/>
          <p:cNvSpPr txBox="1">
            <a:spLocks noGrp="1"/>
          </p:cNvSpPr>
          <p:nvPr>
            <p:ph type="body" idx="1"/>
          </p:nvPr>
        </p:nvSpPr>
        <p:spPr>
          <a:xfrm>
            <a:off x="708659" y="3059112"/>
            <a:ext cx="10774800" cy="3211800"/>
          </a:xfrm>
          <a:prstGeom prst="rect">
            <a:avLst/>
          </a:prstGeom>
          <a:noFill/>
          <a:ln>
            <a:noFill/>
          </a:ln>
        </p:spPr>
        <p:txBody>
          <a:bodyPr spcFirstLastPara="1" wrap="square" lIns="0" tIns="0" rIns="0" bIns="0" anchor="t" anchorCtr="0">
            <a:spAutoFit/>
          </a:bodyPr>
          <a:lstStyle>
            <a:lvl1pPr marL="457200" lvl="0" indent="-228600" algn="l">
              <a:lnSpc>
                <a:spcPct val="115000"/>
              </a:lnSpc>
              <a:spcBef>
                <a:spcPts val="0"/>
              </a:spcBef>
              <a:spcAft>
                <a:spcPts val="0"/>
              </a:spcAft>
              <a:buSzPts val="2400"/>
              <a:buNone/>
              <a:defRPr b="0" i="0">
                <a:solidFill>
                  <a:schemeClr val="dk1"/>
                </a:solidFill>
              </a:defRPr>
            </a:lvl1pPr>
            <a:lvl2pPr marL="914400" lvl="1" indent="-228600" algn="l">
              <a:lnSpc>
                <a:spcPct val="115000"/>
              </a:lnSpc>
              <a:spcBef>
                <a:spcPts val="1600"/>
              </a:spcBef>
              <a:spcAft>
                <a:spcPts val="0"/>
              </a:spcAft>
              <a:buSzPts val="1900"/>
              <a:buNone/>
              <a:defRPr/>
            </a:lvl2pPr>
            <a:lvl3pPr marL="1371600" lvl="2" indent="-228600" algn="l">
              <a:lnSpc>
                <a:spcPct val="115000"/>
              </a:lnSpc>
              <a:spcBef>
                <a:spcPts val="1600"/>
              </a:spcBef>
              <a:spcAft>
                <a:spcPts val="0"/>
              </a:spcAft>
              <a:buSzPts val="1900"/>
              <a:buNone/>
              <a:defRPr/>
            </a:lvl3pPr>
            <a:lvl4pPr marL="1828800" lvl="3" indent="-228600" algn="l">
              <a:lnSpc>
                <a:spcPct val="115000"/>
              </a:lnSpc>
              <a:spcBef>
                <a:spcPts val="1600"/>
              </a:spcBef>
              <a:spcAft>
                <a:spcPts val="0"/>
              </a:spcAft>
              <a:buSzPts val="1900"/>
              <a:buNone/>
              <a:defRPr/>
            </a:lvl4pPr>
            <a:lvl5pPr marL="2286000" lvl="4" indent="-228600" algn="l">
              <a:lnSpc>
                <a:spcPct val="115000"/>
              </a:lnSpc>
              <a:spcBef>
                <a:spcPts val="1600"/>
              </a:spcBef>
              <a:spcAft>
                <a:spcPts val="0"/>
              </a:spcAft>
              <a:buSzPts val="1900"/>
              <a:buNone/>
              <a:defRPr/>
            </a:lvl5pPr>
            <a:lvl6pPr marL="2743200" lvl="5" indent="-228600" algn="l">
              <a:lnSpc>
                <a:spcPct val="115000"/>
              </a:lnSpc>
              <a:spcBef>
                <a:spcPts val="1600"/>
              </a:spcBef>
              <a:spcAft>
                <a:spcPts val="0"/>
              </a:spcAft>
              <a:buSzPts val="1900"/>
              <a:buNone/>
              <a:defRPr/>
            </a:lvl6pPr>
            <a:lvl7pPr marL="3200400" lvl="6" indent="-228600" algn="l">
              <a:lnSpc>
                <a:spcPct val="115000"/>
              </a:lnSpc>
              <a:spcBef>
                <a:spcPts val="1600"/>
              </a:spcBef>
              <a:spcAft>
                <a:spcPts val="0"/>
              </a:spcAft>
              <a:buSzPts val="1900"/>
              <a:buNone/>
              <a:defRPr/>
            </a:lvl7pPr>
            <a:lvl8pPr marL="3657600" lvl="7" indent="-228600" algn="l">
              <a:lnSpc>
                <a:spcPct val="115000"/>
              </a:lnSpc>
              <a:spcBef>
                <a:spcPts val="1600"/>
              </a:spcBef>
              <a:spcAft>
                <a:spcPts val="0"/>
              </a:spcAft>
              <a:buSzPts val="1900"/>
              <a:buNone/>
              <a:defRPr/>
            </a:lvl8pPr>
            <a:lvl9pPr marL="4114800" lvl="8" indent="-228600" algn="l">
              <a:lnSpc>
                <a:spcPct val="115000"/>
              </a:lnSpc>
              <a:spcBef>
                <a:spcPts val="1600"/>
              </a:spcBef>
              <a:spcAft>
                <a:spcPts val="1600"/>
              </a:spcAft>
              <a:buSzPts val="1900"/>
              <a:buNone/>
              <a:defRPr/>
            </a:lvl9pPr>
          </a:lstStyle>
          <a:p>
            <a:endParaRPr/>
          </a:p>
        </p:txBody>
      </p:sp>
      <p:sp>
        <p:nvSpPr>
          <p:cNvPr id="17" name="Google Shape;17;p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8778240" y="6377940"/>
            <a:ext cx="2804100" cy="200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23" name="Google Shape;23;p4"/>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24" name="Google Shape;24;p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25"/>
        <p:cNvGrpSpPr/>
        <p:nvPr/>
      </p:nvGrpSpPr>
      <p:grpSpPr>
        <a:xfrm>
          <a:off x="0" y="0"/>
          <a:ext cx="0" cy="0"/>
          <a:chOff x="0" y="0"/>
          <a:chExt cx="0" cy="0"/>
        </a:xfrm>
      </p:grpSpPr>
      <p:sp>
        <p:nvSpPr>
          <p:cNvPr id="26" name="Google Shape;26;p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
          <p:cNvSpPr txBox="1">
            <a:spLocks noGrp="1"/>
          </p:cNvSpPr>
          <p:nvPr>
            <p:ph type="sldNum" idx="12"/>
          </p:nvPr>
        </p:nvSpPr>
        <p:spPr>
          <a:xfrm>
            <a:off x="8778240" y="6377940"/>
            <a:ext cx="2804100" cy="200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6"/>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31" name="Google Shape;31;p6"/>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32" name="Google Shape;32;p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8" name="Google Shape;38;p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39" name="Google Shape;39;p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42" name="Google Shape;42;p9"/>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43" name="Google Shape;43;p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46" name="Google Shape;46;p1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901525" y="736425"/>
            <a:ext cx="10287000" cy="567600"/>
          </a:xfrm>
          <a:prstGeom prst="rect">
            <a:avLst/>
          </a:prstGeom>
          <a:solidFill>
            <a:schemeClr val="lt1"/>
          </a:solid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3700"/>
              <a:buNone/>
            </a:pPr>
            <a:r>
              <a:rPr lang="en-US" sz="3600">
                <a:solidFill>
                  <a:srgbClr val="B45F06"/>
                </a:solidFill>
                <a:latin typeface="Times New Roman"/>
                <a:ea typeface="Times New Roman"/>
                <a:cs typeface="Times New Roman"/>
                <a:sym typeface="Times New Roman"/>
              </a:rPr>
              <a:t>STUDENT DETAILS</a:t>
            </a:r>
            <a:endParaRPr sz="3600">
              <a:solidFill>
                <a:srgbClr val="B45F06"/>
              </a:solidFill>
              <a:latin typeface="Times New Roman"/>
              <a:ea typeface="Times New Roman"/>
              <a:cs typeface="Times New Roman"/>
              <a:sym typeface="Times New Roman"/>
            </a:endParaRPr>
          </a:p>
        </p:txBody>
      </p:sp>
      <p:sp>
        <p:nvSpPr>
          <p:cNvPr id="65" name="Google Shape;65;p14"/>
          <p:cNvSpPr txBox="1"/>
          <p:nvPr/>
        </p:nvSpPr>
        <p:spPr>
          <a:xfrm>
            <a:off x="901525" y="1750250"/>
            <a:ext cx="10287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Name : pasupuleti.Jagadeeswari</a:t>
            </a:r>
            <a:endParaRPr sz="2400" b="0" i="0" u="none" strike="noStrike" cap="none">
              <a:solidFill>
                <a:schemeClr val="lt1"/>
              </a:solidFill>
              <a:latin typeface="Times New Roman"/>
              <a:ea typeface="Times New Roman"/>
              <a:cs typeface="Times New Roman"/>
              <a:sym typeface="Times New Roman"/>
            </a:endParaRPr>
          </a:p>
        </p:txBody>
      </p:sp>
      <p:sp>
        <p:nvSpPr>
          <p:cNvPr id="66" name="Google Shape;66;p14"/>
          <p:cNvSpPr txBox="1"/>
          <p:nvPr/>
        </p:nvSpPr>
        <p:spPr>
          <a:xfrm>
            <a:off x="901525" y="2304350"/>
            <a:ext cx="10287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Skills Build Email ID : pasupuletijagadeeswari2205@gmail.com</a:t>
            </a:r>
            <a:endParaRPr sz="2400" b="0" i="0" u="none" strike="noStrike" cap="none">
              <a:solidFill>
                <a:schemeClr val="lt1"/>
              </a:solidFill>
              <a:latin typeface="Times New Roman"/>
              <a:ea typeface="Times New Roman"/>
              <a:cs typeface="Times New Roman"/>
              <a:sym typeface="Times New Roman"/>
            </a:endParaRPr>
          </a:p>
        </p:txBody>
      </p:sp>
      <p:sp>
        <p:nvSpPr>
          <p:cNvPr id="67" name="Google Shape;67;p14"/>
          <p:cNvSpPr txBox="1"/>
          <p:nvPr/>
        </p:nvSpPr>
        <p:spPr>
          <a:xfrm>
            <a:off x="901525" y="2858450"/>
            <a:ext cx="10287000"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College Name : SRK INSTITUTE OF TECHNOLOGY</a:t>
            </a:r>
            <a:endParaRPr sz="2400" b="0" i="0" u="none" strike="noStrike" cap="none">
              <a:solidFill>
                <a:schemeClr val="lt1"/>
              </a:solidFill>
              <a:latin typeface="Times New Roman"/>
              <a:ea typeface="Times New Roman"/>
              <a:cs typeface="Times New Roman"/>
              <a:sym typeface="Times New Roman"/>
            </a:endParaRPr>
          </a:p>
        </p:txBody>
      </p:sp>
      <p:sp>
        <p:nvSpPr>
          <p:cNvPr id="68" name="Google Shape;68;p14"/>
          <p:cNvSpPr txBox="1"/>
          <p:nvPr/>
        </p:nvSpPr>
        <p:spPr>
          <a:xfrm>
            <a:off x="956603" y="3404383"/>
            <a:ext cx="4741145" cy="92329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Internship Domain and Internship:</a:t>
            </a:r>
            <a:endParaRPr sz="2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69" name="Google Shape;69;p14"/>
          <p:cNvSpPr txBox="1"/>
          <p:nvPr/>
        </p:nvSpPr>
        <p:spPr>
          <a:xfrm>
            <a:off x="5331655" y="3404382"/>
            <a:ext cx="6056695"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Cyber Security with Kali Linux </a:t>
            </a:r>
            <a:endParaRPr sz="24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429668" y="593367"/>
            <a:ext cx="11360700" cy="763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r>
              <a:rPr lang="en-US">
                <a:solidFill>
                  <a:schemeClr val="lt1"/>
                </a:solidFill>
              </a:rPr>
              <a:t>Output :</a:t>
            </a:r>
            <a:endParaRPr>
              <a:solidFill>
                <a:schemeClr val="lt1"/>
              </a:solidFill>
            </a:endParaRPr>
          </a:p>
        </p:txBody>
      </p:sp>
      <p:sp>
        <p:nvSpPr>
          <p:cNvPr id="138" name="Google Shape;138;p23"/>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p>
            <a:pPr marL="457200" lvl="0" indent="-349250" algn="l" rtl="0">
              <a:lnSpc>
                <a:spcPct val="115000"/>
              </a:lnSpc>
              <a:spcBef>
                <a:spcPts val="0"/>
              </a:spcBef>
              <a:spcAft>
                <a:spcPts val="0"/>
              </a:spcAft>
              <a:buSzPts val="1900"/>
              <a:buFont typeface="Noto Sans Symbols"/>
              <a:buChar char="❖"/>
            </a:pPr>
            <a:r>
              <a:rPr lang="en-US" sz="2400" b="1">
                <a:solidFill>
                  <a:schemeClr val="lt1"/>
                </a:solidFill>
              </a:rPr>
              <a:t>Input :</a:t>
            </a:r>
            <a:endParaRPr sz="2400" b="1">
              <a:solidFill>
                <a:schemeClr val="lt1"/>
              </a:solidFill>
            </a:endParaRPr>
          </a:p>
        </p:txBody>
      </p:sp>
      <p:sp>
        <p:nvSpPr>
          <p:cNvPr id="139" name="Google Shape;139;p23"/>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p>
            <a:pPr marL="457200" lvl="0" indent="-349250" algn="l" rtl="0">
              <a:lnSpc>
                <a:spcPct val="115000"/>
              </a:lnSpc>
              <a:spcBef>
                <a:spcPts val="0"/>
              </a:spcBef>
              <a:spcAft>
                <a:spcPts val="0"/>
              </a:spcAft>
              <a:buSzPts val="1900"/>
              <a:buFont typeface="Noto Sans Symbols"/>
              <a:buChar char="❖"/>
            </a:pPr>
            <a:r>
              <a:rPr lang="en-US" sz="2000" b="1">
                <a:solidFill>
                  <a:schemeClr val="lt1"/>
                </a:solidFill>
              </a:rPr>
              <a:t>Encrypted message :</a:t>
            </a:r>
            <a:endParaRPr/>
          </a:p>
          <a:p>
            <a:pPr marL="457200" lvl="0" indent="-349250" algn="l" rtl="0">
              <a:lnSpc>
                <a:spcPct val="115000"/>
              </a:lnSpc>
              <a:spcBef>
                <a:spcPts val="0"/>
              </a:spcBef>
              <a:spcAft>
                <a:spcPts val="0"/>
              </a:spcAft>
              <a:buSzPts val="1900"/>
              <a:buNone/>
            </a:pPr>
            <a:endParaRPr sz="2000" b="1">
              <a:solidFill>
                <a:schemeClr val="lt1"/>
              </a:solidFill>
            </a:endParaRPr>
          </a:p>
        </p:txBody>
      </p:sp>
      <p:pic>
        <p:nvPicPr>
          <p:cNvPr id="140" name="Google Shape;140;p23"/>
          <p:cNvPicPr preferRelativeResize="0"/>
          <p:nvPr/>
        </p:nvPicPr>
        <p:blipFill rotWithShape="1">
          <a:blip r:embed="rId3">
            <a:alphaModFix/>
          </a:blip>
          <a:srcRect/>
          <a:stretch/>
        </p:blipFill>
        <p:spPr>
          <a:xfrm>
            <a:off x="393894" y="2560320"/>
            <a:ext cx="5359791" cy="2011679"/>
          </a:xfrm>
          <a:prstGeom prst="rect">
            <a:avLst/>
          </a:prstGeom>
          <a:noFill/>
          <a:ln>
            <a:noFill/>
          </a:ln>
        </p:spPr>
      </p:pic>
      <p:pic>
        <p:nvPicPr>
          <p:cNvPr id="141" name="Google Shape;141;p23"/>
          <p:cNvPicPr preferRelativeResize="0"/>
          <p:nvPr/>
        </p:nvPicPr>
        <p:blipFill rotWithShape="1">
          <a:blip r:embed="rId4">
            <a:alphaModFix/>
          </a:blip>
          <a:srcRect/>
          <a:stretch/>
        </p:blipFill>
        <p:spPr>
          <a:xfrm>
            <a:off x="6175717" y="2541587"/>
            <a:ext cx="6016283" cy="20726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2460151" y="1522813"/>
            <a:ext cx="1937700" cy="3246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3700"/>
              <a:buNone/>
            </a:pPr>
            <a:r>
              <a:rPr lang="en-US" sz="2000" b="0">
                <a:solidFill>
                  <a:srgbClr val="B3FFFF"/>
                </a:solidFill>
                <a:latin typeface="Times New Roman"/>
                <a:ea typeface="Times New Roman"/>
                <a:cs typeface="Times New Roman"/>
                <a:sym typeface="Times New Roman"/>
              </a:rPr>
              <a:t>Original image</a:t>
            </a:r>
            <a:endParaRPr sz="2000">
              <a:solidFill>
                <a:srgbClr val="B3FFFF"/>
              </a:solidFill>
              <a:latin typeface="Times New Roman"/>
              <a:ea typeface="Times New Roman"/>
              <a:cs typeface="Times New Roman"/>
              <a:sym typeface="Times New Roman"/>
            </a:endParaRPr>
          </a:p>
        </p:txBody>
      </p:sp>
      <p:sp>
        <p:nvSpPr>
          <p:cNvPr id="147" name="Google Shape;147;p24"/>
          <p:cNvSpPr txBox="1"/>
          <p:nvPr/>
        </p:nvSpPr>
        <p:spPr>
          <a:xfrm>
            <a:off x="7786025" y="1526725"/>
            <a:ext cx="18111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B3FFFF"/>
                </a:solidFill>
                <a:latin typeface="Times New Roman"/>
                <a:ea typeface="Times New Roman"/>
                <a:cs typeface="Times New Roman"/>
                <a:sym typeface="Times New Roman"/>
              </a:rPr>
              <a:t>Encrypted image</a:t>
            </a:r>
            <a:endParaRPr sz="2000" b="0" i="0" u="none" strike="noStrike" cap="none">
              <a:solidFill>
                <a:srgbClr val="B3FFFF"/>
              </a:solidFill>
              <a:latin typeface="Times New Roman"/>
              <a:ea typeface="Times New Roman"/>
              <a:cs typeface="Times New Roman"/>
              <a:sym typeface="Times New Roman"/>
            </a:endParaRPr>
          </a:p>
        </p:txBody>
      </p:sp>
      <p:sp>
        <p:nvSpPr>
          <p:cNvPr id="148" name="Google Shape;148;p24"/>
          <p:cNvSpPr txBox="1">
            <a:spLocks noGrp="1"/>
          </p:cNvSpPr>
          <p:nvPr>
            <p:ph type="title"/>
          </p:nvPr>
        </p:nvSpPr>
        <p:spPr>
          <a:xfrm>
            <a:off x="879900" y="647200"/>
            <a:ext cx="10432200" cy="4392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SzPts val="3700"/>
              <a:buNone/>
            </a:pPr>
            <a:endParaRPr>
              <a:solidFill>
                <a:schemeClr val="lt1"/>
              </a:solidFill>
              <a:latin typeface="Times New Roman"/>
              <a:ea typeface="Times New Roman"/>
              <a:cs typeface="Times New Roman"/>
              <a:sym typeface="Times New Roman"/>
            </a:endParaRPr>
          </a:p>
        </p:txBody>
      </p:sp>
      <p:sp>
        <p:nvSpPr>
          <p:cNvPr id="149" name="Google Shape;149;p24"/>
          <p:cNvSpPr txBox="1"/>
          <p:nvPr/>
        </p:nvSpPr>
        <p:spPr>
          <a:xfrm>
            <a:off x="1362311" y="4766360"/>
            <a:ext cx="4133400" cy="923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FFFF"/>
              </a:buClr>
              <a:buSzPts val="1800"/>
              <a:buFont typeface="Times New Roman"/>
              <a:buChar char="•"/>
            </a:pPr>
            <a:r>
              <a:rPr lang="en-US" sz="1800" b="0" i="0" u="none" strike="noStrike" cap="none">
                <a:solidFill>
                  <a:srgbClr val="FFFFFF"/>
                </a:solidFill>
                <a:latin typeface="Times New Roman"/>
                <a:ea typeface="Times New Roman"/>
                <a:cs typeface="Times New Roman"/>
                <a:sym typeface="Times New Roman"/>
              </a:rPr>
              <a:t>Above image is normal image.</a:t>
            </a: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FFFFFF"/>
              </a:buClr>
              <a:buSzPts val="1800"/>
              <a:buFont typeface="Times New Roman"/>
              <a:buChar char="•"/>
            </a:pPr>
            <a:r>
              <a:rPr lang="en-US" sz="1800" b="0" i="0" u="none" strike="noStrike" cap="none">
                <a:solidFill>
                  <a:srgbClr val="FFFFFF"/>
                </a:solidFill>
                <a:latin typeface="Times New Roman"/>
                <a:ea typeface="Times New Roman"/>
                <a:cs typeface="Times New Roman"/>
                <a:sym typeface="Times New Roman"/>
              </a:rPr>
              <a:t>We can choose the image on which we want to do the encryption  </a:t>
            </a:r>
            <a:endParaRPr sz="1400" b="0" i="0" u="none" strike="noStrike" cap="none">
              <a:solidFill>
                <a:srgbClr val="000000"/>
              </a:solidFill>
              <a:latin typeface="Times New Roman"/>
              <a:ea typeface="Times New Roman"/>
              <a:cs typeface="Times New Roman"/>
              <a:sym typeface="Times New Roman"/>
            </a:endParaRPr>
          </a:p>
        </p:txBody>
      </p:sp>
      <p:sp>
        <p:nvSpPr>
          <p:cNvPr id="150" name="Google Shape;150;p24"/>
          <p:cNvSpPr txBox="1"/>
          <p:nvPr/>
        </p:nvSpPr>
        <p:spPr>
          <a:xfrm>
            <a:off x="6900870" y="4766360"/>
            <a:ext cx="3581400" cy="923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FFFF"/>
              </a:buClr>
              <a:buSzPts val="1800"/>
              <a:buFont typeface="Times New Roman"/>
              <a:buChar char="•"/>
            </a:pPr>
            <a:r>
              <a:rPr lang="en-US" sz="1800" b="0" i="0" u="none" strike="noStrike" cap="none">
                <a:solidFill>
                  <a:srgbClr val="FFFFFF"/>
                </a:solidFill>
                <a:latin typeface="Times New Roman"/>
                <a:ea typeface="Times New Roman"/>
                <a:cs typeface="Times New Roman"/>
                <a:sym typeface="Times New Roman"/>
              </a:rPr>
              <a:t>We can see there is no difference in both the normal and encrypted images</a:t>
            </a:r>
            <a:endParaRPr sz="1400" b="0" i="0" u="none" strike="noStrike" cap="none">
              <a:solidFill>
                <a:srgbClr val="000000"/>
              </a:solidFill>
              <a:latin typeface="Times New Roman"/>
              <a:ea typeface="Times New Roman"/>
              <a:cs typeface="Times New Roman"/>
              <a:sym typeface="Times New Roman"/>
            </a:endParaRPr>
          </a:p>
        </p:txBody>
      </p:sp>
      <p:pic>
        <p:nvPicPr>
          <p:cNvPr id="151" name="Google Shape;151;p24" descr="C:\Users\pc\AppData\Local\Packages\Microsoft.Windows.Photos_8wekyb3d8bbwe\TempState\ShareServiceTempFolder\cat.jpeg"/>
          <p:cNvPicPr preferRelativeResize="0"/>
          <p:nvPr/>
        </p:nvPicPr>
        <p:blipFill rotWithShape="1">
          <a:blip r:embed="rId3">
            <a:alphaModFix/>
          </a:blip>
          <a:srcRect/>
          <a:stretch/>
        </p:blipFill>
        <p:spPr>
          <a:xfrm>
            <a:off x="1547447" y="2025748"/>
            <a:ext cx="2658794" cy="2602523"/>
          </a:xfrm>
          <a:prstGeom prst="rect">
            <a:avLst/>
          </a:prstGeom>
          <a:noFill/>
          <a:ln>
            <a:noFill/>
          </a:ln>
        </p:spPr>
      </p:pic>
      <p:pic>
        <p:nvPicPr>
          <p:cNvPr id="152" name="Google Shape;152;p24" descr="C:\Users\pc\Pictures\encrypted_img.jpg"/>
          <p:cNvPicPr preferRelativeResize="0"/>
          <p:nvPr/>
        </p:nvPicPr>
        <p:blipFill rotWithShape="1">
          <a:blip r:embed="rId4">
            <a:alphaModFix/>
          </a:blip>
          <a:srcRect/>
          <a:stretch/>
        </p:blipFill>
        <p:spPr>
          <a:xfrm>
            <a:off x="7568418" y="2025748"/>
            <a:ext cx="2574388" cy="2560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879900" y="647200"/>
            <a:ext cx="10432200" cy="4392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SzPts val="3700"/>
              <a:buNone/>
            </a:pPr>
            <a:r>
              <a:rPr lang="en-US">
                <a:solidFill>
                  <a:schemeClr val="lt1"/>
                </a:solidFill>
                <a:latin typeface="Times New Roman"/>
                <a:ea typeface="Times New Roman"/>
                <a:cs typeface="Times New Roman"/>
                <a:sym typeface="Times New Roman"/>
              </a:rPr>
              <a:t>LINKS</a:t>
            </a:r>
            <a:endParaRPr>
              <a:solidFill>
                <a:schemeClr val="lt1"/>
              </a:solidFill>
              <a:latin typeface="Times New Roman"/>
              <a:ea typeface="Times New Roman"/>
              <a:cs typeface="Times New Roman"/>
              <a:sym typeface="Times New Roman"/>
            </a:endParaRPr>
          </a:p>
        </p:txBody>
      </p:sp>
      <p:sp>
        <p:nvSpPr>
          <p:cNvPr id="158" name="Google Shape;158;p25"/>
          <p:cNvSpPr/>
          <p:nvPr/>
        </p:nvSpPr>
        <p:spPr>
          <a:xfrm>
            <a:off x="976271" y="1586989"/>
            <a:ext cx="814838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https://github.com/jagadeeswari-pasupuleti/steganography</a:t>
            </a: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3067655" y="2654550"/>
            <a:ext cx="6056700" cy="1548900"/>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Clr>
                <a:srgbClr val="000000"/>
              </a:buClr>
              <a:buSzPts val="9950"/>
              <a:buFont typeface="Arial"/>
              <a:buNone/>
            </a:pPr>
            <a:r>
              <a:rPr lang="en-US" sz="9950" b="0" i="0" u="none" strike="noStrike" cap="none">
                <a:solidFill>
                  <a:schemeClr val="lt1"/>
                </a:solidFill>
                <a:latin typeface="Times New Roman"/>
                <a:ea typeface="Times New Roman"/>
                <a:cs typeface="Times New Roman"/>
                <a:sym typeface="Times New Roman"/>
              </a:rPr>
              <a:t>Thank You</a:t>
            </a:r>
            <a:endParaRPr sz="995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79900" y="861525"/>
            <a:ext cx="10432200" cy="4392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SzPts val="3700"/>
              <a:buNone/>
            </a:pPr>
            <a:r>
              <a:rPr lang="en-US">
                <a:solidFill>
                  <a:schemeClr val="lt1"/>
                </a:solidFill>
                <a:latin typeface="Times New Roman"/>
                <a:ea typeface="Times New Roman"/>
                <a:cs typeface="Times New Roman"/>
                <a:sym typeface="Times New Roman"/>
              </a:rPr>
              <a:t>HIDING A TEXT INSIDE AN IMAGE USING STEGANOGRAPHY</a:t>
            </a:r>
            <a:endParaRPr>
              <a:solidFill>
                <a:schemeClr val="lt1"/>
              </a:solidFill>
              <a:latin typeface="Times New Roman"/>
              <a:ea typeface="Times New Roman"/>
              <a:cs typeface="Times New Roman"/>
              <a:sym typeface="Times New Roman"/>
            </a:endParaRPr>
          </a:p>
        </p:txBody>
      </p:sp>
      <p:sp>
        <p:nvSpPr>
          <p:cNvPr id="75" name="Google Shape;75;p15"/>
          <p:cNvSpPr txBox="1"/>
          <p:nvPr/>
        </p:nvSpPr>
        <p:spPr>
          <a:xfrm>
            <a:off x="1094200" y="2421888"/>
            <a:ext cx="6486600" cy="2014200"/>
          </a:xfrm>
          <a:prstGeom prst="rect">
            <a:avLst/>
          </a:prstGeom>
          <a:noFill/>
          <a:ln>
            <a:noFill/>
          </a:ln>
        </p:spPr>
        <p:txBody>
          <a:bodyPr spcFirstLastPara="1" wrap="square" lIns="0" tIns="10150" rIns="0" bIns="0" anchor="t" anchorCtr="0">
            <a:spAutoFit/>
          </a:bodyPr>
          <a:lstStyle/>
          <a:p>
            <a:pPr marL="457200" marR="5080" lvl="0" indent="0" algn="just" rtl="0">
              <a:lnSpc>
                <a:spcPct val="110200"/>
              </a:lnSpc>
              <a:spcBef>
                <a:spcPts val="0"/>
              </a:spcBef>
              <a:spcAft>
                <a:spcPts val="0"/>
              </a:spcAft>
              <a:buClr>
                <a:srgbClr val="000000"/>
              </a:buClr>
              <a:buSzPts val="2000"/>
              <a:buFont typeface="Arial"/>
              <a:buNone/>
            </a:pPr>
            <a:r>
              <a:rPr lang="en-US" sz="2000" b="0" i="0" u="none" strike="noStrike" cap="none">
                <a:solidFill>
                  <a:schemeClr val="lt1"/>
                </a:solidFill>
                <a:latin typeface="Times New Roman"/>
                <a:ea typeface="Times New Roman"/>
                <a:cs typeface="Times New Roman"/>
                <a:sym typeface="Times New Roman"/>
              </a:rPr>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endParaRPr sz="2000" b="0" i="0" u="none" strike="noStrike" cap="none">
              <a:solidFill>
                <a:schemeClr val="lt1"/>
              </a:solidFill>
              <a:latin typeface="Times New Roman"/>
              <a:ea typeface="Times New Roman"/>
              <a:cs typeface="Times New Roman"/>
              <a:sym typeface="Times New Roman"/>
            </a:endParaRPr>
          </a:p>
        </p:txBody>
      </p:sp>
      <p:grpSp>
        <p:nvGrpSpPr>
          <p:cNvPr id="76" name="Google Shape;76;p15"/>
          <p:cNvGrpSpPr/>
          <p:nvPr/>
        </p:nvGrpSpPr>
        <p:grpSpPr>
          <a:xfrm>
            <a:off x="8073825" y="1911349"/>
            <a:ext cx="2987675" cy="3035300"/>
            <a:chOff x="8150225" y="2654299"/>
            <a:chExt cx="2987675" cy="3035300"/>
          </a:xfrm>
        </p:grpSpPr>
        <p:pic>
          <p:nvPicPr>
            <p:cNvPr id="77" name="Google Shape;77;p15"/>
            <p:cNvPicPr preferRelativeResize="0"/>
            <p:nvPr/>
          </p:nvPicPr>
          <p:blipFill rotWithShape="1">
            <a:blip r:embed="rId3">
              <a:alphaModFix/>
            </a:blip>
            <a:srcRect/>
            <a:stretch/>
          </p:blipFill>
          <p:spPr>
            <a:xfrm>
              <a:off x="8229600" y="2733611"/>
              <a:ext cx="2824226" cy="2871851"/>
            </a:xfrm>
            <a:prstGeom prst="rect">
              <a:avLst/>
            </a:prstGeom>
            <a:noFill/>
            <a:ln>
              <a:noFill/>
            </a:ln>
          </p:spPr>
        </p:pic>
        <p:sp>
          <p:nvSpPr>
            <p:cNvPr id="78" name="Google Shape;78;p15"/>
            <p:cNvSpPr/>
            <p:nvPr/>
          </p:nvSpPr>
          <p:spPr>
            <a:xfrm>
              <a:off x="8150225" y="2654299"/>
              <a:ext cx="2987675" cy="3035300"/>
            </a:xfrm>
            <a:custGeom>
              <a:avLst/>
              <a:gdLst/>
              <a:ahLst/>
              <a:cxnLst/>
              <a:rect l="l" t="t" r="r" b="b"/>
              <a:pathLst>
                <a:path w="2987675" h="3035300" extrusionOk="0">
                  <a:moveTo>
                    <a:pt x="2916555" y="71120"/>
                  </a:moveTo>
                  <a:lnTo>
                    <a:pt x="2898775" y="71120"/>
                  </a:lnTo>
                  <a:lnTo>
                    <a:pt x="2898775" y="88900"/>
                  </a:lnTo>
                  <a:lnTo>
                    <a:pt x="2898775" y="2946400"/>
                  </a:lnTo>
                  <a:lnTo>
                    <a:pt x="88900" y="2946400"/>
                  </a:lnTo>
                  <a:lnTo>
                    <a:pt x="88900" y="88900"/>
                  </a:lnTo>
                  <a:lnTo>
                    <a:pt x="2898775" y="88900"/>
                  </a:lnTo>
                  <a:lnTo>
                    <a:pt x="2898775" y="71120"/>
                  </a:lnTo>
                  <a:lnTo>
                    <a:pt x="71120" y="71120"/>
                  </a:lnTo>
                  <a:lnTo>
                    <a:pt x="71120" y="88900"/>
                  </a:lnTo>
                  <a:lnTo>
                    <a:pt x="71120" y="2946400"/>
                  </a:lnTo>
                  <a:lnTo>
                    <a:pt x="71120" y="2964180"/>
                  </a:lnTo>
                  <a:lnTo>
                    <a:pt x="2916555" y="2964180"/>
                  </a:lnTo>
                  <a:lnTo>
                    <a:pt x="2916555" y="2946400"/>
                  </a:lnTo>
                  <a:lnTo>
                    <a:pt x="2916555" y="88900"/>
                  </a:lnTo>
                  <a:lnTo>
                    <a:pt x="2916555" y="71120"/>
                  </a:lnTo>
                  <a:close/>
                </a:path>
                <a:path w="2987675" h="3035300" extrusionOk="0">
                  <a:moveTo>
                    <a:pt x="2987675" y="0"/>
                  </a:moveTo>
                  <a:lnTo>
                    <a:pt x="2934335" y="0"/>
                  </a:lnTo>
                  <a:lnTo>
                    <a:pt x="2934335" y="53340"/>
                  </a:lnTo>
                  <a:lnTo>
                    <a:pt x="2934335" y="2981960"/>
                  </a:lnTo>
                  <a:lnTo>
                    <a:pt x="53340" y="2981960"/>
                  </a:lnTo>
                  <a:lnTo>
                    <a:pt x="53340" y="53340"/>
                  </a:lnTo>
                  <a:lnTo>
                    <a:pt x="2934335" y="53340"/>
                  </a:lnTo>
                  <a:lnTo>
                    <a:pt x="2934335" y="0"/>
                  </a:lnTo>
                  <a:lnTo>
                    <a:pt x="0" y="0"/>
                  </a:lnTo>
                  <a:lnTo>
                    <a:pt x="0" y="53340"/>
                  </a:lnTo>
                  <a:lnTo>
                    <a:pt x="0" y="2981960"/>
                  </a:lnTo>
                  <a:lnTo>
                    <a:pt x="0" y="3035300"/>
                  </a:lnTo>
                  <a:lnTo>
                    <a:pt x="2987675" y="3035300"/>
                  </a:lnTo>
                  <a:lnTo>
                    <a:pt x="2987675" y="2981972"/>
                  </a:lnTo>
                  <a:lnTo>
                    <a:pt x="2987675" y="53340"/>
                  </a:lnTo>
                  <a:lnTo>
                    <a:pt x="298767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879900" y="861525"/>
            <a:ext cx="10432200" cy="4392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SzPts val="3700"/>
              <a:buNone/>
            </a:pPr>
            <a:r>
              <a:rPr lang="en-US">
                <a:solidFill>
                  <a:schemeClr val="lt1"/>
                </a:solidFill>
                <a:latin typeface="Times New Roman"/>
                <a:ea typeface="Times New Roman"/>
                <a:cs typeface="Times New Roman"/>
                <a:sym typeface="Times New Roman"/>
              </a:rPr>
              <a:t>AGENDA</a:t>
            </a:r>
            <a:endParaRPr>
              <a:solidFill>
                <a:schemeClr val="lt1"/>
              </a:solidFill>
              <a:latin typeface="Times New Roman"/>
              <a:ea typeface="Times New Roman"/>
              <a:cs typeface="Times New Roman"/>
              <a:sym typeface="Times New Roman"/>
            </a:endParaRPr>
          </a:p>
        </p:txBody>
      </p:sp>
      <p:sp>
        <p:nvSpPr>
          <p:cNvPr id="84" name="Google Shape;84;p16"/>
          <p:cNvSpPr txBox="1"/>
          <p:nvPr/>
        </p:nvSpPr>
        <p:spPr>
          <a:xfrm>
            <a:off x="879900" y="2025502"/>
            <a:ext cx="9906000" cy="3243000"/>
          </a:xfrm>
          <a:prstGeom prst="rect">
            <a:avLst/>
          </a:prstGeom>
          <a:noFill/>
          <a:ln>
            <a:noFill/>
          </a:ln>
        </p:spPr>
        <p:txBody>
          <a:bodyPr spcFirstLastPara="1" wrap="square" lIns="91425" tIns="45700" rIns="91425" bIns="45700" anchor="t" anchorCtr="0">
            <a:normAutofit/>
          </a:bodyPr>
          <a:lstStyle/>
          <a:p>
            <a:pPr marL="457200" marR="0" lvl="0" indent="-355600" algn="l" rtl="0">
              <a:lnSpc>
                <a:spcPct val="120000"/>
              </a:lnSpc>
              <a:spcBef>
                <a:spcPts val="0"/>
              </a:spcBef>
              <a:spcAft>
                <a:spcPts val="0"/>
              </a:spcAft>
              <a:buClr>
                <a:srgbClr val="F2F2F2"/>
              </a:buClr>
              <a:buSzPts val="2000"/>
              <a:buFont typeface="Times New Roman"/>
              <a:buAutoNum type="arabicPeriod"/>
            </a:pPr>
            <a:r>
              <a:rPr lang="en-US" sz="2000" b="0" i="0" u="none" strike="noStrike" cap="none">
                <a:solidFill>
                  <a:srgbClr val="F2F2F2"/>
                </a:solidFill>
                <a:latin typeface="Times New Roman"/>
                <a:ea typeface="Times New Roman"/>
                <a:cs typeface="Times New Roman"/>
                <a:sym typeface="Times New Roman"/>
              </a:rPr>
              <a:t>PROJECT OVERVIEW</a:t>
            </a:r>
            <a:endParaRPr sz="2000" b="0" i="0" u="none" strike="noStrike" cap="none">
              <a:solidFill>
                <a:srgbClr val="FFFFFF"/>
              </a:solidFill>
              <a:latin typeface="Times New Roman"/>
              <a:ea typeface="Times New Roman"/>
              <a:cs typeface="Times New Roman"/>
              <a:sym typeface="Times New Roman"/>
            </a:endParaRPr>
          </a:p>
          <a:p>
            <a:pPr marL="457200" marR="0" lvl="0" indent="-355600" algn="l" rtl="0">
              <a:lnSpc>
                <a:spcPct val="120000"/>
              </a:lnSpc>
              <a:spcBef>
                <a:spcPts val="0"/>
              </a:spcBef>
              <a:spcAft>
                <a:spcPts val="0"/>
              </a:spcAft>
              <a:buClr>
                <a:srgbClr val="F2F2F2"/>
              </a:buClr>
              <a:buSzPts val="2000"/>
              <a:buFont typeface="Times New Roman"/>
              <a:buAutoNum type="arabicPeriod"/>
            </a:pPr>
            <a:r>
              <a:rPr lang="en-US" sz="2000" b="0" i="0" u="none" strike="noStrike" cap="none">
                <a:solidFill>
                  <a:srgbClr val="F2F2F2"/>
                </a:solidFill>
                <a:latin typeface="Times New Roman"/>
                <a:ea typeface="Times New Roman"/>
                <a:cs typeface="Times New Roman"/>
                <a:sym typeface="Times New Roman"/>
              </a:rPr>
              <a:t>SOFTWARE AND TOOLS SELECTION</a:t>
            </a:r>
            <a:endParaRPr sz="2000" b="0" i="0" u="none" strike="noStrike" cap="none">
              <a:solidFill>
                <a:srgbClr val="FFFFFF"/>
              </a:solidFill>
              <a:latin typeface="Times New Roman"/>
              <a:ea typeface="Times New Roman"/>
              <a:cs typeface="Times New Roman"/>
              <a:sym typeface="Times New Roman"/>
            </a:endParaRPr>
          </a:p>
          <a:p>
            <a:pPr marL="457200" marR="0" lvl="0" indent="-355600" algn="l" rtl="0">
              <a:lnSpc>
                <a:spcPct val="120000"/>
              </a:lnSpc>
              <a:spcBef>
                <a:spcPts val="0"/>
              </a:spcBef>
              <a:spcAft>
                <a:spcPts val="0"/>
              </a:spcAft>
              <a:buClr>
                <a:srgbClr val="F2F2F2"/>
              </a:buClr>
              <a:buSzPts val="2000"/>
              <a:buFont typeface="Times New Roman"/>
              <a:buAutoNum type="arabicPeriod"/>
            </a:pPr>
            <a:r>
              <a:rPr lang="en-US" sz="2000" b="0" i="0" u="none" strike="noStrike" cap="none">
                <a:solidFill>
                  <a:srgbClr val="F2F2F2"/>
                </a:solidFill>
                <a:latin typeface="Times New Roman"/>
                <a:ea typeface="Times New Roman"/>
                <a:cs typeface="Times New Roman"/>
                <a:sym typeface="Times New Roman"/>
              </a:rPr>
              <a:t>WHO ARE THE END USERS OF THIS PROJECT?</a:t>
            </a:r>
            <a:endParaRPr sz="2000" b="0" i="0" u="none" strike="noStrike" cap="none">
              <a:solidFill>
                <a:srgbClr val="FFFFFF"/>
              </a:solidFill>
              <a:latin typeface="Times New Roman"/>
              <a:ea typeface="Times New Roman"/>
              <a:cs typeface="Times New Roman"/>
              <a:sym typeface="Times New Roman"/>
            </a:endParaRPr>
          </a:p>
          <a:p>
            <a:pPr marL="457200" marR="0" lvl="0" indent="-355600" algn="l" rtl="0">
              <a:lnSpc>
                <a:spcPct val="120000"/>
              </a:lnSpc>
              <a:spcBef>
                <a:spcPts val="0"/>
              </a:spcBef>
              <a:spcAft>
                <a:spcPts val="0"/>
              </a:spcAft>
              <a:buClr>
                <a:srgbClr val="F2F2F2"/>
              </a:buClr>
              <a:buSzPts val="2000"/>
              <a:buFont typeface="Times New Roman"/>
              <a:buAutoNum type="arabicPeriod"/>
            </a:pPr>
            <a:r>
              <a:rPr lang="en-US" sz="2000" b="0" i="0" u="none" strike="noStrike" cap="none">
                <a:solidFill>
                  <a:srgbClr val="F2F2F2"/>
                </a:solidFill>
                <a:latin typeface="Times New Roman"/>
                <a:ea typeface="Times New Roman"/>
                <a:cs typeface="Times New Roman"/>
                <a:sym typeface="Times New Roman"/>
              </a:rPr>
              <a:t>YOUR SOLUTION AND ITS VALUE PROPOSITION</a:t>
            </a:r>
            <a:endParaRPr sz="2000" b="0" i="0" u="none" strike="noStrike" cap="none">
              <a:solidFill>
                <a:srgbClr val="FFFFFF"/>
              </a:solidFill>
              <a:latin typeface="Times New Roman"/>
              <a:ea typeface="Times New Roman"/>
              <a:cs typeface="Times New Roman"/>
              <a:sym typeface="Times New Roman"/>
            </a:endParaRPr>
          </a:p>
          <a:p>
            <a:pPr marL="457200" marR="0" lvl="0" indent="-355600" algn="l" rtl="0">
              <a:lnSpc>
                <a:spcPct val="120000"/>
              </a:lnSpc>
              <a:spcBef>
                <a:spcPts val="0"/>
              </a:spcBef>
              <a:spcAft>
                <a:spcPts val="0"/>
              </a:spcAft>
              <a:buClr>
                <a:srgbClr val="F2F2F2"/>
              </a:buClr>
              <a:buSzPts val="2000"/>
              <a:buFont typeface="Times New Roman"/>
              <a:buAutoNum type="arabicPeriod"/>
            </a:pPr>
            <a:r>
              <a:rPr lang="en-US" sz="2000" b="0" i="0" u="none" strike="noStrike" cap="none">
                <a:solidFill>
                  <a:srgbClr val="F2F2F2"/>
                </a:solidFill>
                <a:latin typeface="Times New Roman"/>
                <a:ea typeface="Times New Roman"/>
                <a:cs typeface="Times New Roman"/>
                <a:sym typeface="Times New Roman"/>
              </a:rPr>
              <a:t>HOW DID YOU CUSTOMIZE THE PROJECT AND MAKE IT YOUR OWN</a:t>
            </a:r>
            <a:endParaRPr sz="2000" b="0" i="0" u="none" strike="noStrike" cap="none">
              <a:solidFill>
                <a:srgbClr val="FFFFFF"/>
              </a:solidFill>
              <a:latin typeface="Times New Roman"/>
              <a:ea typeface="Times New Roman"/>
              <a:cs typeface="Times New Roman"/>
              <a:sym typeface="Times New Roman"/>
            </a:endParaRPr>
          </a:p>
          <a:p>
            <a:pPr marL="457200" marR="0" lvl="0" indent="-355600" algn="l" rtl="0">
              <a:lnSpc>
                <a:spcPct val="120000"/>
              </a:lnSpc>
              <a:spcBef>
                <a:spcPts val="0"/>
              </a:spcBef>
              <a:spcAft>
                <a:spcPts val="0"/>
              </a:spcAft>
              <a:buClr>
                <a:srgbClr val="F2F2F2"/>
              </a:buClr>
              <a:buSzPts val="2000"/>
              <a:buFont typeface="Times New Roman"/>
              <a:buAutoNum type="arabicPeriod"/>
            </a:pPr>
            <a:r>
              <a:rPr lang="en-US" sz="2000" b="0" i="0" u="none" strike="noStrike" cap="none">
                <a:solidFill>
                  <a:srgbClr val="F2F2F2"/>
                </a:solidFill>
                <a:latin typeface="Times New Roman"/>
                <a:ea typeface="Times New Roman"/>
                <a:cs typeface="Times New Roman"/>
                <a:sym typeface="Times New Roman"/>
              </a:rPr>
              <a:t>MODELLING</a:t>
            </a:r>
            <a:endParaRPr sz="2000" b="0" i="0" u="none" strike="noStrike" cap="none">
              <a:solidFill>
                <a:srgbClr val="FFFFFF"/>
              </a:solidFill>
              <a:latin typeface="Times New Roman"/>
              <a:ea typeface="Times New Roman"/>
              <a:cs typeface="Times New Roman"/>
              <a:sym typeface="Times New Roman"/>
            </a:endParaRPr>
          </a:p>
          <a:p>
            <a:pPr marL="457200" marR="0" lvl="0" indent="-355600" algn="l" rtl="0">
              <a:lnSpc>
                <a:spcPct val="120000"/>
              </a:lnSpc>
              <a:spcBef>
                <a:spcPts val="0"/>
              </a:spcBef>
              <a:spcAft>
                <a:spcPts val="0"/>
              </a:spcAft>
              <a:buClr>
                <a:srgbClr val="F2F2F2"/>
              </a:buClr>
              <a:buSzPts val="2000"/>
              <a:buFont typeface="Times New Roman"/>
              <a:buAutoNum type="arabicPeriod"/>
            </a:pPr>
            <a:r>
              <a:rPr lang="en-US" sz="2000" b="0" i="0" u="none" strike="noStrike" cap="none">
                <a:solidFill>
                  <a:srgbClr val="F2F2F2"/>
                </a:solidFill>
                <a:latin typeface="Times New Roman"/>
                <a:ea typeface="Times New Roman"/>
                <a:cs typeface="Times New Roman"/>
                <a:sym typeface="Times New Roman"/>
              </a:rPr>
              <a:t>RESULTS</a:t>
            </a:r>
            <a:endParaRPr sz="2000" b="0" i="0" u="none" strike="noStrike" cap="none">
              <a:solidFill>
                <a:srgbClr val="FFFFFF"/>
              </a:solidFill>
              <a:latin typeface="Times New Roman"/>
              <a:ea typeface="Times New Roman"/>
              <a:cs typeface="Times New Roman"/>
              <a:sym typeface="Times New Roman"/>
            </a:endParaRPr>
          </a:p>
          <a:p>
            <a:pPr marL="457200" marR="0" lvl="0" indent="-355600" algn="l" rtl="0">
              <a:lnSpc>
                <a:spcPct val="120000"/>
              </a:lnSpc>
              <a:spcBef>
                <a:spcPts val="0"/>
              </a:spcBef>
              <a:spcAft>
                <a:spcPts val="0"/>
              </a:spcAft>
              <a:buClr>
                <a:srgbClr val="F2F2F2"/>
              </a:buClr>
              <a:buSzPts val="2000"/>
              <a:buFont typeface="Times New Roman"/>
              <a:buAutoNum type="arabicPeriod"/>
            </a:pPr>
            <a:r>
              <a:rPr lang="en-US" sz="2000" b="0" i="0" u="none" strike="noStrike" cap="none">
                <a:solidFill>
                  <a:srgbClr val="F2F2F2"/>
                </a:solidFill>
                <a:latin typeface="Times New Roman"/>
                <a:ea typeface="Times New Roman"/>
                <a:cs typeface="Times New Roman"/>
                <a:sym typeface="Times New Roman"/>
              </a:rPr>
              <a:t>LINKS</a:t>
            </a:r>
            <a:endParaRPr sz="2000" b="0" i="0" u="none" strike="noStrike" cap="non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879900" y="281354"/>
            <a:ext cx="10432200" cy="5856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234950" algn="l" rtl="0">
              <a:lnSpc>
                <a:spcPct val="100000"/>
              </a:lnSpc>
              <a:spcBef>
                <a:spcPts val="0"/>
              </a:spcBef>
              <a:spcAft>
                <a:spcPts val="0"/>
              </a:spcAft>
              <a:buClr>
                <a:schemeClr val="dk1"/>
              </a:buClr>
              <a:buSzPts val="3700"/>
              <a:buFont typeface="Arial"/>
              <a:buChar char="•"/>
            </a:pPr>
            <a:r>
              <a:rPr lang="en-US">
                <a:solidFill>
                  <a:schemeClr val="lt1"/>
                </a:solidFill>
                <a:latin typeface="Times New Roman"/>
                <a:ea typeface="Times New Roman"/>
                <a:cs typeface="Times New Roman"/>
                <a:sym typeface="Times New Roman"/>
              </a:rPr>
              <a:t>PROJECT	OVERVIEW</a:t>
            </a:r>
            <a:endParaRPr>
              <a:solidFill>
                <a:schemeClr val="lt1"/>
              </a:solidFill>
              <a:latin typeface="Times New Roman"/>
              <a:ea typeface="Times New Roman"/>
              <a:cs typeface="Times New Roman"/>
              <a:sym typeface="Times New Roman"/>
            </a:endParaRPr>
          </a:p>
        </p:txBody>
      </p:sp>
      <p:sp>
        <p:nvSpPr>
          <p:cNvPr id="90" name="Google Shape;90;p17"/>
          <p:cNvSpPr/>
          <p:nvPr/>
        </p:nvSpPr>
        <p:spPr>
          <a:xfrm>
            <a:off x="942536" y="1463040"/>
            <a:ext cx="9443611" cy="646331"/>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Purpose:</a:t>
            </a:r>
            <a:r>
              <a:rPr lang="en-US" sz="1800" b="0" i="0" u="none" strike="noStrike" cap="none">
                <a:solidFill>
                  <a:schemeClr val="lt1"/>
                </a:solidFill>
                <a:latin typeface="Arial"/>
                <a:ea typeface="Arial"/>
                <a:cs typeface="Arial"/>
                <a:sym typeface="Arial"/>
              </a:rPr>
              <a:t> To securely communicate sensitive information without revealing its existence</a:t>
            </a:r>
            <a:r>
              <a:rPr lang="en-US" sz="18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7"/>
          <p:cNvSpPr/>
          <p:nvPr/>
        </p:nvSpPr>
        <p:spPr>
          <a:xfrm>
            <a:off x="942534" y="548641"/>
            <a:ext cx="8948673" cy="92333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The practice of hiding information within other non-secret data, making the information discreet.</a:t>
            </a:r>
            <a:endParaRPr/>
          </a:p>
        </p:txBody>
      </p:sp>
      <p:sp>
        <p:nvSpPr>
          <p:cNvPr id="92" name="Google Shape;92;p17"/>
          <p:cNvSpPr/>
          <p:nvPr/>
        </p:nvSpPr>
        <p:spPr>
          <a:xfrm>
            <a:off x="914401" y="1547445"/>
            <a:ext cx="9369082" cy="92333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Contrast with Cryptography:</a:t>
            </a:r>
            <a:r>
              <a:rPr lang="en-US" sz="1800" b="0" i="0" u="none" strike="noStrike" cap="none">
                <a:solidFill>
                  <a:schemeClr val="lt1"/>
                </a:solidFill>
                <a:latin typeface="Arial"/>
                <a:ea typeface="Arial"/>
                <a:cs typeface="Arial"/>
                <a:sym typeface="Arial"/>
              </a:rPr>
              <a:t> Unlike cryptography, which obscures the                     content , steganography conceals the very presence of the message.</a:t>
            </a:r>
            <a:endParaRPr/>
          </a:p>
        </p:txBody>
      </p:sp>
      <p:sp>
        <p:nvSpPr>
          <p:cNvPr id="93" name="Google Shape;93;p17"/>
          <p:cNvSpPr/>
          <p:nvPr/>
        </p:nvSpPr>
        <p:spPr>
          <a:xfrm>
            <a:off x="928468" y="2405576"/>
            <a:ext cx="9148658" cy="2308324"/>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Common Methods:</a:t>
            </a:r>
            <a:endParaRPr sz="1800" b="0" i="0" u="none" strike="noStrike" cap="none">
              <a:solidFill>
                <a:schemeClr val="lt1"/>
              </a:solidFill>
              <a:latin typeface="Arial"/>
              <a:ea typeface="Arial"/>
              <a:cs typeface="Arial"/>
              <a:sym typeface="Arial"/>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          Least Significant Bit (LSB):</a:t>
            </a:r>
            <a:r>
              <a:rPr lang="en-US" sz="1800" b="0" i="0" u="none" strike="noStrike" cap="none">
                <a:solidFill>
                  <a:schemeClr val="lt1"/>
                </a:solidFill>
                <a:latin typeface="Arial"/>
                <a:ea typeface="Arial"/>
                <a:cs typeface="Arial"/>
                <a:sym typeface="Arial"/>
              </a:rPr>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                   Modifies the least significant bits of pixel values in images.</a:t>
            </a:r>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          Audio Steganography:</a:t>
            </a:r>
            <a:r>
              <a:rPr lang="en-US" sz="1800" b="0" i="0" u="none" strike="noStrike" cap="none">
                <a:solidFill>
                  <a:schemeClr val="lt1"/>
                </a:solidFill>
                <a:latin typeface="Arial"/>
                <a:ea typeface="Arial"/>
                <a:cs typeface="Arial"/>
                <a:sym typeface="Arial"/>
              </a:rPr>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                   Hides data within audio files by altering sound waves.</a:t>
            </a:r>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          Text   Steganography:</a:t>
            </a:r>
            <a:r>
              <a:rPr lang="en-US" sz="1800" b="0" i="0" u="none" strike="noStrike" cap="none">
                <a:solidFill>
                  <a:schemeClr val="lt1"/>
                </a:solidFill>
                <a:latin typeface="Arial"/>
                <a:ea typeface="Arial"/>
                <a:cs typeface="Arial"/>
                <a:sym typeface="Arial"/>
              </a:rPr>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                    Uses whitespace, font styles, or specific patterns in text to hide information.</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7"/>
          <p:cNvSpPr/>
          <p:nvPr/>
        </p:nvSpPr>
        <p:spPr>
          <a:xfrm>
            <a:off x="998805" y="4192172"/>
            <a:ext cx="6260123" cy="147732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Applications:</a:t>
            </a:r>
            <a:endParaRPr sz="1800" b="0" i="0" u="none" strike="noStrike" cap="none">
              <a:solidFill>
                <a:schemeClr val="lt1"/>
              </a:solidFill>
              <a:latin typeface="Arial"/>
              <a:ea typeface="Arial"/>
              <a:cs typeface="Arial"/>
              <a:sym typeface="Arial"/>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         Secure communication in military and intelligence.</a:t>
            </a:r>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         Protecting personal privacy.</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Google Shape;95;p17"/>
          <p:cNvSpPr/>
          <p:nvPr/>
        </p:nvSpPr>
        <p:spPr>
          <a:xfrm>
            <a:off x="1026940" y="5008098"/>
            <a:ext cx="9734845" cy="120032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Conclusion:</a:t>
            </a:r>
            <a:r>
              <a:rPr lang="en-US" sz="1800" b="0" i="0" u="none" strike="noStrike" cap="none">
                <a:solidFill>
                  <a:schemeClr val="lt1"/>
                </a:solidFill>
                <a:latin typeface="Arial"/>
                <a:ea typeface="Arial"/>
                <a:cs typeface="Arial"/>
                <a:sym typeface="Arial"/>
              </a:rPr>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          A valuable tool for secure communication and data protection when used responsibly</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879900" y="861525"/>
            <a:ext cx="10432200" cy="4392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SzPts val="3700"/>
              <a:buNone/>
            </a:pPr>
            <a:r>
              <a:rPr lang="en-US">
                <a:solidFill>
                  <a:schemeClr val="lt1"/>
                </a:solidFill>
                <a:latin typeface="Times New Roman"/>
                <a:ea typeface="Times New Roman"/>
                <a:cs typeface="Times New Roman"/>
                <a:sym typeface="Times New Roman"/>
              </a:rPr>
              <a:t>WHO ARE THE END USERS OF THIS PROJECT ?</a:t>
            </a:r>
            <a:endParaRPr>
              <a:solidFill>
                <a:schemeClr val="lt1"/>
              </a:solidFill>
              <a:latin typeface="Times New Roman"/>
              <a:ea typeface="Times New Roman"/>
              <a:cs typeface="Times New Roman"/>
              <a:sym typeface="Times New Roman"/>
            </a:endParaRPr>
          </a:p>
        </p:txBody>
      </p:sp>
      <p:sp>
        <p:nvSpPr>
          <p:cNvPr id="101" name="Google Shape;101;p18"/>
          <p:cNvSpPr/>
          <p:nvPr/>
        </p:nvSpPr>
        <p:spPr>
          <a:xfrm>
            <a:off x="829993" y="1674056"/>
            <a:ext cx="10156875" cy="4524315"/>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 Intelligence and Military Agencies : </a:t>
            </a:r>
            <a:r>
              <a:rPr lang="en-US" sz="1800" b="0" i="0" u="none" strike="noStrike" cap="none">
                <a:solidFill>
                  <a:schemeClr val="lt1"/>
                </a:solidFill>
                <a:latin typeface="Arial"/>
                <a:ea typeface="Arial"/>
                <a:cs typeface="Arial"/>
                <a:sym typeface="Arial"/>
              </a:rPr>
              <a:t>These agencies use steganography for  secure     communication, hiding sensitive information within innocuous-looking files to prevent detection                                       by adversaries.</a:t>
            </a:r>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Privacy Advocates : </a:t>
            </a:r>
            <a:r>
              <a:rPr lang="en-US" sz="1800" b="0" i="0" u="none" strike="noStrike" cap="none">
                <a:solidFill>
                  <a:schemeClr val="lt1"/>
                </a:solidFill>
                <a:latin typeface="Arial"/>
                <a:ea typeface="Arial"/>
                <a:cs typeface="Arial"/>
                <a:sym typeface="Arial"/>
              </a:rPr>
              <a:t>Individuals concerned about privacy may use steganography to keep their communications hidden from surveillance and unauthorized access.</a:t>
            </a:r>
            <a:endParaRPr sz="1800" b="0" i="0" u="none" strike="noStrike" cap="none">
              <a:solidFill>
                <a:schemeClr val="lt1"/>
              </a:solidFill>
              <a:latin typeface="Arial"/>
              <a:ea typeface="Arial"/>
              <a:cs typeface="Arial"/>
              <a:sym typeface="Arial"/>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Cyber security Professionals :</a:t>
            </a:r>
            <a:r>
              <a:rPr lang="en-US" sz="1800" b="0" i="0" u="none" strike="noStrike" cap="none">
                <a:solidFill>
                  <a:schemeClr val="lt1"/>
                </a:solidFill>
                <a:latin typeface="Arial"/>
                <a:ea typeface="Arial"/>
                <a:cs typeface="Arial"/>
                <a:sym typeface="Arial"/>
              </a:rPr>
              <a:t> They use steganography for secure data transmission and also to understand and counteract steganographic techniques used by malicious actors.</a:t>
            </a:r>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Criminals and Hackers :</a:t>
            </a:r>
            <a:r>
              <a:rPr lang="en-US" sz="1800" b="0" i="0" u="none" strike="noStrike" cap="none">
                <a:solidFill>
                  <a:schemeClr val="lt1"/>
                </a:solidFill>
                <a:latin typeface="Arial"/>
                <a:ea typeface="Arial"/>
                <a:cs typeface="Arial"/>
                <a:sym typeface="Arial"/>
              </a:rPr>
              <a:t> Unfortunately, steganography can be used for nefarious purposes, such as hiding malware within seemingly harmless files, facilitating covert communication, or ex filtrating sensitive data.</a:t>
            </a:r>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Privacy Advocates :</a:t>
            </a:r>
            <a:r>
              <a:rPr lang="en-US" sz="1800" b="0" i="0" u="none" strike="noStrike" cap="none">
                <a:solidFill>
                  <a:schemeClr val="lt1"/>
                </a:solidFill>
                <a:latin typeface="Arial"/>
                <a:ea typeface="Arial"/>
                <a:cs typeface="Arial"/>
                <a:sym typeface="Arial"/>
              </a:rPr>
              <a:t> Individuals concerned about privacy may use steganography to keep their communications hidden from surveillance and unauthorized access</a:t>
            </a:r>
            <a:r>
              <a:rPr lang="en-US" sz="1800" b="0" i="0" u="none" strike="noStrike" cap="none">
                <a:solidFill>
                  <a:srgbClr val="000000"/>
                </a:solidFill>
                <a:latin typeface="Arial"/>
                <a:ea typeface="Arial"/>
                <a:cs typeface="Arial"/>
                <a:sym typeface="Arial"/>
              </a:rPr>
              <a:t>.</a:t>
            </a:r>
            <a:endParaRPr/>
          </a:p>
          <a:p>
            <a:pPr marL="0" marR="0" lvl="0" indent="-114300" algn="l"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a:ea typeface="Arial"/>
                <a:cs typeface="Arial"/>
                <a:sym typeface="Arial"/>
              </a:rPr>
              <a:t>Researchers and Educators :</a:t>
            </a:r>
            <a:r>
              <a:rPr lang="en-US" sz="1800" b="0" i="0" u="none" strike="noStrike" cap="none">
                <a:solidFill>
                  <a:schemeClr val="lt1"/>
                </a:solidFill>
                <a:latin typeface="Arial"/>
                <a:ea typeface="Arial"/>
                <a:cs typeface="Arial"/>
                <a:sym typeface="Arial"/>
              </a:rPr>
              <a:t> In the academic realm, researchers study steganography to advance the field and develop new methods, while educators teach it as part of computer science and cyber security curricula.</a:t>
            </a:r>
            <a:endParaRPr/>
          </a:p>
          <a:p>
            <a:pPr marL="0" marR="0" lvl="0" indent="0" algn="l" rtl="0">
              <a:lnSpc>
                <a:spcPct val="100000"/>
              </a:lnSpc>
              <a:spcBef>
                <a:spcPts val="0"/>
              </a:spcBef>
              <a:spcAft>
                <a:spcPts val="0"/>
              </a:spcAft>
              <a:buClr>
                <a:srgbClr val="000000"/>
              </a:buClr>
              <a:buSzPts val="1800"/>
              <a:buFont typeface="Noto Sans Symbols"/>
              <a:buNone/>
            </a:pPr>
            <a:endParaRPr sz="1800" b="0" i="0" u="none" strike="noStrike" cap="none">
              <a:solidFill>
                <a:schemeClr val="lt1"/>
              </a:solidFill>
              <a:latin typeface="Arial"/>
              <a:ea typeface="Arial"/>
              <a:cs typeface="Arial"/>
              <a:sym typeface="Arial"/>
            </a:endParaRPr>
          </a:p>
        </p:txBody>
      </p:sp>
      <p:sp>
        <p:nvSpPr>
          <p:cNvPr id="102" name="Google Shape;102;p18"/>
          <p:cNvSpPr/>
          <p:nvPr/>
        </p:nvSpPr>
        <p:spPr>
          <a:xfrm>
            <a:off x="839373" y="2616592"/>
            <a:ext cx="8712590" cy="36933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879900" y="1911425"/>
            <a:ext cx="10608900" cy="5637421"/>
          </a:xfrm>
          <a:prstGeom prst="rect">
            <a:avLst/>
          </a:prstGeom>
          <a:noFill/>
          <a:ln>
            <a:noFill/>
          </a:ln>
        </p:spPr>
        <p:txBody>
          <a:bodyPr spcFirstLastPara="1" wrap="square" lIns="0" tIns="96500" rIns="0" bIns="0" anchor="t" anchorCtr="0">
            <a:spAutoFit/>
          </a:bodyPr>
          <a:lstStyle/>
          <a:p>
            <a:pPr marL="457200" marR="0" lvl="0" indent="-355600" algn="just" rtl="0">
              <a:lnSpc>
                <a:spcPct val="100000"/>
              </a:lnSpc>
              <a:spcBef>
                <a:spcPts val="845"/>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Development of advanced, custom steganographic algorithms integrated with machine learning for enhanced adaptability and resistance to detection.</a:t>
            </a:r>
            <a:endParaRPr/>
          </a:p>
          <a:p>
            <a:pPr marL="457200" marR="0" lvl="0" indent="-355600" algn="just" rtl="0">
              <a:lnSpc>
                <a:spcPct val="100000"/>
              </a:lnSpc>
              <a:spcBef>
                <a:spcPts val="845"/>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This ensures heightened security and future-proofing, making it increasingly difficult for unauthorized parties to detect and extract hidden messages.</a:t>
            </a:r>
            <a:endParaRPr/>
          </a:p>
          <a:p>
            <a:pPr marL="457200" marR="0" lvl="0" indent="-355600" algn="just" rtl="0">
              <a:lnSpc>
                <a:spcPct val="100000"/>
              </a:lnSpc>
              <a:spcBef>
                <a:spcPts val="845"/>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Integration of steganographic techniques into embedded systems and IoT devices for secure data transmission</a:t>
            </a:r>
            <a:r>
              <a:rPr lang="en-US" sz="2000" b="0" i="0" u="none" strike="noStrike" cap="none">
                <a:solidFill>
                  <a:srgbClr val="000000"/>
                </a:solidFill>
                <a:latin typeface="Arial"/>
                <a:ea typeface="Arial"/>
                <a:cs typeface="Arial"/>
                <a:sym typeface="Arial"/>
              </a:rPr>
              <a:t>.</a:t>
            </a:r>
            <a:endParaRPr/>
          </a:p>
          <a:p>
            <a:pPr marL="457200" marR="0" lvl="0" indent="-355600" algn="just" rtl="0">
              <a:lnSpc>
                <a:spcPct val="100000"/>
              </a:lnSpc>
              <a:spcBef>
                <a:spcPts val="845"/>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Secures data transmission within IOT networks, safeguarding against unauthorized access and data breaches. This is particularly crucial as the number of interconnected devices continues to grow, making IOT networks more vulnerable to security threats.</a:t>
            </a:r>
            <a:endParaRPr/>
          </a:p>
          <a:p>
            <a:pPr marL="457200" marR="0" lvl="0" indent="-355600" algn="just" rtl="0">
              <a:lnSpc>
                <a:spcPct val="100000"/>
              </a:lnSpc>
              <a:spcBef>
                <a:spcPts val="845"/>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Ensuring that steganographic solutions help organizations comply with data protection regulations and standards.</a:t>
            </a:r>
            <a:endParaRPr/>
          </a:p>
          <a:p>
            <a:pPr marL="457200" marR="0" lvl="0" indent="-228600" algn="just" rtl="0">
              <a:lnSpc>
                <a:spcPct val="100000"/>
              </a:lnSpc>
              <a:spcBef>
                <a:spcPts val="845"/>
              </a:spcBef>
              <a:spcAft>
                <a:spcPts val="0"/>
              </a:spcAft>
              <a:buClr>
                <a:schemeClr val="lt1"/>
              </a:buClr>
              <a:buSzPts val="2000"/>
              <a:buFont typeface="Noto Sans Symbols"/>
              <a:buNone/>
            </a:pPr>
            <a:endParaRPr sz="2000" b="0" i="0" u="none" strike="noStrike" cap="none">
              <a:solidFill>
                <a:schemeClr val="lt1"/>
              </a:solidFill>
              <a:latin typeface="Arial"/>
              <a:ea typeface="Arial"/>
              <a:cs typeface="Arial"/>
              <a:sym typeface="Arial"/>
            </a:endParaRPr>
          </a:p>
          <a:p>
            <a:pPr marL="457200" marR="0" lvl="0" indent="-228600" algn="just" rtl="0">
              <a:lnSpc>
                <a:spcPct val="100000"/>
              </a:lnSpc>
              <a:spcBef>
                <a:spcPts val="845"/>
              </a:spcBef>
              <a:spcAft>
                <a:spcPts val="0"/>
              </a:spcAft>
              <a:buClr>
                <a:schemeClr val="lt1"/>
              </a:buClr>
              <a:buSzPts val="2000"/>
              <a:buFont typeface="Noto Sans Symbols"/>
              <a:buNone/>
            </a:pPr>
            <a:endParaRPr sz="2000" b="0" i="0" u="none" strike="noStrike" cap="none">
              <a:solidFill>
                <a:srgbClr val="000000"/>
              </a:solidFill>
              <a:latin typeface="Arial"/>
              <a:ea typeface="Arial"/>
              <a:cs typeface="Arial"/>
              <a:sym typeface="Arial"/>
            </a:endParaRPr>
          </a:p>
          <a:p>
            <a:pPr marL="457200" marR="0" lvl="0" indent="-228600" algn="just" rtl="0">
              <a:lnSpc>
                <a:spcPct val="100000"/>
              </a:lnSpc>
              <a:spcBef>
                <a:spcPts val="845"/>
              </a:spcBef>
              <a:spcAft>
                <a:spcPts val="0"/>
              </a:spcAft>
              <a:buClr>
                <a:schemeClr val="lt1"/>
              </a:buClr>
              <a:buSzPts val="2000"/>
              <a:buFont typeface="Noto Sans Symbols"/>
              <a:buNone/>
            </a:pPr>
            <a:endParaRPr sz="2000" b="0" i="0" u="none" strike="noStrike" cap="none">
              <a:solidFill>
                <a:schemeClr val="lt1"/>
              </a:solidFill>
              <a:latin typeface="Arial"/>
              <a:ea typeface="Arial"/>
              <a:cs typeface="Arial"/>
              <a:sym typeface="Arial"/>
            </a:endParaRPr>
          </a:p>
          <a:p>
            <a:pPr marL="457200" marR="0" lvl="0" indent="-355600" algn="just" rtl="0">
              <a:lnSpc>
                <a:spcPct val="100000"/>
              </a:lnSpc>
              <a:spcBef>
                <a:spcPts val="845"/>
              </a:spcBef>
              <a:spcAft>
                <a:spcPts val="0"/>
              </a:spcAft>
              <a:buNone/>
            </a:pPr>
            <a:endParaRPr sz="2000" b="0" i="0" u="none" strike="noStrike" cap="none">
              <a:solidFill>
                <a:schemeClr val="lt1"/>
              </a:solidFill>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879900" y="861525"/>
            <a:ext cx="10432200" cy="4392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SzPts val="3700"/>
              <a:buNone/>
            </a:pPr>
            <a:r>
              <a:rPr lang="en-US">
                <a:solidFill>
                  <a:schemeClr val="lt1"/>
                </a:solidFill>
                <a:latin typeface="Times New Roman"/>
                <a:ea typeface="Times New Roman"/>
                <a:cs typeface="Times New Roman"/>
                <a:sym typeface="Times New Roman"/>
              </a:rPr>
              <a:t>YOUR SOLUTION AND ITS VALUE PROPOSITION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166800" y="736475"/>
            <a:ext cx="11858400" cy="4392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SzPts val="3700"/>
              <a:buNone/>
            </a:pPr>
            <a:r>
              <a:rPr lang="en-US">
                <a:solidFill>
                  <a:schemeClr val="lt1"/>
                </a:solidFill>
                <a:latin typeface="Times New Roman"/>
                <a:ea typeface="Times New Roman"/>
                <a:cs typeface="Times New Roman"/>
                <a:sym typeface="Times New Roman"/>
              </a:rPr>
              <a:t>HOW DID YOU CUSTOMIZE THE PROJECT AND MAKE IT YOUR OWN</a:t>
            </a:r>
            <a:endParaRPr>
              <a:solidFill>
                <a:schemeClr val="lt1"/>
              </a:solidFill>
              <a:latin typeface="Times New Roman"/>
              <a:ea typeface="Times New Roman"/>
              <a:cs typeface="Times New Roman"/>
              <a:sym typeface="Times New Roman"/>
            </a:endParaRPr>
          </a:p>
        </p:txBody>
      </p:sp>
      <p:sp>
        <p:nvSpPr>
          <p:cNvPr id="114" name="Google Shape;114;p20"/>
          <p:cNvSpPr txBox="1"/>
          <p:nvPr/>
        </p:nvSpPr>
        <p:spPr>
          <a:xfrm>
            <a:off x="928502" y="1546029"/>
            <a:ext cx="9906000" cy="4539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115" name="Google Shape;115;p20"/>
          <p:cNvSpPr txBox="1"/>
          <p:nvPr/>
        </p:nvSpPr>
        <p:spPr>
          <a:xfrm>
            <a:off x="928502" y="1920332"/>
            <a:ext cx="10335000" cy="57553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FFFF"/>
              </a:buClr>
              <a:buSzPts val="1800"/>
              <a:buFont typeface="Noto Sans Symbols"/>
              <a:buChar char="❖"/>
            </a:pPr>
            <a:r>
              <a:rPr lang="en-US" sz="1800" b="1" i="0" u="none" strike="noStrike" cap="none">
                <a:solidFill>
                  <a:schemeClr val="lt1"/>
                </a:solidFill>
                <a:latin typeface="Arial"/>
                <a:ea typeface="Arial"/>
                <a:cs typeface="Arial"/>
                <a:sym typeface="Arial"/>
              </a:rPr>
              <a:t>Automated Stegan alysis :</a:t>
            </a:r>
            <a:r>
              <a:rPr lang="en-US" sz="1800" b="0" i="0" u="none" strike="noStrike" cap="none">
                <a:solidFill>
                  <a:schemeClr val="lt1"/>
                </a:solidFill>
                <a:latin typeface="Arial"/>
                <a:ea typeface="Arial"/>
                <a:cs typeface="Arial"/>
                <a:sym typeface="Arial"/>
              </a:rPr>
              <a:t> Sophisticated, automated stegan alysis tools were created to detect and analyze hidden information within media files, providing detailed reports and alerts tailored to different user needs</a:t>
            </a:r>
            <a:endParaRPr/>
          </a:p>
          <a:p>
            <a:pPr marL="285750" marR="0" lvl="0" indent="-285750" algn="l" rtl="0">
              <a:lnSpc>
                <a:spcPct val="100000"/>
              </a:lnSpc>
              <a:spcBef>
                <a:spcPts val="0"/>
              </a:spcBef>
              <a:spcAft>
                <a:spcPts val="0"/>
              </a:spcAft>
              <a:buClr>
                <a:srgbClr val="FFFFFF"/>
              </a:buClr>
              <a:buSzPts val="1800"/>
              <a:buFont typeface="Noto Sans Symbols"/>
              <a:buChar char="❖"/>
            </a:pPr>
            <a:r>
              <a:rPr lang="en-US" sz="1800" b="1" i="0" u="none" strike="noStrike" cap="none">
                <a:solidFill>
                  <a:schemeClr val="lt1"/>
                </a:solidFill>
                <a:latin typeface="Arial"/>
                <a:ea typeface="Arial"/>
                <a:cs typeface="Arial"/>
                <a:sym typeface="Arial"/>
              </a:rPr>
              <a:t>Automated Stegan alysis Tools : </a:t>
            </a:r>
            <a:r>
              <a:rPr lang="en-US" sz="1800" b="0" i="0" u="none" strike="noStrike" cap="none">
                <a:solidFill>
                  <a:schemeClr val="lt1"/>
                </a:solidFill>
                <a:latin typeface="Arial"/>
                <a:ea typeface="Arial"/>
                <a:cs typeface="Arial"/>
                <a:sym typeface="Arial"/>
              </a:rPr>
              <a:t>Sophisticated, automated stegan alysis tools were created to detect and analyze hidden information within media files, providing detailed reports and alerts tailored to different user needs.</a:t>
            </a:r>
            <a:endParaRPr/>
          </a:p>
          <a:p>
            <a:pPr marL="285750" marR="0" lvl="0" indent="-285750" algn="l" rtl="0">
              <a:lnSpc>
                <a:spcPct val="100000"/>
              </a:lnSpc>
              <a:spcBef>
                <a:spcPts val="0"/>
              </a:spcBef>
              <a:spcAft>
                <a:spcPts val="0"/>
              </a:spcAft>
              <a:buClr>
                <a:srgbClr val="FFFFFF"/>
              </a:buClr>
              <a:buSzPts val="1800"/>
              <a:buFont typeface="Noto Sans Symbols"/>
              <a:buChar char="❖"/>
            </a:pPr>
            <a:r>
              <a:rPr lang="en-US" sz="1800" b="1" i="0" u="none" strike="noStrike" cap="none">
                <a:solidFill>
                  <a:schemeClr val="lt1"/>
                </a:solidFill>
                <a:latin typeface="Arial"/>
                <a:ea typeface="Arial"/>
                <a:cs typeface="Arial"/>
                <a:sym typeface="Arial"/>
              </a:rPr>
              <a:t>User-Friendly Software : </a:t>
            </a:r>
            <a:r>
              <a:rPr lang="en-US" sz="1800" b="0" i="0" u="none" strike="noStrike" cap="none">
                <a:solidFill>
                  <a:schemeClr val="lt1"/>
                </a:solidFill>
                <a:latin typeface="Arial"/>
                <a:ea typeface="Arial"/>
                <a:cs typeface="Arial"/>
                <a:sym typeface="Arial"/>
              </a:rPr>
              <a:t>The software developed features an intuitive interface that simplifies the process of embedding and extracting hidden messages, with customizable settings to meet specific user requirements.</a:t>
            </a:r>
            <a:endParaRPr/>
          </a:p>
          <a:p>
            <a:pPr marL="285750" marR="0" lvl="0" indent="-285750" algn="l" rtl="0">
              <a:lnSpc>
                <a:spcPct val="100000"/>
              </a:lnSpc>
              <a:spcBef>
                <a:spcPts val="0"/>
              </a:spcBef>
              <a:spcAft>
                <a:spcPts val="0"/>
              </a:spcAft>
              <a:buClr>
                <a:srgbClr val="FFFFFF"/>
              </a:buClr>
              <a:buSzPts val="1800"/>
              <a:buFont typeface="Noto Sans Symbols"/>
              <a:buChar char="❖"/>
            </a:pPr>
            <a:r>
              <a:rPr lang="en-US" sz="1800" b="1" i="0" u="none" strike="noStrike" cap="none">
                <a:solidFill>
                  <a:schemeClr val="lt1"/>
                </a:solidFill>
                <a:latin typeface="Arial"/>
                <a:ea typeface="Arial"/>
                <a:cs typeface="Arial"/>
                <a:sym typeface="Arial"/>
              </a:rPr>
              <a:t>Unique Algorithm Development :</a:t>
            </a:r>
            <a:r>
              <a:rPr lang="en-US" sz="1800" b="0" i="0" u="none" strike="noStrike" cap="none">
                <a:solidFill>
                  <a:schemeClr val="lt1"/>
                </a:solidFill>
                <a:latin typeface="Arial"/>
                <a:ea typeface="Arial"/>
                <a:cs typeface="Arial"/>
                <a:sym typeface="Arial"/>
              </a:rPr>
              <a:t>I developed custom steganographic algorithms tailored to specific needs, incorporating robust encryption and compression methods to enhance security and efficiency.</a:t>
            </a:r>
            <a:endParaRPr/>
          </a:p>
          <a:p>
            <a:pPr marL="285750" marR="0" lvl="0" indent="-285750" algn="l" rtl="0">
              <a:lnSpc>
                <a:spcPct val="100000"/>
              </a:lnSpc>
              <a:spcBef>
                <a:spcPts val="0"/>
              </a:spcBef>
              <a:spcAft>
                <a:spcPts val="0"/>
              </a:spcAft>
              <a:buClr>
                <a:srgbClr val="FFFFFF"/>
              </a:buClr>
              <a:buSzPts val="1800"/>
              <a:buFont typeface="Noto Sans Symbols"/>
              <a:buChar char="❖"/>
            </a:pPr>
            <a:r>
              <a:rPr lang="en-US" sz="1800" b="1" i="0" u="none" strike="noStrike" cap="none">
                <a:solidFill>
                  <a:schemeClr val="lt1"/>
                </a:solidFill>
                <a:latin typeface="Arial"/>
                <a:ea typeface="Arial"/>
                <a:cs typeface="Arial"/>
                <a:sym typeface="Arial"/>
              </a:rPr>
              <a:t>Integration of Machine Learning : </a:t>
            </a:r>
            <a:r>
              <a:rPr lang="en-US" sz="1800" b="0" i="0" u="none" strike="noStrike" cap="none">
                <a:solidFill>
                  <a:schemeClr val="lt1"/>
                </a:solidFill>
                <a:latin typeface="Arial"/>
                <a:ea typeface="Arial"/>
                <a:cs typeface="Arial"/>
                <a:sym typeface="Arial"/>
              </a:rPr>
              <a:t>By integrating machine learning, the steganographic methods are adaptive and evolve to counter new detection techniques, ensuring long-term security.</a:t>
            </a:r>
            <a:endParaRPr/>
          </a:p>
          <a:p>
            <a:pPr marL="285750" marR="0" lvl="0" indent="-171450" algn="l" rtl="0">
              <a:lnSpc>
                <a:spcPct val="100000"/>
              </a:lnSpc>
              <a:spcBef>
                <a:spcPts val="0"/>
              </a:spcBef>
              <a:spcAft>
                <a:spcPts val="0"/>
              </a:spcAft>
              <a:buClr>
                <a:srgbClr val="FFFFFF"/>
              </a:buClr>
              <a:buSzPts val="1800"/>
              <a:buFont typeface="Noto Sans Symbols"/>
              <a:buNone/>
            </a:pPr>
            <a:endParaRPr sz="1800" b="1"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a:p>
            <a:pPr marL="285750" marR="0" lvl="0" indent="-285750" algn="l" rtl="0">
              <a:lnSpc>
                <a:spcPct val="100000"/>
              </a:lnSpc>
              <a:spcBef>
                <a:spcPts val="0"/>
              </a:spcBef>
              <a:spcAft>
                <a:spcPts val="0"/>
              </a:spcAft>
              <a:buNone/>
            </a:pPr>
            <a:endParaRPr sz="1800" b="1" i="0" u="none" strike="noStrike" cap="none">
              <a:solidFill>
                <a:schemeClr val="lt1"/>
              </a:solidFill>
              <a:latin typeface="Arial"/>
              <a:ea typeface="Arial"/>
              <a:cs typeface="Arial"/>
              <a:sym typeface="Arial"/>
            </a:endParaRPr>
          </a:p>
          <a:p>
            <a:pPr marL="285750" marR="0" lvl="0" indent="-171450" algn="l" rtl="0">
              <a:lnSpc>
                <a:spcPct val="100000"/>
              </a:lnSpc>
              <a:spcBef>
                <a:spcPts val="0"/>
              </a:spcBef>
              <a:spcAft>
                <a:spcPts val="0"/>
              </a:spcAft>
              <a:buClr>
                <a:srgbClr val="FFFFFF"/>
              </a:buClr>
              <a:buSzPts val="1800"/>
              <a:buFont typeface="Noto Sans Symbols"/>
              <a:buNone/>
            </a:pPr>
            <a:endParaRPr sz="1800" b="1" i="0" u="none" strike="noStrike" cap="none">
              <a:solidFill>
                <a:schemeClr val="lt1"/>
              </a:solidFill>
              <a:latin typeface="Arial"/>
              <a:ea typeface="Arial"/>
              <a:cs typeface="Arial"/>
              <a:sym typeface="Arial"/>
            </a:endParaRPr>
          </a:p>
          <a:p>
            <a:pPr marL="285750" marR="0" lvl="0" indent="-171450" algn="l" rtl="0">
              <a:lnSpc>
                <a:spcPct val="100000"/>
              </a:lnSpc>
              <a:spcBef>
                <a:spcPts val="0"/>
              </a:spcBef>
              <a:spcAft>
                <a:spcPts val="0"/>
              </a:spcAft>
              <a:buClr>
                <a:srgbClr val="FFFFFF"/>
              </a:buClr>
              <a:buSzPts val="1800"/>
              <a:buFont typeface="Noto Sans Symbols"/>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879900" y="3080625"/>
            <a:ext cx="10301400" cy="3879267"/>
          </a:xfrm>
          <a:prstGeom prst="rect">
            <a:avLst/>
          </a:prstGeom>
          <a:noFill/>
          <a:ln>
            <a:noFill/>
          </a:ln>
        </p:spPr>
        <p:txBody>
          <a:bodyPr spcFirstLastPara="1" wrap="square" lIns="0" tIns="184150" rIns="0" bIns="0" anchor="t" anchorCtr="0">
            <a:spAutoFit/>
          </a:bodyPr>
          <a:lstStyle/>
          <a:p>
            <a:pPr marL="318770" marR="0" lvl="0" indent="-306705" algn="l" rtl="0">
              <a:lnSpc>
                <a:spcPct val="100000"/>
              </a:lnSpc>
              <a:spcBef>
                <a:spcPts val="0"/>
              </a:spcBef>
              <a:spcAft>
                <a:spcPts val="0"/>
              </a:spcAft>
              <a:buClr>
                <a:schemeClr val="lt1"/>
              </a:buClr>
              <a:buSzPts val="1850"/>
              <a:buFont typeface="Noto Sans Symbols"/>
              <a:buChar char="❖"/>
            </a:pPr>
            <a:r>
              <a:rPr lang="en-US" sz="2000" b="0" i="0" u="none" strike="noStrike" cap="none">
                <a:solidFill>
                  <a:schemeClr val="lt1"/>
                </a:solidFill>
                <a:latin typeface="Arial"/>
                <a:ea typeface="Arial"/>
                <a:cs typeface="Arial"/>
                <a:sym typeface="Arial"/>
              </a:rPr>
              <a:t>Input includes text, image, audio, or video that needs to be hidden. This is the data to be securely embedded within the cover medium.</a:t>
            </a:r>
            <a:endParaRPr/>
          </a:p>
          <a:p>
            <a:pPr marL="318770" marR="0" lvl="0" indent="-306705" algn="l" rtl="0">
              <a:lnSpc>
                <a:spcPct val="100000"/>
              </a:lnSpc>
              <a:spcBef>
                <a:spcPts val="0"/>
              </a:spcBef>
              <a:spcAft>
                <a:spcPts val="0"/>
              </a:spcAft>
              <a:buClr>
                <a:schemeClr val="lt1"/>
              </a:buClr>
              <a:buSzPts val="1850"/>
              <a:buFont typeface="Noto Sans Symbols"/>
              <a:buChar char="❖"/>
            </a:pPr>
            <a:r>
              <a:rPr lang="en-US" sz="2000" b="0" i="0" u="none" strike="noStrike" cap="none">
                <a:solidFill>
                  <a:schemeClr val="lt1"/>
                </a:solidFill>
                <a:latin typeface="Arial"/>
                <a:ea typeface="Arial"/>
                <a:cs typeface="Arial"/>
                <a:sym typeface="Arial"/>
              </a:rPr>
              <a:t> This step involves embedding the secret message into the cover medium, which results in the production of the stego medium containing the hidden message.</a:t>
            </a:r>
            <a:endParaRPr/>
          </a:p>
          <a:p>
            <a:pPr marL="318770" marR="0" lvl="0" indent="-306705" algn="l" rtl="0">
              <a:lnSpc>
                <a:spcPct val="100000"/>
              </a:lnSpc>
              <a:spcBef>
                <a:spcPts val="0"/>
              </a:spcBef>
              <a:spcAft>
                <a:spcPts val="0"/>
              </a:spcAft>
              <a:buClr>
                <a:schemeClr val="lt1"/>
              </a:buClr>
              <a:buSzPts val="1850"/>
              <a:buFont typeface="Noto Sans Symbols"/>
              <a:buChar char="❖"/>
            </a:pPr>
            <a:r>
              <a:rPr lang="en-US" sz="2000" b="0" i="0" u="none" strike="noStrike" cap="none">
                <a:solidFill>
                  <a:schemeClr val="lt1"/>
                </a:solidFill>
                <a:latin typeface="Arial"/>
                <a:ea typeface="Arial"/>
                <a:cs typeface="Arial"/>
                <a:sym typeface="Arial"/>
              </a:rPr>
              <a:t>The cover medium can be an image, audio, or video file used as the carrier. It appears as an ordinary file while concealing the secret message.</a:t>
            </a:r>
            <a:endParaRPr/>
          </a:p>
          <a:p>
            <a:pPr marL="318770" marR="0" lvl="0" indent="-306705" algn="l" rtl="0">
              <a:lnSpc>
                <a:spcPct val="100000"/>
              </a:lnSpc>
              <a:spcBef>
                <a:spcPts val="0"/>
              </a:spcBef>
              <a:spcAft>
                <a:spcPts val="0"/>
              </a:spcAft>
              <a:buClr>
                <a:schemeClr val="lt1"/>
              </a:buClr>
              <a:buSzPts val="1850"/>
              <a:buFont typeface="Noto Sans Symbols"/>
              <a:buChar char="❖"/>
            </a:pPr>
            <a:r>
              <a:rPr lang="en-US" sz="2000" b="0" i="0" u="none" strike="noStrike" cap="none">
                <a:solidFill>
                  <a:schemeClr val="lt1"/>
                </a:solidFill>
                <a:latin typeface="Arial"/>
                <a:ea typeface="Arial"/>
                <a:cs typeface="Arial"/>
                <a:sym typeface="Arial"/>
              </a:rPr>
              <a:t>The stego medium is the modified cover medium with the embedded secret message. It ensures that the hidden message is not easily detectable.</a:t>
            </a:r>
            <a:endParaRPr/>
          </a:p>
          <a:p>
            <a:pPr marL="318770" marR="0" lvl="0" indent="-306705" algn="l" rtl="0">
              <a:lnSpc>
                <a:spcPct val="100000"/>
              </a:lnSpc>
              <a:spcBef>
                <a:spcPts val="0"/>
              </a:spcBef>
              <a:spcAft>
                <a:spcPts val="0"/>
              </a:spcAft>
              <a:buClr>
                <a:schemeClr val="lt1"/>
              </a:buClr>
              <a:buSzPts val="1850"/>
              <a:buFont typeface="Noto Sans Symbols"/>
              <a:buChar char="❖"/>
            </a:pPr>
            <a:r>
              <a:rPr lang="en-US" sz="2000" b="0" i="0" u="none" strike="noStrike" cap="none">
                <a:solidFill>
                  <a:schemeClr val="lt1"/>
                </a:solidFill>
                <a:latin typeface="Arial"/>
                <a:ea typeface="Arial"/>
                <a:cs typeface="Arial"/>
                <a:sym typeface="Arial"/>
              </a:rPr>
              <a:t>the steganographic extraction algorithm is used to retrieve the hidden secret message from the stego medium. </a:t>
            </a:r>
            <a:endParaRPr/>
          </a:p>
          <a:p>
            <a:pPr marL="318770" marR="0" lvl="0" indent="-306705" algn="l" rtl="0">
              <a:lnSpc>
                <a:spcPct val="100000"/>
              </a:lnSpc>
              <a:spcBef>
                <a:spcPts val="0"/>
              </a:spcBef>
              <a:spcAft>
                <a:spcPts val="0"/>
              </a:spcAft>
              <a:buClr>
                <a:schemeClr val="lt1"/>
              </a:buClr>
              <a:buSzPts val="1850"/>
              <a:buFont typeface="Noto Sans Symbols"/>
              <a:buChar char="❖"/>
            </a:pPr>
            <a:r>
              <a:rPr lang="en-US" sz="2000" b="0" i="0" u="none" strike="noStrike" cap="none">
                <a:solidFill>
                  <a:schemeClr val="lt1"/>
                </a:solidFill>
                <a:latin typeface="Arial"/>
                <a:ea typeface="Arial"/>
                <a:cs typeface="Arial"/>
                <a:sym typeface="Arial"/>
              </a:rPr>
              <a:t>The extracted secret message is retrieved in its original form, whether it's text, image, audio, or video.</a:t>
            </a:r>
            <a:endParaRPr/>
          </a:p>
        </p:txBody>
      </p:sp>
      <p:sp>
        <p:nvSpPr>
          <p:cNvPr id="121" name="Google Shape;121;p21"/>
          <p:cNvSpPr txBox="1">
            <a:spLocks noGrp="1"/>
          </p:cNvSpPr>
          <p:nvPr>
            <p:ph type="title"/>
          </p:nvPr>
        </p:nvSpPr>
        <p:spPr>
          <a:xfrm>
            <a:off x="879900" y="647200"/>
            <a:ext cx="10432200" cy="4392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SzPts val="3700"/>
              <a:buNone/>
            </a:pPr>
            <a:r>
              <a:rPr lang="en-US">
                <a:solidFill>
                  <a:schemeClr val="lt1"/>
                </a:solidFill>
                <a:latin typeface="Times New Roman"/>
                <a:ea typeface="Times New Roman"/>
                <a:cs typeface="Times New Roman"/>
                <a:sym typeface="Times New Roman"/>
              </a:rPr>
              <a:t>MODELLING</a:t>
            </a:r>
            <a:endParaRPr>
              <a:solidFill>
                <a:schemeClr val="lt1"/>
              </a:solidFill>
              <a:latin typeface="Times New Roman"/>
              <a:ea typeface="Times New Roman"/>
              <a:cs typeface="Times New Roman"/>
              <a:sym typeface="Times New Roman"/>
            </a:endParaRPr>
          </a:p>
        </p:txBody>
      </p:sp>
      <p:sp>
        <p:nvSpPr>
          <p:cNvPr id="122" name="Google Shape;122;p21" descr="Block diagram of steganography."/>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 name="Google Shape;123;p21" descr="Block diagram of steganography."/>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4" name="Google Shape;124;p21" descr="C:\Users\pc\Downloads\WhatsApp Image 2024-07-13 at 9.02.33 PM.jpeg"/>
          <p:cNvPicPr preferRelativeResize="0"/>
          <p:nvPr/>
        </p:nvPicPr>
        <p:blipFill rotWithShape="1">
          <a:blip r:embed="rId3">
            <a:alphaModFix/>
          </a:blip>
          <a:srcRect/>
          <a:stretch/>
        </p:blipFill>
        <p:spPr>
          <a:xfrm>
            <a:off x="2616591" y="1171770"/>
            <a:ext cx="6250501" cy="202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879900" y="647200"/>
            <a:ext cx="10432200" cy="439200"/>
          </a:xfrm>
          <a:prstGeom prst="rect">
            <a:avLst/>
          </a:prstGeom>
          <a:solidFill>
            <a:srgbClr val="B45F06"/>
          </a:solidFill>
          <a:ln>
            <a:noFill/>
          </a:ln>
          <a:effectLst>
            <a:outerShdw blurRad="57150" dist="19050" dir="5400000" algn="bl" rotWithShape="0">
              <a:srgbClr val="000000">
                <a:alpha val="49803"/>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SzPts val="3700"/>
              <a:buNone/>
            </a:pPr>
            <a:r>
              <a:rPr lang="en-US">
                <a:solidFill>
                  <a:schemeClr val="lt1"/>
                </a:solidFill>
                <a:latin typeface="Times New Roman"/>
                <a:ea typeface="Times New Roman"/>
                <a:cs typeface="Times New Roman"/>
                <a:sym typeface="Times New Roman"/>
              </a:rPr>
              <a:t>RESULTS</a:t>
            </a:r>
            <a:endParaRPr>
              <a:solidFill>
                <a:schemeClr val="lt1"/>
              </a:solidFill>
              <a:latin typeface="Times New Roman"/>
              <a:ea typeface="Times New Roman"/>
              <a:cs typeface="Times New Roman"/>
              <a:sym typeface="Times New Roman"/>
            </a:endParaRPr>
          </a:p>
        </p:txBody>
      </p:sp>
      <p:pic>
        <p:nvPicPr>
          <p:cNvPr id="130" name="Google Shape;130;p22" descr="C:\Users\pc\AppData\Local\Packages\Microsoft.Windows.Photos_8wekyb3d8bbwe\TempState\ShareServiceTempFolder\Screenshot 2024-07-13 115745.jpeg"/>
          <p:cNvPicPr preferRelativeResize="0"/>
          <p:nvPr/>
        </p:nvPicPr>
        <p:blipFill rotWithShape="1">
          <a:blip r:embed="rId3">
            <a:alphaModFix/>
          </a:blip>
          <a:srcRect/>
          <a:stretch/>
        </p:blipFill>
        <p:spPr>
          <a:xfrm>
            <a:off x="492369" y="1213972"/>
            <a:ext cx="4951828" cy="4905473"/>
          </a:xfrm>
          <a:prstGeom prst="rect">
            <a:avLst/>
          </a:prstGeom>
          <a:noFill/>
          <a:ln>
            <a:noFill/>
          </a:ln>
        </p:spPr>
      </p:pic>
      <p:pic>
        <p:nvPicPr>
          <p:cNvPr id="131" name="Google Shape;131;p22" descr="C:\Users\pc\AppData\Local\Packages\Microsoft.Windows.Photos_8wekyb3d8bbwe\TempState\ShareServiceTempFolder\Screenshot 2024-07-13 115928-2.jpeg"/>
          <p:cNvPicPr preferRelativeResize="0"/>
          <p:nvPr/>
        </p:nvPicPr>
        <p:blipFill rotWithShape="1">
          <a:blip r:embed="rId4">
            <a:alphaModFix/>
          </a:blip>
          <a:srcRect/>
          <a:stretch/>
        </p:blipFill>
        <p:spPr>
          <a:xfrm>
            <a:off x="5971930" y="1209821"/>
            <a:ext cx="4953000" cy="4529798"/>
          </a:xfrm>
          <a:prstGeom prst="rect">
            <a:avLst/>
          </a:prstGeom>
          <a:noFill/>
          <a:ln>
            <a:noFill/>
          </a:ln>
        </p:spPr>
      </p:pic>
      <p:pic>
        <p:nvPicPr>
          <p:cNvPr id="132" name="Google Shape;132;p22" descr="C:\Users\pc\AppData\Local\Packages\Microsoft.Windows.Photos_8wekyb3d8bbwe\TempState\ShareServiceTempFolder\Screenshot 2024-07-13 120138-3.jpeg"/>
          <p:cNvPicPr preferRelativeResize="0"/>
          <p:nvPr/>
        </p:nvPicPr>
        <p:blipFill rotWithShape="1">
          <a:blip r:embed="rId5">
            <a:alphaModFix/>
          </a:blip>
          <a:srcRect/>
          <a:stretch/>
        </p:blipFill>
        <p:spPr>
          <a:xfrm>
            <a:off x="5978769" y="5701566"/>
            <a:ext cx="4965896" cy="4572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844</Words>
  <PresentationFormat>Custom</PresentationFormat>
  <Paragraphs>77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STUDENT DETAILS</vt:lpstr>
      <vt:lpstr>HIDING A TEXT INSIDE AN IMAGE USING STEGANOGRAPHY</vt:lpstr>
      <vt:lpstr>AGENDA</vt:lpstr>
      <vt:lpstr>PROJECT OVERVIEW</vt:lpstr>
      <vt:lpstr>WHO ARE THE END USERS OF THIS PROJECT ?</vt:lpstr>
      <vt:lpstr>YOUR SOLUTION AND ITS VALUE PROPOSITION</vt:lpstr>
      <vt:lpstr>HOW DID YOU CUSTOMIZE THE PROJECT AND MAKE IT YOUR OWN</vt:lpstr>
      <vt:lpstr>MODELLING</vt:lpstr>
      <vt:lpstr>RESULTS</vt:lpstr>
      <vt:lpstr>Output :</vt:lpstr>
      <vt:lpstr>Original image</vt:lpstr>
      <vt:lpstr>LINKS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pc</dc:creator>
  <cp:lastModifiedBy>pc</cp:lastModifiedBy>
  <cp:revision>1</cp:revision>
  <dcterms:modified xsi:type="dcterms:W3CDTF">2024-07-14T23:06:11Z</dcterms:modified>
</cp:coreProperties>
</file>