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9" r:id="rId3"/>
    <p:sldId id="275" r:id="rId4"/>
    <p:sldId id="264" r:id="rId5"/>
    <p:sldId id="276" r:id="rId6"/>
    <p:sldId id="278" r:id="rId7"/>
    <p:sldId id="277" r:id="rId8"/>
    <p:sldId id="279" r:id="rId9"/>
    <p:sldId id="280" r:id="rId10"/>
    <p:sldId id="266"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9">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qaEJF3Jv29g/oR/va8+a7sQBm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DBE5D-E312-4B21-9E5E-1AE7C8B9E3E7}">
  <a:tblStyle styleId="{491DBE5D-E312-4B21-9E5E-1AE7C8B9E3E7}"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939"/>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017718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891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71" name="Google Shape;71;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934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71" name="Google Shape;71;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9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 name="Google Shape;10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7068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 name="Google Shape;10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309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p>
        </p:txBody>
      </p:sp>
      <p:sp>
        <p:nvSpPr>
          <p:cNvPr id="71" name="Google Shape;71;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122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8" name="Google Shape;11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830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6">
            <a:alphaModFix/>
          </a:blip>
          <a:srcRect/>
          <a:stretch/>
        </p:blipFill>
        <p:spPr>
          <a:xfrm>
            <a:off x="0" y="0"/>
            <a:ext cx="12191999" cy="6857999"/>
          </a:xfrm>
          <a:prstGeom prst="rect">
            <a:avLst/>
          </a:prstGeom>
          <a:noFill/>
          <a:ln>
            <a:noFill/>
          </a:ln>
        </p:spPr>
      </p:pic>
      <p:sp>
        <p:nvSpPr>
          <p:cNvPr id="7" name="Google Shape;7;p11"/>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1"/>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5" name="Google Shape;45;p1"/>
          <p:cNvSpPr txBox="1"/>
          <p:nvPr/>
        </p:nvSpPr>
        <p:spPr>
          <a:xfrm>
            <a:off x="2146300" y="2544325"/>
            <a:ext cx="10045700" cy="1213153"/>
          </a:xfrm>
          <a:prstGeom prst="rect">
            <a:avLst/>
          </a:prstGeom>
          <a:noFill/>
          <a:ln>
            <a:noFill/>
          </a:ln>
        </p:spPr>
        <p:txBody>
          <a:bodyPr spcFirstLastPara="1" wrap="square" lIns="0" tIns="12700" rIns="0" bIns="0" anchor="t" anchorCtr="0">
            <a:spAutoFit/>
          </a:bodyPr>
          <a:lstStyle/>
          <a:p>
            <a:pPr marR="5080" algn="ctr">
              <a:buSzPts val="2400"/>
            </a:pPr>
            <a:r>
              <a:rPr lang="en-US" sz="5400" dirty="0">
                <a:solidFill>
                  <a:srgbClr val="FF0000"/>
                </a:solidFill>
                <a:latin typeface="Times New Roman" panose="02020603050405020304" pitchFamily="18" charset="0"/>
                <a:ea typeface="Corben" pitchFamily="34" charset="-122"/>
                <a:cs typeface="Times New Roman" panose="02020603050405020304" pitchFamily="18" charset="0"/>
              </a:rPr>
              <a:t>Word Frequency Counter</a:t>
            </a:r>
            <a:endParaRPr lang="en-US" sz="5400" dirty="0">
              <a:solidFill>
                <a:srgbClr val="FF0000"/>
              </a:solidFill>
              <a:latin typeface="Times New Roman" panose="02020603050405020304" pitchFamily="18" charset="0"/>
              <a:cs typeface="Times New Roman" panose="02020603050405020304" pitchFamily="18" charset="0"/>
            </a:endParaRPr>
          </a:p>
          <a:p>
            <a:pPr marR="5080" lvl="0" algn="ctr"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46" name="Google Shape;46;p1"/>
          <p:cNvGrpSpPr/>
          <p:nvPr/>
        </p:nvGrpSpPr>
        <p:grpSpPr>
          <a:xfrm>
            <a:off x="220205" y="1294727"/>
            <a:ext cx="1708370" cy="5091495"/>
            <a:chOff x="190553" y="1212849"/>
            <a:chExt cx="1813556" cy="5206028"/>
          </a:xfrm>
        </p:grpSpPr>
        <p:pic>
          <p:nvPicPr>
            <p:cNvPr id="47" name="Google Shape;47;p1"/>
            <p:cNvPicPr preferRelativeResize="0"/>
            <p:nvPr/>
          </p:nvPicPr>
          <p:blipFill rotWithShape="1">
            <a:blip r:embed="rId4">
              <a:alphaModFix/>
            </a:blip>
            <a:srcRect/>
            <a:stretch/>
          </p:blipFill>
          <p:spPr>
            <a:xfrm>
              <a:off x="629861" y="1212849"/>
              <a:ext cx="1374248" cy="1066799"/>
            </a:xfrm>
            <a:prstGeom prst="rect">
              <a:avLst/>
            </a:prstGeom>
            <a:noFill/>
            <a:ln>
              <a:noFill/>
            </a:ln>
          </p:spPr>
        </p:pic>
        <p:pic>
          <p:nvPicPr>
            <p:cNvPr id="48" name="Google Shape;48;p1"/>
            <p:cNvPicPr preferRelativeResize="0"/>
            <p:nvPr/>
          </p:nvPicPr>
          <p:blipFill rotWithShape="1">
            <a:blip r:embed="rId5">
              <a:alphaModFix/>
            </a:blip>
            <a:srcRect/>
            <a:stretch/>
          </p:blipFill>
          <p:spPr>
            <a:xfrm>
              <a:off x="190553" y="4840809"/>
              <a:ext cx="1098142" cy="1578067"/>
            </a:xfrm>
            <a:prstGeom prst="rect">
              <a:avLst/>
            </a:prstGeom>
            <a:noFill/>
            <a:ln>
              <a:noFill/>
            </a:ln>
          </p:spPr>
        </p:pic>
      </p:grpSp>
      <p:sp>
        <p:nvSpPr>
          <p:cNvPr id="49" name="Google Shape;49;p1"/>
          <p:cNvSpPr txBox="1"/>
          <p:nvPr/>
        </p:nvSpPr>
        <p:spPr>
          <a:xfrm>
            <a:off x="3311251" y="4648199"/>
            <a:ext cx="3822600" cy="84382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Arial"/>
              </a:rPr>
              <a:t>PRESENTED BY  </a:t>
            </a:r>
          </a:p>
          <a:p>
            <a:pPr marL="127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12700" marR="0" lvl="0" indent="0" algn="l" rtl="0">
              <a:lnSpc>
                <a:spcPct val="100000"/>
              </a:lnSpc>
              <a:spcBef>
                <a:spcPts val="0"/>
              </a:spcBef>
              <a:spcAft>
                <a:spcPts val="0"/>
              </a:spcAft>
              <a:buClr>
                <a:srgbClr val="000000"/>
              </a:buClr>
              <a:buSzPts val="1800"/>
              <a:buFont typeface="Arial"/>
              <a:buNone/>
            </a:pPr>
            <a:endParaRPr lang="en-US" sz="180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50" name="Google Shape;50;p1"/>
          <p:cNvSpPr txBox="1"/>
          <p:nvPr/>
        </p:nvSpPr>
        <p:spPr>
          <a:xfrm>
            <a:off x="10844949" y="6506676"/>
            <a:ext cx="392700" cy="321306"/>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1</a:t>
            </a:fld>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3" name="Google Shape;53;p1"/>
          <p:cNvSpPr txBox="1"/>
          <p:nvPr/>
        </p:nvSpPr>
        <p:spPr>
          <a:xfrm>
            <a:off x="2645948" y="3419712"/>
            <a:ext cx="8828151" cy="1104900"/>
          </a:xfrm>
          <a:prstGeom prst="rect">
            <a:avLst/>
          </a:prstGeom>
          <a:noFill/>
          <a:ln>
            <a:noFill/>
          </a:ln>
        </p:spPr>
        <p:txBody>
          <a:bodyPr spcFirstLastPara="1" wrap="square" lIns="0" tIns="12700" rIns="0" bIns="0" anchor="t" anchorCtr="0">
            <a:noAutofit/>
          </a:bodyPr>
          <a:lstStyle/>
          <a:p>
            <a:pPr marL="68580" marR="0" lvl="0" indent="0" algn="ctr" rtl="0">
              <a:lnSpc>
                <a:spcPct val="100000"/>
              </a:lnSpc>
              <a:spcBef>
                <a:spcPts val="0"/>
              </a:spcBef>
              <a:spcAft>
                <a:spcPts val="0"/>
              </a:spcAft>
              <a:buClr>
                <a:srgbClr val="000000"/>
              </a:buClr>
              <a:buSzPts val="1800"/>
              <a:buFont typeface="Arial"/>
              <a:buNone/>
            </a:pPr>
            <a:r>
              <a:rPr lang="en-US" sz="2800" b="0" i="0" u="none" strike="noStrike" cap="none" dirty="0">
                <a:solidFill>
                  <a:schemeClr val="dk1"/>
                </a:solidFill>
                <a:latin typeface="Times New Roman" panose="02020603050405020304" pitchFamily="18" charset="0"/>
                <a:cs typeface="Times New Roman" panose="02020603050405020304" pitchFamily="18" charset="0"/>
                <a:sym typeface="Arial"/>
              </a:rPr>
              <a:t>Project review</a:t>
            </a:r>
          </a:p>
          <a:p>
            <a:pPr marL="6858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0B39D63B-3B7C-2E22-6800-60E6F76AE7F1}"/>
              </a:ext>
            </a:extLst>
          </p:cNvPr>
          <p:cNvSpPr txBox="1"/>
          <p:nvPr/>
        </p:nvSpPr>
        <p:spPr>
          <a:xfrm>
            <a:off x="3311251" y="4988689"/>
            <a:ext cx="4628982" cy="1384995"/>
          </a:xfrm>
          <a:prstGeom prst="rect">
            <a:avLst/>
          </a:prstGeom>
          <a:noFill/>
        </p:spPr>
        <p:txBody>
          <a:bodyPr wrap="square" rtlCol="0">
            <a:spAutoFit/>
          </a:bodyPr>
          <a:lstStyle/>
          <a:p>
            <a:r>
              <a:rPr lang="en-US" b="1" dirty="0">
                <a:latin typeface="Calisto MT" panose="02040603050505030304" pitchFamily="18" charset="0"/>
              </a:rPr>
              <a:t>MATHAN M                                                   23ITR095</a:t>
            </a:r>
          </a:p>
          <a:p>
            <a:pPr marL="0" marR="0" lvl="0" indent="0" algn="l" rtl="0">
              <a:lnSpc>
                <a:spcPct val="100000"/>
              </a:lnSpc>
              <a:spcBef>
                <a:spcPts val="0"/>
              </a:spcBef>
              <a:spcAft>
                <a:spcPts val="0"/>
              </a:spcAft>
              <a:buClr>
                <a:srgbClr val="000000"/>
              </a:buClr>
              <a:buSzPts val="1700"/>
              <a:buFont typeface="Arial"/>
              <a:buNone/>
            </a:pPr>
            <a:r>
              <a:rPr lang="en-IN" b="1" dirty="0">
                <a:solidFill>
                  <a:schemeClr val="tx1">
                    <a:lumMod val="95000"/>
                    <a:lumOff val="5000"/>
                  </a:schemeClr>
                </a:solidFill>
                <a:latin typeface="Calisto MT" panose="02040603050505030304" pitchFamily="18" charset="0"/>
                <a:ea typeface="Cambria Math" panose="02040503050406030204" pitchFamily="18" charset="0"/>
                <a:cs typeface="Times New Roman"/>
                <a:sym typeface="Times New Roman"/>
              </a:rPr>
              <a:t>KARTHICK SARAVANAN R M</a:t>
            </a:r>
            <a:r>
              <a:rPr lang="en-IN" sz="1400" b="1" dirty="0">
                <a:solidFill>
                  <a:schemeClr val="tx1">
                    <a:lumMod val="95000"/>
                    <a:lumOff val="5000"/>
                  </a:schemeClr>
                </a:solidFill>
                <a:latin typeface="Calisto MT" panose="02040603050505030304" pitchFamily="18" charset="0"/>
                <a:ea typeface="Cambria Math" panose="02040503050406030204" pitchFamily="18" charset="0"/>
                <a:cs typeface="Times New Roman"/>
                <a:sym typeface="Times New Roman"/>
              </a:rPr>
              <a:t>                 23ITR078        </a:t>
            </a:r>
          </a:p>
          <a:p>
            <a:pPr marL="0" marR="0" lvl="0" indent="0" algn="l" rtl="0">
              <a:lnSpc>
                <a:spcPct val="100000"/>
              </a:lnSpc>
              <a:spcBef>
                <a:spcPts val="0"/>
              </a:spcBef>
              <a:spcAft>
                <a:spcPts val="0"/>
              </a:spcAft>
              <a:buClr>
                <a:srgbClr val="000000"/>
              </a:buClr>
              <a:buSzPts val="1700"/>
              <a:buFont typeface="Arial"/>
              <a:buNone/>
            </a:pPr>
            <a:r>
              <a:rPr lang="en-IN" b="1" dirty="0">
                <a:solidFill>
                  <a:schemeClr val="tx1">
                    <a:lumMod val="95000"/>
                    <a:lumOff val="5000"/>
                  </a:schemeClr>
                </a:solidFill>
                <a:latin typeface="Calisto MT" panose="02040603050505030304" pitchFamily="18" charset="0"/>
                <a:ea typeface="Cambria Math" panose="02040503050406030204" pitchFamily="18" charset="0"/>
                <a:cs typeface="Times New Roman"/>
                <a:sym typeface="Times New Roman"/>
              </a:rPr>
              <a:t>JAGADHEESH J</a:t>
            </a:r>
            <a:r>
              <a:rPr lang="en-IN" sz="1400" b="1" dirty="0">
                <a:solidFill>
                  <a:schemeClr val="tx1">
                    <a:lumMod val="95000"/>
                    <a:lumOff val="5000"/>
                  </a:schemeClr>
                </a:solidFill>
                <a:latin typeface="Calisto MT" panose="02040603050505030304" pitchFamily="18" charset="0"/>
                <a:ea typeface="Cambria Math" panose="02040503050406030204" pitchFamily="18" charset="0"/>
                <a:cs typeface="Times New Roman"/>
                <a:sym typeface="Times New Roman"/>
              </a:rPr>
              <a:t>                                            23ITR064</a:t>
            </a:r>
            <a:endParaRPr lang="en-IN" sz="1400" b="1" i="0" u="none" strike="noStrike" cap="none" dirty="0">
              <a:solidFill>
                <a:schemeClr val="tx1">
                  <a:lumMod val="95000"/>
                  <a:lumOff val="5000"/>
                </a:schemeClr>
              </a:solidFill>
              <a:latin typeface="Calisto MT" panose="02040603050505030304" pitchFamily="18" charset="0"/>
              <a:ea typeface="Cambria Math" panose="02040503050406030204" pitchFamily="18" charset="0"/>
              <a:cs typeface="Times New Roman"/>
              <a:sym typeface="Times New Roman"/>
            </a:endParaRPr>
          </a:p>
          <a:p>
            <a:endParaRPr lang="en-US" dirty="0"/>
          </a:p>
          <a:p>
            <a:endParaRPr lang="en-US" dirty="0"/>
          </a:p>
          <a:p>
            <a:r>
              <a:rPr lang="en-US" dirty="0"/>
              <a:t>TEAM ID : DS_17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2022475" y="2750675"/>
            <a:ext cx="8862300" cy="997800"/>
          </a:xfrm>
          <a:prstGeom prst="rect">
            <a:avLst/>
          </a:prstGeom>
          <a:noFill/>
          <a:ln>
            <a:noFill/>
          </a:ln>
        </p:spPr>
        <p:txBody>
          <a:bodyPr spcFirstLastPara="1" wrap="square" lIns="0" tIns="12700" rIns="0" bIns="0" anchor="t" anchorCtr="0">
            <a:noAutofit/>
          </a:bodyPr>
          <a:lstStyle/>
          <a:p>
            <a:pPr marL="120650" lvl="0" indent="0" algn="ctr" rtl="0">
              <a:lnSpc>
                <a:spcPct val="100000"/>
              </a:lnSpc>
              <a:spcBef>
                <a:spcPts val="0"/>
              </a:spcBef>
              <a:spcAft>
                <a:spcPts val="0"/>
              </a:spcAft>
              <a:buSzPts val="1400"/>
              <a:buNone/>
            </a:pPr>
            <a:r>
              <a:rPr lang="en-US">
                <a:solidFill>
                  <a:srgbClr val="FF0000"/>
                </a:solidFill>
                <a:latin typeface="Times New Roman" panose="02020603050405020304" pitchFamily="18" charset="0"/>
                <a:cs typeface="Times New Roman" panose="02020603050405020304" pitchFamily="18" charset="0"/>
              </a:rPr>
              <a:t>THANK YOU</a:t>
            </a:r>
            <a:endParaRPr>
              <a:solidFill>
                <a:srgbClr val="FF0000"/>
              </a:solidFill>
              <a:latin typeface="Times New Roman" panose="02020603050405020304" pitchFamily="18" charset="0"/>
              <a:cs typeface="Times New Roman" panose="02020603050405020304" pitchFamily="18" charset="0"/>
            </a:endParaRPr>
          </a:p>
        </p:txBody>
      </p:sp>
      <p:sp>
        <p:nvSpPr>
          <p:cNvPr id="121" name="Google Shape;121;p10"/>
          <p:cNvSpPr txBox="1">
            <a:spLocks noGrp="1"/>
          </p:cNvSpPr>
          <p:nvPr>
            <p:ph type="sldNum" idx="12"/>
          </p:nvPr>
        </p:nvSpPr>
        <p:spPr>
          <a:xfrm>
            <a:off x="10713466" y="6514900"/>
            <a:ext cx="566100" cy="321306"/>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588bb4af59_0_6"/>
          <p:cNvSpPr txBox="1">
            <a:spLocks noGrp="1"/>
          </p:cNvSpPr>
          <p:nvPr>
            <p:ph type="title"/>
          </p:nvPr>
        </p:nvSpPr>
        <p:spPr>
          <a:xfrm>
            <a:off x="4957200" y="528476"/>
            <a:ext cx="22776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dirty="0">
                <a:solidFill>
                  <a:srgbClr val="FF0000"/>
                </a:solidFill>
                <a:latin typeface="Times New Roman" panose="02020603050405020304" pitchFamily="18" charset="0"/>
                <a:cs typeface="Times New Roman" panose="02020603050405020304" pitchFamily="18" charset="0"/>
              </a:rPr>
              <a:t>Objectives</a:t>
            </a:r>
            <a:endParaRPr sz="3200" dirty="0">
              <a:latin typeface="Times New Roman" panose="02020603050405020304" pitchFamily="18" charset="0"/>
              <a:cs typeface="Times New Roman" panose="02020603050405020304" pitchFamily="18" charset="0"/>
            </a:endParaRPr>
          </a:p>
        </p:txBody>
      </p:sp>
      <p:sp>
        <p:nvSpPr>
          <p:cNvPr id="74" name="Google Shape;74;g2588bb4af59_0_6"/>
          <p:cNvSpPr txBox="1"/>
          <p:nvPr/>
        </p:nvSpPr>
        <p:spPr>
          <a:xfrm>
            <a:off x="10937297" y="6514910"/>
            <a:ext cx="300300" cy="321306"/>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2</a:t>
            </a:fld>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3" name="Google Shape;75;g2588bb4af59_0_6">
            <a:extLst>
              <a:ext uri="{FF2B5EF4-FFF2-40B4-BE49-F238E27FC236}">
                <a16:creationId xmlns:a16="http://schemas.microsoft.com/office/drawing/2014/main" id="{D4C7FD7C-633E-9CC1-C51F-34AF9C9DAED3}"/>
              </a:ext>
            </a:extLst>
          </p:cNvPr>
          <p:cNvSpPr txBox="1"/>
          <p:nvPr/>
        </p:nvSpPr>
        <p:spPr>
          <a:xfrm>
            <a:off x="1544400" y="1715395"/>
            <a:ext cx="10647600" cy="2384165"/>
          </a:xfrm>
          <a:prstGeom prst="rect">
            <a:avLst/>
          </a:prstGeom>
          <a:noFill/>
          <a:ln>
            <a:noFill/>
          </a:ln>
        </p:spPr>
        <p:txBody>
          <a:bodyPr spcFirstLastPara="1" wrap="square" lIns="0" tIns="12700" rIns="0" bIns="0" anchor="t" anchorCtr="0">
            <a:noAutofit/>
          </a:bodyPr>
          <a:lstStyle/>
          <a:p>
            <a:pPr marL="742950" lvl="1" indent="-285750">
              <a:buFont typeface="Arial" panose="020B0604020202020204" pitchFamily="34" charset="0"/>
              <a:buChar char="•"/>
            </a:pPr>
            <a:r>
              <a:rPr lang="en-US" sz="3200" dirty="0"/>
              <a:t>Efficiently count and store the frequency of words in a text file.</a:t>
            </a:r>
          </a:p>
          <a:p>
            <a:pPr marL="742950" lvl="1" indent="-285750">
              <a:buFont typeface="Arial" panose="020B0604020202020204" pitchFamily="34" charset="0"/>
              <a:buChar char="•"/>
            </a:pPr>
            <a:r>
              <a:rPr lang="en-US" sz="3200" dirty="0"/>
              <a:t>Provide mechanisms to search, add, and remove words.</a:t>
            </a:r>
          </a:p>
          <a:p>
            <a:pPr marL="742950" lvl="1" indent="-285750">
              <a:buFont typeface="Arial" panose="020B0604020202020204" pitchFamily="34" charset="0"/>
              <a:buChar char="•"/>
            </a:pPr>
            <a:r>
              <a:rPr lang="en-US" sz="3200" dirty="0"/>
              <a:t>Implement different search algorithms to enable fast word lookup</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588bb4af59_0_6"/>
          <p:cNvSpPr txBox="1">
            <a:spLocks noGrp="1"/>
          </p:cNvSpPr>
          <p:nvPr>
            <p:ph type="title"/>
          </p:nvPr>
        </p:nvSpPr>
        <p:spPr>
          <a:xfrm>
            <a:off x="1530906" y="667980"/>
            <a:ext cx="9997076"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dirty="0">
                <a:solidFill>
                  <a:srgbClr val="FF0000"/>
                </a:solidFill>
                <a:latin typeface="Times New Roman" panose="02020603050405020304" pitchFamily="18" charset="0"/>
                <a:cs typeface="Times New Roman" panose="02020603050405020304" pitchFamily="18" charset="0"/>
              </a:rPr>
              <a:t>Problem Statement</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0DD60FFB-E662-268E-A4AF-310CF4D58FAE}"/>
              </a:ext>
            </a:extLst>
          </p:cNvPr>
          <p:cNvSpPr/>
          <p:nvPr/>
        </p:nvSpPr>
        <p:spPr>
          <a:xfrm>
            <a:off x="2279332" y="1581210"/>
            <a:ext cx="7633335" cy="1381125"/>
          </a:xfrm>
          <a:prstGeom prst="rect">
            <a:avLst/>
          </a:prstGeom>
          <a:noFill/>
          <a:ln/>
        </p:spPr>
        <p:txBody>
          <a:bodyPr wrap="square" lIns="0" tIns="0" rIns="0" bIns="0" rtlCol="0" anchor="t"/>
          <a:lstStyle/>
          <a:p>
            <a:pPr marL="0" indent="0">
              <a:lnSpc>
                <a:spcPts val="2700"/>
              </a:lnSpc>
              <a:buNone/>
            </a:pPr>
            <a:r>
              <a:rPr lang="en-US" sz="1650" dirty="0">
                <a:solidFill>
                  <a:srgbClr val="15213F"/>
                </a:solidFill>
                <a:latin typeface="Roboto" pitchFamily="34" charset="0"/>
                <a:ea typeface="Roboto" pitchFamily="34" charset="-122"/>
                <a:cs typeface="Roboto" pitchFamily="34" charset="-120"/>
              </a:rPr>
              <a:t>The project aims to develop a program that reads a text file and efficiently counts the frequency of each word in the file. We'll focus on providing a user-friendly interface for analyzing text and presenting the results in a meaningful way.</a:t>
            </a:r>
            <a:endParaRPr lang="en-US" sz="1650" dirty="0"/>
          </a:p>
        </p:txBody>
      </p:sp>
      <p:sp>
        <p:nvSpPr>
          <p:cNvPr id="4" name="Shape 2">
            <a:extLst>
              <a:ext uri="{FF2B5EF4-FFF2-40B4-BE49-F238E27FC236}">
                <a16:creationId xmlns:a16="http://schemas.microsoft.com/office/drawing/2014/main" id="{6D72BD4B-B58D-EF65-3397-68095526D9F5}"/>
              </a:ext>
            </a:extLst>
          </p:cNvPr>
          <p:cNvSpPr/>
          <p:nvPr/>
        </p:nvSpPr>
        <p:spPr>
          <a:xfrm>
            <a:off x="2262117" y="2926736"/>
            <a:ext cx="3708797" cy="1933932"/>
          </a:xfrm>
          <a:prstGeom prst="roundRect">
            <a:avLst>
              <a:gd name="adj" fmla="val 1674"/>
            </a:avLst>
          </a:prstGeom>
          <a:solidFill>
            <a:srgbClr val="E9ECF2"/>
          </a:solidFill>
          <a:ln/>
        </p:spPr>
      </p:sp>
      <p:sp>
        <p:nvSpPr>
          <p:cNvPr id="5" name="Text 3">
            <a:extLst>
              <a:ext uri="{FF2B5EF4-FFF2-40B4-BE49-F238E27FC236}">
                <a16:creationId xmlns:a16="http://schemas.microsoft.com/office/drawing/2014/main" id="{783E7367-3017-E40A-6835-458214707C70}"/>
              </a:ext>
            </a:extLst>
          </p:cNvPr>
          <p:cNvSpPr/>
          <p:nvPr/>
        </p:nvSpPr>
        <p:spPr>
          <a:xfrm>
            <a:off x="2611923" y="3075052"/>
            <a:ext cx="3066693" cy="337185"/>
          </a:xfrm>
          <a:prstGeom prst="rect">
            <a:avLst/>
          </a:prstGeom>
          <a:noFill/>
          <a:ln/>
        </p:spPr>
        <p:txBody>
          <a:bodyPr wrap="none" lIns="0" tIns="0" rIns="0" bIns="0" rtlCol="0" anchor="t"/>
          <a:lstStyle/>
          <a:p>
            <a:pPr marL="0" indent="0">
              <a:lnSpc>
                <a:spcPts val="2650"/>
              </a:lnSpc>
              <a:buNone/>
            </a:pPr>
            <a:r>
              <a:rPr lang="en-US" sz="2100" dirty="0">
                <a:solidFill>
                  <a:srgbClr val="15213F"/>
                </a:solidFill>
                <a:latin typeface="Roboto Slab" pitchFamily="34" charset="0"/>
                <a:ea typeface="Roboto Slab" pitchFamily="34" charset="-122"/>
                <a:cs typeface="Roboto Slab" pitchFamily="34" charset="-120"/>
              </a:rPr>
              <a:t>Efficient Word Counting</a:t>
            </a:r>
            <a:endParaRPr lang="en-US" sz="2100" dirty="0"/>
          </a:p>
        </p:txBody>
      </p:sp>
      <p:sp>
        <p:nvSpPr>
          <p:cNvPr id="6" name="Text 4">
            <a:extLst>
              <a:ext uri="{FF2B5EF4-FFF2-40B4-BE49-F238E27FC236}">
                <a16:creationId xmlns:a16="http://schemas.microsoft.com/office/drawing/2014/main" id="{997DFA95-7A36-A86D-A637-CC48F8DDFB03}"/>
              </a:ext>
            </a:extLst>
          </p:cNvPr>
          <p:cNvSpPr/>
          <p:nvPr/>
        </p:nvSpPr>
        <p:spPr>
          <a:xfrm>
            <a:off x="2693600" y="3584207"/>
            <a:ext cx="3277314" cy="1035844"/>
          </a:xfrm>
          <a:prstGeom prst="rect">
            <a:avLst/>
          </a:prstGeom>
          <a:noFill/>
          <a:ln/>
        </p:spPr>
        <p:txBody>
          <a:bodyPr wrap="square" lIns="0" tIns="0" rIns="0" bIns="0" rtlCol="0" anchor="t"/>
          <a:lstStyle/>
          <a:p>
            <a:pPr marL="0" indent="0">
              <a:lnSpc>
                <a:spcPts val="2700"/>
              </a:lnSpc>
              <a:buNone/>
            </a:pPr>
            <a:r>
              <a:rPr lang="en-US" sz="1650" dirty="0">
                <a:solidFill>
                  <a:srgbClr val="15213F"/>
                </a:solidFill>
                <a:latin typeface="Roboto" pitchFamily="34" charset="0"/>
                <a:ea typeface="Roboto" pitchFamily="34" charset="-122"/>
                <a:cs typeface="Roboto" pitchFamily="34" charset="-120"/>
              </a:rPr>
              <a:t>The program should be able to analyze large text files efficiently, providing accurate word counts.</a:t>
            </a:r>
            <a:endParaRPr lang="en-US" sz="1650" dirty="0"/>
          </a:p>
        </p:txBody>
      </p:sp>
      <p:sp>
        <p:nvSpPr>
          <p:cNvPr id="7" name="Shape 5">
            <a:extLst>
              <a:ext uri="{FF2B5EF4-FFF2-40B4-BE49-F238E27FC236}">
                <a16:creationId xmlns:a16="http://schemas.microsoft.com/office/drawing/2014/main" id="{A36D2BFF-181F-7CCC-00EA-4425670D0B82}"/>
              </a:ext>
            </a:extLst>
          </p:cNvPr>
          <p:cNvSpPr/>
          <p:nvPr/>
        </p:nvSpPr>
        <p:spPr>
          <a:xfrm>
            <a:off x="6986200" y="2926736"/>
            <a:ext cx="3708797" cy="1933932"/>
          </a:xfrm>
          <a:prstGeom prst="roundRect">
            <a:avLst>
              <a:gd name="adj" fmla="val 1674"/>
            </a:avLst>
          </a:prstGeom>
          <a:solidFill>
            <a:srgbClr val="E9ECF2"/>
          </a:solidFill>
          <a:ln/>
        </p:spPr>
      </p:sp>
      <p:sp>
        <p:nvSpPr>
          <p:cNvPr id="8" name="Text 6">
            <a:extLst>
              <a:ext uri="{FF2B5EF4-FFF2-40B4-BE49-F238E27FC236}">
                <a16:creationId xmlns:a16="http://schemas.microsoft.com/office/drawing/2014/main" id="{CB782F2B-430F-2773-E766-6D5755AC0F0E}"/>
              </a:ext>
            </a:extLst>
          </p:cNvPr>
          <p:cNvSpPr/>
          <p:nvPr/>
        </p:nvSpPr>
        <p:spPr>
          <a:xfrm>
            <a:off x="7319832" y="3154026"/>
            <a:ext cx="2973110" cy="337185"/>
          </a:xfrm>
          <a:prstGeom prst="rect">
            <a:avLst/>
          </a:prstGeom>
          <a:noFill/>
          <a:ln/>
        </p:spPr>
        <p:txBody>
          <a:bodyPr wrap="none" lIns="0" tIns="0" rIns="0" bIns="0" rtlCol="0" anchor="t"/>
          <a:lstStyle/>
          <a:p>
            <a:pPr marL="0" indent="0">
              <a:lnSpc>
                <a:spcPts val="2650"/>
              </a:lnSpc>
              <a:buNone/>
            </a:pPr>
            <a:r>
              <a:rPr lang="en-US" sz="2100" dirty="0">
                <a:solidFill>
                  <a:srgbClr val="15213F"/>
                </a:solidFill>
                <a:latin typeface="Roboto Slab" pitchFamily="34" charset="0"/>
                <a:ea typeface="Roboto Slab" pitchFamily="34" charset="-122"/>
                <a:cs typeface="Roboto Slab" pitchFamily="34" charset="-120"/>
              </a:rPr>
              <a:t>User-Friendly Interface</a:t>
            </a:r>
            <a:endParaRPr lang="en-US" sz="2100" dirty="0"/>
          </a:p>
        </p:txBody>
      </p:sp>
      <p:sp>
        <p:nvSpPr>
          <p:cNvPr id="9" name="Text 7">
            <a:extLst>
              <a:ext uri="{FF2B5EF4-FFF2-40B4-BE49-F238E27FC236}">
                <a16:creationId xmlns:a16="http://schemas.microsoft.com/office/drawing/2014/main" id="{34333BDB-53B9-ECE5-762C-C6BCFFBDD2FF}"/>
              </a:ext>
            </a:extLst>
          </p:cNvPr>
          <p:cNvSpPr/>
          <p:nvPr/>
        </p:nvSpPr>
        <p:spPr>
          <a:xfrm>
            <a:off x="7417683" y="3579640"/>
            <a:ext cx="3277314" cy="1035844"/>
          </a:xfrm>
          <a:prstGeom prst="rect">
            <a:avLst/>
          </a:prstGeom>
          <a:noFill/>
          <a:ln/>
        </p:spPr>
        <p:txBody>
          <a:bodyPr wrap="square" lIns="0" tIns="0" rIns="0" bIns="0" rtlCol="0" anchor="t"/>
          <a:lstStyle/>
          <a:p>
            <a:pPr marL="0" indent="0">
              <a:lnSpc>
                <a:spcPts val="2700"/>
              </a:lnSpc>
              <a:buNone/>
            </a:pPr>
            <a:r>
              <a:rPr lang="en-US" sz="1650" dirty="0">
                <a:solidFill>
                  <a:srgbClr val="15213F"/>
                </a:solidFill>
                <a:latin typeface="Roboto" pitchFamily="34" charset="0"/>
                <a:ea typeface="Roboto" pitchFamily="34" charset="-122"/>
                <a:cs typeface="Roboto" pitchFamily="34" charset="-120"/>
              </a:rPr>
              <a:t>The program should be easy to use, allowing users to input text files and view the results clearly.</a:t>
            </a:r>
            <a:endParaRPr lang="en-US" sz="1650" dirty="0"/>
          </a:p>
        </p:txBody>
      </p:sp>
      <p:sp>
        <p:nvSpPr>
          <p:cNvPr id="10" name="Shape 8">
            <a:extLst>
              <a:ext uri="{FF2B5EF4-FFF2-40B4-BE49-F238E27FC236}">
                <a16:creationId xmlns:a16="http://schemas.microsoft.com/office/drawing/2014/main" id="{8D5F5602-5F33-022A-6E45-D33BF90E00B2}"/>
              </a:ext>
            </a:extLst>
          </p:cNvPr>
          <p:cNvSpPr/>
          <p:nvPr/>
        </p:nvSpPr>
        <p:spPr>
          <a:xfrm>
            <a:off x="2611923" y="5102908"/>
            <a:ext cx="7633335" cy="1588651"/>
          </a:xfrm>
          <a:prstGeom prst="roundRect">
            <a:avLst>
              <a:gd name="adj" fmla="val 2038"/>
            </a:avLst>
          </a:prstGeom>
          <a:solidFill>
            <a:srgbClr val="E9ECF2"/>
          </a:solidFill>
          <a:ln/>
        </p:spPr>
      </p:sp>
      <p:sp>
        <p:nvSpPr>
          <p:cNvPr id="11" name="Text 9">
            <a:extLst>
              <a:ext uri="{FF2B5EF4-FFF2-40B4-BE49-F238E27FC236}">
                <a16:creationId xmlns:a16="http://schemas.microsoft.com/office/drawing/2014/main" id="{7B65C49F-87AD-8426-C926-992266F055A0}"/>
              </a:ext>
            </a:extLst>
          </p:cNvPr>
          <p:cNvSpPr/>
          <p:nvPr/>
        </p:nvSpPr>
        <p:spPr>
          <a:xfrm>
            <a:off x="5469469" y="5308287"/>
            <a:ext cx="2697837" cy="337185"/>
          </a:xfrm>
          <a:prstGeom prst="rect">
            <a:avLst/>
          </a:prstGeom>
          <a:noFill/>
          <a:ln/>
        </p:spPr>
        <p:txBody>
          <a:bodyPr wrap="none" lIns="0" tIns="0" rIns="0" bIns="0" rtlCol="0" anchor="t"/>
          <a:lstStyle/>
          <a:p>
            <a:pPr marL="0" indent="0">
              <a:lnSpc>
                <a:spcPts val="2650"/>
              </a:lnSpc>
              <a:buNone/>
            </a:pPr>
            <a:r>
              <a:rPr lang="en-US" sz="2100" dirty="0">
                <a:solidFill>
                  <a:srgbClr val="15213F"/>
                </a:solidFill>
                <a:latin typeface="Roboto Slab" pitchFamily="34" charset="0"/>
                <a:ea typeface="Roboto Slab" pitchFamily="34" charset="-122"/>
                <a:cs typeface="Roboto Slab" pitchFamily="34" charset="-120"/>
              </a:rPr>
              <a:t>Sorted Output</a:t>
            </a:r>
            <a:endParaRPr lang="en-US" sz="2100" dirty="0"/>
          </a:p>
        </p:txBody>
      </p:sp>
      <p:sp>
        <p:nvSpPr>
          <p:cNvPr id="12" name="Text 10">
            <a:extLst>
              <a:ext uri="{FF2B5EF4-FFF2-40B4-BE49-F238E27FC236}">
                <a16:creationId xmlns:a16="http://schemas.microsoft.com/office/drawing/2014/main" id="{A820FE51-84EC-F6AA-B282-29F2F2248FC5}"/>
              </a:ext>
            </a:extLst>
          </p:cNvPr>
          <p:cNvSpPr/>
          <p:nvPr/>
        </p:nvSpPr>
        <p:spPr>
          <a:xfrm>
            <a:off x="2928517" y="5783047"/>
            <a:ext cx="7201853" cy="690563"/>
          </a:xfrm>
          <a:prstGeom prst="rect">
            <a:avLst/>
          </a:prstGeom>
          <a:noFill/>
          <a:ln/>
        </p:spPr>
        <p:txBody>
          <a:bodyPr wrap="square" lIns="0" tIns="0" rIns="0" bIns="0" rtlCol="0" anchor="t"/>
          <a:lstStyle/>
          <a:p>
            <a:pPr marL="0" indent="0">
              <a:lnSpc>
                <a:spcPts val="2700"/>
              </a:lnSpc>
              <a:buNone/>
            </a:pPr>
            <a:r>
              <a:rPr lang="en-US" sz="1650" dirty="0">
                <a:solidFill>
                  <a:srgbClr val="15213F"/>
                </a:solidFill>
                <a:latin typeface="Roboto" pitchFamily="34" charset="0"/>
                <a:ea typeface="Roboto" pitchFamily="34" charset="-122"/>
                <a:cs typeface="Roboto" pitchFamily="34" charset="-120"/>
              </a:rPr>
              <a:t>The program should display the words in descending order of their frequency, providing valuable insights into the text.</a:t>
            </a:r>
            <a:endParaRPr lang="en-US" sz="1650" dirty="0"/>
          </a:p>
        </p:txBody>
      </p:sp>
    </p:spTree>
    <p:extLst>
      <p:ext uri="{BB962C8B-B14F-4D97-AF65-F5344CB8AC3E}">
        <p14:creationId xmlns:p14="http://schemas.microsoft.com/office/powerpoint/2010/main" val="154887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3528695" y="163241"/>
            <a:ext cx="5134610" cy="99770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dirty="0">
                <a:solidFill>
                  <a:srgbClr val="FF0000"/>
                </a:solidFill>
                <a:latin typeface="Times New Roman" panose="02020603050405020304" pitchFamily="18" charset="0"/>
                <a:cs typeface="Times New Roman" panose="02020603050405020304" pitchFamily="18" charset="0"/>
              </a:rPr>
              <a:t>Data Structures, Algorithms, and Concepts Used</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107" name="Google Shape;107;p8"/>
          <p:cNvSpPr txBox="1"/>
          <p:nvPr/>
        </p:nvSpPr>
        <p:spPr>
          <a:xfrm>
            <a:off x="10937297" y="6514910"/>
            <a:ext cx="300355" cy="321306"/>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4</a:t>
            </a:fld>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32" name="Text 1">
            <a:extLst>
              <a:ext uri="{FF2B5EF4-FFF2-40B4-BE49-F238E27FC236}">
                <a16:creationId xmlns:a16="http://schemas.microsoft.com/office/drawing/2014/main" id="{1F45456A-19BC-2CD0-DD1E-2EDAF03C32C0}"/>
              </a:ext>
            </a:extLst>
          </p:cNvPr>
          <p:cNvSpPr/>
          <p:nvPr/>
        </p:nvSpPr>
        <p:spPr>
          <a:xfrm>
            <a:off x="2221587" y="1276116"/>
            <a:ext cx="7748826" cy="956548"/>
          </a:xfrm>
          <a:prstGeom prst="rect">
            <a:avLst/>
          </a:prstGeom>
          <a:noFill/>
          <a:ln/>
        </p:spPr>
        <p:txBody>
          <a:bodyPr wrap="square" lIns="0" tIns="0" rIns="0" bIns="0" rtlCol="0" anchor="t"/>
          <a:lstStyle/>
          <a:p>
            <a:pPr marL="0" indent="0">
              <a:lnSpc>
                <a:spcPts val="2500"/>
              </a:lnSpc>
              <a:buNone/>
            </a:pPr>
            <a:r>
              <a:rPr lang="en-US" sz="1550" b="1" dirty="0">
                <a:solidFill>
                  <a:srgbClr val="15213F"/>
                </a:solidFill>
                <a:latin typeface="Roboto" pitchFamily="34" charset="0"/>
                <a:ea typeface="Roboto" pitchFamily="34" charset="-122"/>
                <a:cs typeface="Roboto" pitchFamily="34" charset="-120"/>
              </a:rPr>
              <a:t>We'll use data structures like hash tables and linked lists to store and manage word counts. Hash tables are efficient for searching and insertion, while linked lists handle collisions and allow for dynamic resizing.</a:t>
            </a:r>
            <a:endParaRPr lang="en-US" sz="1550" b="1" dirty="0"/>
          </a:p>
        </p:txBody>
      </p:sp>
      <p:sp>
        <p:nvSpPr>
          <p:cNvPr id="33" name="Shape 2">
            <a:extLst>
              <a:ext uri="{FF2B5EF4-FFF2-40B4-BE49-F238E27FC236}">
                <a16:creationId xmlns:a16="http://schemas.microsoft.com/office/drawing/2014/main" id="{88828D94-F030-4D79-DCE7-DFDA036ECDCD}"/>
              </a:ext>
            </a:extLst>
          </p:cNvPr>
          <p:cNvSpPr/>
          <p:nvPr/>
        </p:nvSpPr>
        <p:spPr>
          <a:xfrm>
            <a:off x="2221587" y="2681053"/>
            <a:ext cx="448389" cy="448389"/>
          </a:xfrm>
          <a:prstGeom prst="roundRect">
            <a:avLst>
              <a:gd name="adj" fmla="val 6668"/>
            </a:avLst>
          </a:prstGeom>
          <a:solidFill>
            <a:srgbClr val="E9ECF2"/>
          </a:solidFill>
          <a:ln/>
        </p:spPr>
      </p:sp>
      <p:sp>
        <p:nvSpPr>
          <p:cNvPr id="34" name="Text 3">
            <a:extLst>
              <a:ext uri="{FF2B5EF4-FFF2-40B4-BE49-F238E27FC236}">
                <a16:creationId xmlns:a16="http://schemas.microsoft.com/office/drawing/2014/main" id="{D3DA9F18-A92F-223B-8A00-85D42342D869}"/>
              </a:ext>
            </a:extLst>
          </p:cNvPr>
          <p:cNvSpPr/>
          <p:nvPr/>
        </p:nvSpPr>
        <p:spPr>
          <a:xfrm>
            <a:off x="2384108" y="2755705"/>
            <a:ext cx="123230" cy="298966"/>
          </a:xfrm>
          <a:prstGeom prst="rect">
            <a:avLst/>
          </a:prstGeom>
          <a:noFill/>
          <a:ln/>
        </p:spPr>
        <p:txBody>
          <a:bodyPr wrap="none" lIns="0" tIns="0" rIns="0" bIns="0" rtlCol="0" anchor="t"/>
          <a:lstStyle/>
          <a:p>
            <a:pPr marL="0" indent="0" algn="ctr">
              <a:lnSpc>
                <a:spcPts val="2350"/>
              </a:lnSpc>
              <a:buNone/>
            </a:pPr>
            <a:r>
              <a:rPr lang="en-US" sz="2350" dirty="0">
                <a:solidFill>
                  <a:srgbClr val="15213F"/>
                </a:solidFill>
                <a:latin typeface="Roboto Slab" pitchFamily="34" charset="0"/>
                <a:ea typeface="Roboto Slab" pitchFamily="34" charset="-122"/>
                <a:cs typeface="Roboto Slab" pitchFamily="34" charset="-120"/>
              </a:rPr>
              <a:t>1</a:t>
            </a:r>
            <a:endParaRPr lang="en-US" sz="2350" dirty="0"/>
          </a:p>
        </p:txBody>
      </p:sp>
      <p:sp>
        <p:nvSpPr>
          <p:cNvPr id="35" name="Text 4">
            <a:extLst>
              <a:ext uri="{FF2B5EF4-FFF2-40B4-BE49-F238E27FC236}">
                <a16:creationId xmlns:a16="http://schemas.microsoft.com/office/drawing/2014/main" id="{FFF8CB78-BF57-ABE7-F7DD-B3DCA0757523}"/>
              </a:ext>
            </a:extLst>
          </p:cNvPr>
          <p:cNvSpPr/>
          <p:nvPr/>
        </p:nvSpPr>
        <p:spPr>
          <a:xfrm>
            <a:off x="2869287" y="2681053"/>
            <a:ext cx="2491621" cy="311468"/>
          </a:xfrm>
          <a:prstGeom prst="rect">
            <a:avLst/>
          </a:prstGeom>
          <a:noFill/>
          <a:ln/>
        </p:spPr>
        <p:txBody>
          <a:bodyPr wrap="none" lIns="0" tIns="0" rIns="0" bIns="0" rtlCol="0" anchor="t"/>
          <a:lstStyle/>
          <a:p>
            <a:pPr marL="0" indent="0">
              <a:lnSpc>
                <a:spcPts val="2450"/>
              </a:lnSpc>
              <a:buNone/>
            </a:pPr>
            <a:r>
              <a:rPr lang="en-US" sz="1950" dirty="0">
                <a:solidFill>
                  <a:srgbClr val="15213F"/>
                </a:solidFill>
                <a:latin typeface="Roboto Slab" pitchFamily="34" charset="0"/>
                <a:ea typeface="Roboto Slab" pitchFamily="34" charset="-122"/>
                <a:cs typeface="Roboto Slab" pitchFamily="34" charset="-120"/>
              </a:rPr>
              <a:t>Hash Tables</a:t>
            </a:r>
            <a:endParaRPr lang="en-US" sz="1950" dirty="0"/>
          </a:p>
        </p:txBody>
      </p:sp>
      <p:sp>
        <p:nvSpPr>
          <p:cNvPr id="36" name="Text 5">
            <a:extLst>
              <a:ext uri="{FF2B5EF4-FFF2-40B4-BE49-F238E27FC236}">
                <a16:creationId xmlns:a16="http://schemas.microsoft.com/office/drawing/2014/main" id="{9377F829-1C1D-38CC-52B0-4FBB31949823}"/>
              </a:ext>
            </a:extLst>
          </p:cNvPr>
          <p:cNvSpPr/>
          <p:nvPr/>
        </p:nvSpPr>
        <p:spPr>
          <a:xfrm>
            <a:off x="2869287" y="3112059"/>
            <a:ext cx="3127058" cy="1594247"/>
          </a:xfrm>
          <a:prstGeom prst="rect">
            <a:avLst/>
          </a:prstGeom>
          <a:noFill/>
          <a:ln/>
        </p:spPr>
        <p:txBody>
          <a:bodyPr wrap="square" lIns="0" tIns="0" rIns="0" bIns="0" rtlCol="0" anchor="t"/>
          <a:lstStyle/>
          <a:p>
            <a:pPr marL="0" indent="0">
              <a:lnSpc>
                <a:spcPts val="2500"/>
              </a:lnSpc>
              <a:buNone/>
            </a:pPr>
            <a:r>
              <a:rPr lang="en-US" sz="1550" dirty="0">
                <a:solidFill>
                  <a:srgbClr val="15213F"/>
                </a:solidFill>
                <a:latin typeface="Roboto" pitchFamily="34" charset="0"/>
                <a:ea typeface="Roboto" pitchFamily="34" charset="-122"/>
                <a:cs typeface="Roboto" pitchFamily="34" charset="-120"/>
              </a:rPr>
              <a:t>Key-value pairs are stored, providing fast access to word counts. Collisions are handled by linked lists, ensuring efficient storage.</a:t>
            </a:r>
            <a:endParaRPr lang="en-US" sz="1550" dirty="0"/>
          </a:p>
        </p:txBody>
      </p:sp>
      <p:sp>
        <p:nvSpPr>
          <p:cNvPr id="37" name="Shape 6">
            <a:extLst>
              <a:ext uri="{FF2B5EF4-FFF2-40B4-BE49-F238E27FC236}">
                <a16:creationId xmlns:a16="http://schemas.microsoft.com/office/drawing/2014/main" id="{F7D0A5F7-6A75-65FD-EF33-29BB99E7F94A}"/>
              </a:ext>
            </a:extLst>
          </p:cNvPr>
          <p:cNvSpPr/>
          <p:nvPr/>
        </p:nvSpPr>
        <p:spPr>
          <a:xfrm>
            <a:off x="6195655" y="2681053"/>
            <a:ext cx="448389" cy="448389"/>
          </a:xfrm>
          <a:prstGeom prst="roundRect">
            <a:avLst>
              <a:gd name="adj" fmla="val 6668"/>
            </a:avLst>
          </a:prstGeom>
          <a:solidFill>
            <a:srgbClr val="E9ECF2"/>
          </a:solidFill>
          <a:ln/>
        </p:spPr>
      </p:sp>
      <p:sp>
        <p:nvSpPr>
          <p:cNvPr id="38" name="Text 7">
            <a:extLst>
              <a:ext uri="{FF2B5EF4-FFF2-40B4-BE49-F238E27FC236}">
                <a16:creationId xmlns:a16="http://schemas.microsoft.com/office/drawing/2014/main" id="{654DBF3D-54D7-1E4A-24A8-DBFA04B35FB5}"/>
              </a:ext>
            </a:extLst>
          </p:cNvPr>
          <p:cNvSpPr/>
          <p:nvPr/>
        </p:nvSpPr>
        <p:spPr>
          <a:xfrm>
            <a:off x="6337221" y="2755705"/>
            <a:ext cx="165140" cy="298966"/>
          </a:xfrm>
          <a:prstGeom prst="rect">
            <a:avLst/>
          </a:prstGeom>
          <a:noFill/>
          <a:ln/>
        </p:spPr>
        <p:txBody>
          <a:bodyPr wrap="none" lIns="0" tIns="0" rIns="0" bIns="0" rtlCol="0" anchor="t"/>
          <a:lstStyle/>
          <a:p>
            <a:pPr marL="0" indent="0" algn="ctr">
              <a:lnSpc>
                <a:spcPts val="2350"/>
              </a:lnSpc>
              <a:buNone/>
            </a:pPr>
            <a:r>
              <a:rPr lang="en-US" sz="2350" dirty="0">
                <a:solidFill>
                  <a:srgbClr val="15213F"/>
                </a:solidFill>
                <a:latin typeface="Roboto Slab" pitchFamily="34" charset="0"/>
                <a:ea typeface="Roboto Slab" pitchFamily="34" charset="-122"/>
                <a:cs typeface="Roboto Slab" pitchFamily="34" charset="-120"/>
              </a:rPr>
              <a:t>2</a:t>
            </a:r>
            <a:endParaRPr lang="en-US" sz="2350" dirty="0"/>
          </a:p>
        </p:txBody>
      </p:sp>
      <p:sp>
        <p:nvSpPr>
          <p:cNvPr id="39" name="Text 8">
            <a:extLst>
              <a:ext uri="{FF2B5EF4-FFF2-40B4-BE49-F238E27FC236}">
                <a16:creationId xmlns:a16="http://schemas.microsoft.com/office/drawing/2014/main" id="{DAFDEBB7-FDC7-7005-3E07-49B423A2B167}"/>
              </a:ext>
            </a:extLst>
          </p:cNvPr>
          <p:cNvSpPr/>
          <p:nvPr/>
        </p:nvSpPr>
        <p:spPr>
          <a:xfrm>
            <a:off x="6843355" y="2681053"/>
            <a:ext cx="2491621" cy="311468"/>
          </a:xfrm>
          <a:prstGeom prst="rect">
            <a:avLst/>
          </a:prstGeom>
          <a:noFill/>
          <a:ln/>
        </p:spPr>
        <p:txBody>
          <a:bodyPr wrap="none" lIns="0" tIns="0" rIns="0" bIns="0" rtlCol="0" anchor="t"/>
          <a:lstStyle/>
          <a:p>
            <a:pPr marL="0" indent="0">
              <a:lnSpc>
                <a:spcPts val="2450"/>
              </a:lnSpc>
              <a:buNone/>
            </a:pPr>
            <a:r>
              <a:rPr lang="en-US" sz="1950" dirty="0">
                <a:solidFill>
                  <a:srgbClr val="15213F"/>
                </a:solidFill>
                <a:latin typeface="Roboto Slab" pitchFamily="34" charset="0"/>
                <a:ea typeface="Roboto Slab" pitchFamily="34" charset="-122"/>
                <a:cs typeface="Roboto Slab" pitchFamily="34" charset="-120"/>
              </a:rPr>
              <a:t>Linked Lists</a:t>
            </a:r>
            <a:endParaRPr lang="en-US" sz="1950" dirty="0"/>
          </a:p>
        </p:txBody>
      </p:sp>
      <p:sp>
        <p:nvSpPr>
          <p:cNvPr id="40" name="Text 9">
            <a:extLst>
              <a:ext uri="{FF2B5EF4-FFF2-40B4-BE49-F238E27FC236}">
                <a16:creationId xmlns:a16="http://schemas.microsoft.com/office/drawing/2014/main" id="{98764392-BB9D-D64E-93A4-4EF0D0551D52}"/>
              </a:ext>
            </a:extLst>
          </p:cNvPr>
          <p:cNvSpPr/>
          <p:nvPr/>
        </p:nvSpPr>
        <p:spPr>
          <a:xfrm>
            <a:off x="6843355" y="3112059"/>
            <a:ext cx="3127058" cy="1275398"/>
          </a:xfrm>
          <a:prstGeom prst="rect">
            <a:avLst/>
          </a:prstGeom>
          <a:noFill/>
          <a:ln/>
        </p:spPr>
        <p:txBody>
          <a:bodyPr wrap="square" lIns="0" tIns="0" rIns="0" bIns="0" rtlCol="0" anchor="t"/>
          <a:lstStyle/>
          <a:p>
            <a:pPr marL="0" indent="0">
              <a:lnSpc>
                <a:spcPts val="2500"/>
              </a:lnSpc>
              <a:buNone/>
            </a:pPr>
            <a:r>
              <a:rPr lang="en-US" sz="1550" dirty="0">
                <a:solidFill>
                  <a:srgbClr val="15213F"/>
                </a:solidFill>
                <a:latin typeface="Roboto" pitchFamily="34" charset="0"/>
                <a:ea typeface="Roboto" pitchFamily="34" charset="-122"/>
                <a:cs typeface="Roboto" pitchFamily="34" charset="-120"/>
              </a:rPr>
              <a:t>A chain of nodes storing words and their counts, allowing dynamic resizing and insertion. Efficient for managing collisions in hash tables.</a:t>
            </a:r>
            <a:endParaRPr lang="en-US" sz="1550" dirty="0"/>
          </a:p>
        </p:txBody>
      </p:sp>
      <p:sp>
        <p:nvSpPr>
          <p:cNvPr id="41" name="Shape 10">
            <a:extLst>
              <a:ext uri="{FF2B5EF4-FFF2-40B4-BE49-F238E27FC236}">
                <a16:creationId xmlns:a16="http://schemas.microsoft.com/office/drawing/2014/main" id="{1572AF58-657B-D126-A26C-E77E5735D52D}"/>
              </a:ext>
            </a:extLst>
          </p:cNvPr>
          <p:cNvSpPr/>
          <p:nvPr/>
        </p:nvSpPr>
        <p:spPr>
          <a:xfrm>
            <a:off x="2221587" y="5129812"/>
            <a:ext cx="448389" cy="448389"/>
          </a:xfrm>
          <a:prstGeom prst="roundRect">
            <a:avLst>
              <a:gd name="adj" fmla="val 6668"/>
            </a:avLst>
          </a:prstGeom>
          <a:solidFill>
            <a:srgbClr val="E9ECF2"/>
          </a:solidFill>
          <a:ln/>
        </p:spPr>
      </p:sp>
      <p:sp>
        <p:nvSpPr>
          <p:cNvPr id="42" name="Text 11">
            <a:extLst>
              <a:ext uri="{FF2B5EF4-FFF2-40B4-BE49-F238E27FC236}">
                <a16:creationId xmlns:a16="http://schemas.microsoft.com/office/drawing/2014/main" id="{27DB6810-7A17-C575-DBEB-7B7C6CADC33D}"/>
              </a:ext>
            </a:extLst>
          </p:cNvPr>
          <p:cNvSpPr/>
          <p:nvPr/>
        </p:nvSpPr>
        <p:spPr>
          <a:xfrm>
            <a:off x="2365058" y="5204464"/>
            <a:ext cx="161449" cy="298966"/>
          </a:xfrm>
          <a:prstGeom prst="rect">
            <a:avLst/>
          </a:prstGeom>
          <a:noFill/>
          <a:ln/>
        </p:spPr>
        <p:txBody>
          <a:bodyPr wrap="none" lIns="0" tIns="0" rIns="0" bIns="0" rtlCol="0" anchor="t"/>
          <a:lstStyle/>
          <a:p>
            <a:pPr marL="0" indent="0" algn="ctr">
              <a:lnSpc>
                <a:spcPts val="2350"/>
              </a:lnSpc>
              <a:buNone/>
            </a:pPr>
            <a:r>
              <a:rPr lang="en-US" sz="2350" dirty="0">
                <a:solidFill>
                  <a:srgbClr val="15213F"/>
                </a:solidFill>
                <a:latin typeface="Roboto Slab" pitchFamily="34" charset="0"/>
                <a:ea typeface="Roboto Slab" pitchFamily="34" charset="-122"/>
                <a:cs typeface="Roboto Slab" pitchFamily="34" charset="-120"/>
              </a:rPr>
              <a:t>3</a:t>
            </a:r>
            <a:endParaRPr lang="en-US" sz="2350" dirty="0"/>
          </a:p>
        </p:txBody>
      </p:sp>
      <p:sp>
        <p:nvSpPr>
          <p:cNvPr id="43" name="Text 12">
            <a:extLst>
              <a:ext uri="{FF2B5EF4-FFF2-40B4-BE49-F238E27FC236}">
                <a16:creationId xmlns:a16="http://schemas.microsoft.com/office/drawing/2014/main" id="{7FDD895F-B035-2413-FE1C-97AE538C7C56}"/>
              </a:ext>
            </a:extLst>
          </p:cNvPr>
          <p:cNvSpPr/>
          <p:nvPr/>
        </p:nvSpPr>
        <p:spPr>
          <a:xfrm>
            <a:off x="2869287" y="5129812"/>
            <a:ext cx="2491621" cy="311468"/>
          </a:xfrm>
          <a:prstGeom prst="rect">
            <a:avLst/>
          </a:prstGeom>
          <a:noFill/>
          <a:ln/>
        </p:spPr>
        <p:txBody>
          <a:bodyPr wrap="none" lIns="0" tIns="0" rIns="0" bIns="0" rtlCol="0" anchor="t"/>
          <a:lstStyle/>
          <a:p>
            <a:pPr marL="0" indent="0">
              <a:lnSpc>
                <a:spcPts val="2450"/>
              </a:lnSpc>
              <a:buNone/>
            </a:pPr>
            <a:r>
              <a:rPr lang="en-US" sz="1950" dirty="0">
                <a:solidFill>
                  <a:srgbClr val="15213F"/>
                </a:solidFill>
                <a:latin typeface="Roboto Slab" pitchFamily="34" charset="0"/>
                <a:ea typeface="Roboto Slab" pitchFamily="34" charset="-122"/>
                <a:cs typeface="Roboto Slab" pitchFamily="34" charset="-120"/>
              </a:rPr>
              <a:t>Binary Search</a:t>
            </a:r>
            <a:endParaRPr lang="en-US" sz="1950" dirty="0"/>
          </a:p>
        </p:txBody>
      </p:sp>
      <p:sp>
        <p:nvSpPr>
          <p:cNvPr id="44" name="Text 13">
            <a:extLst>
              <a:ext uri="{FF2B5EF4-FFF2-40B4-BE49-F238E27FC236}">
                <a16:creationId xmlns:a16="http://schemas.microsoft.com/office/drawing/2014/main" id="{650CA70B-DFF8-F2DA-ECE1-8AAFDB19F1C8}"/>
              </a:ext>
            </a:extLst>
          </p:cNvPr>
          <p:cNvSpPr/>
          <p:nvPr/>
        </p:nvSpPr>
        <p:spPr>
          <a:xfrm>
            <a:off x="2869287" y="5560818"/>
            <a:ext cx="3127058" cy="1275398"/>
          </a:xfrm>
          <a:prstGeom prst="rect">
            <a:avLst/>
          </a:prstGeom>
          <a:noFill/>
          <a:ln/>
        </p:spPr>
        <p:txBody>
          <a:bodyPr wrap="square" lIns="0" tIns="0" rIns="0" bIns="0" rtlCol="0" anchor="t"/>
          <a:lstStyle/>
          <a:p>
            <a:pPr marL="0" indent="0">
              <a:lnSpc>
                <a:spcPts val="2500"/>
              </a:lnSpc>
              <a:buNone/>
            </a:pPr>
            <a:r>
              <a:rPr lang="en-US" sz="1550" dirty="0">
                <a:solidFill>
                  <a:srgbClr val="15213F"/>
                </a:solidFill>
                <a:latin typeface="Roboto" pitchFamily="34" charset="0"/>
                <a:ea typeface="Roboto" pitchFamily="34" charset="-122"/>
                <a:cs typeface="Roboto" pitchFamily="34" charset="-120"/>
              </a:rPr>
              <a:t>Used to efficiently find a word's count in a sorted array, reducing search time. Useful for displaying results in descending order.</a:t>
            </a:r>
            <a:endParaRPr lang="en-US" sz="1550" dirty="0"/>
          </a:p>
        </p:txBody>
      </p:sp>
      <p:sp>
        <p:nvSpPr>
          <p:cNvPr id="45" name="Shape 14">
            <a:extLst>
              <a:ext uri="{FF2B5EF4-FFF2-40B4-BE49-F238E27FC236}">
                <a16:creationId xmlns:a16="http://schemas.microsoft.com/office/drawing/2014/main" id="{A0247513-68C7-7F52-A6DB-6BC28EF593C9}"/>
              </a:ext>
            </a:extLst>
          </p:cNvPr>
          <p:cNvSpPr/>
          <p:nvPr/>
        </p:nvSpPr>
        <p:spPr>
          <a:xfrm>
            <a:off x="6195655" y="5129812"/>
            <a:ext cx="448389" cy="448389"/>
          </a:xfrm>
          <a:prstGeom prst="roundRect">
            <a:avLst>
              <a:gd name="adj" fmla="val 6668"/>
            </a:avLst>
          </a:prstGeom>
          <a:solidFill>
            <a:srgbClr val="E9ECF2"/>
          </a:solidFill>
          <a:ln/>
        </p:spPr>
      </p:sp>
      <p:sp>
        <p:nvSpPr>
          <p:cNvPr id="46" name="Text 15">
            <a:extLst>
              <a:ext uri="{FF2B5EF4-FFF2-40B4-BE49-F238E27FC236}">
                <a16:creationId xmlns:a16="http://schemas.microsoft.com/office/drawing/2014/main" id="{8267401F-5216-A730-FCBE-DCB10B055119}"/>
              </a:ext>
            </a:extLst>
          </p:cNvPr>
          <p:cNvSpPr/>
          <p:nvPr/>
        </p:nvSpPr>
        <p:spPr>
          <a:xfrm>
            <a:off x="6333173" y="5204464"/>
            <a:ext cx="173236" cy="298966"/>
          </a:xfrm>
          <a:prstGeom prst="rect">
            <a:avLst/>
          </a:prstGeom>
          <a:noFill/>
          <a:ln/>
        </p:spPr>
        <p:txBody>
          <a:bodyPr wrap="none" lIns="0" tIns="0" rIns="0" bIns="0" rtlCol="0" anchor="t"/>
          <a:lstStyle/>
          <a:p>
            <a:pPr marL="0" indent="0" algn="ctr">
              <a:lnSpc>
                <a:spcPts val="2350"/>
              </a:lnSpc>
              <a:buNone/>
            </a:pPr>
            <a:r>
              <a:rPr lang="en-US" sz="2350" dirty="0">
                <a:solidFill>
                  <a:srgbClr val="15213F"/>
                </a:solidFill>
                <a:latin typeface="Roboto Slab" pitchFamily="34" charset="0"/>
                <a:ea typeface="Roboto Slab" pitchFamily="34" charset="-122"/>
                <a:cs typeface="Roboto Slab" pitchFamily="34" charset="-120"/>
              </a:rPr>
              <a:t>4</a:t>
            </a:r>
            <a:endParaRPr lang="en-US" sz="2350" dirty="0"/>
          </a:p>
        </p:txBody>
      </p:sp>
      <p:sp>
        <p:nvSpPr>
          <p:cNvPr id="47" name="Text 16">
            <a:extLst>
              <a:ext uri="{FF2B5EF4-FFF2-40B4-BE49-F238E27FC236}">
                <a16:creationId xmlns:a16="http://schemas.microsoft.com/office/drawing/2014/main" id="{38BB0887-82CD-CE8B-BFEE-295A3FD234BA}"/>
              </a:ext>
            </a:extLst>
          </p:cNvPr>
          <p:cNvSpPr/>
          <p:nvPr/>
        </p:nvSpPr>
        <p:spPr>
          <a:xfrm>
            <a:off x="6843355" y="5129812"/>
            <a:ext cx="2491621" cy="311468"/>
          </a:xfrm>
          <a:prstGeom prst="rect">
            <a:avLst/>
          </a:prstGeom>
          <a:noFill/>
          <a:ln/>
        </p:spPr>
        <p:txBody>
          <a:bodyPr wrap="none" lIns="0" tIns="0" rIns="0" bIns="0" rtlCol="0" anchor="t"/>
          <a:lstStyle/>
          <a:p>
            <a:pPr marL="0" indent="0">
              <a:lnSpc>
                <a:spcPts val="2450"/>
              </a:lnSpc>
              <a:buNone/>
            </a:pPr>
            <a:r>
              <a:rPr lang="en-US" sz="1950" dirty="0" err="1">
                <a:solidFill>
                  <a:srgbClr val="15213F"/>
                </a:solidFill>
                <a:latin typeface="Roboto Slab" pitchFamily="34" charset="0"/>
                <a:ea typeface="Roboto Slab" pitchFamily="34" charset="-122"/>
                <a:cs typeface="Roboto Slab" pitchFamily="34" charset="-120"/>
              </a:rPr>
              <a:t>Treenode</a:t>
            </a:r>
            <a:r>
              <a:rPr lang="en-US" sz="1950" dirty="0">
                <a:solidFill>
                  <a:srgbClr val="15213F"/>
                </a:solidFill>
                <a:latin typeface="Roboto Slab" pitchFamily="34" charset="0"/>
                <a:ea typeface="Roboto Slab" pitchFamily="34" charset="-122"/>
                <a:cs typeface="Roboto Slab" pitchFamily="34" charset="-120"/>
              </a:rPr>
              <a:t> Data Structure</a:t>
            </a:r>
            <a:endParaRPr lang="en-US" sz="1950" dirty="0"/>
          </a:p>
        </p:txBody>
      </p:sp>
      <p:sp>
        <p:nvSpPr>
          <p:cNvPr id="48" name="Text 17">
            <a:extLst>
              <a:ext uri="{FF2B5EF4-FFF2-40B4-BE49-F238E27FC236}">
                <a16:creationId xmlns:a16="http://schemas.microsoft.com/office/drawing/2014/main" id="{317433ED-A8D0-C6FC-37D1-33BDBBCBF626}"/>
              </a:ext>
            </a:extLst>
          </p:cNvPr>
          <p:cNvSpPr/>
          <p:nvPr/>
        </p:nvSpPr>
        <p:spPr>
          <a:xfrm>
            <a:off x="6843355" y="5560818"/>
            <a:ext cx="3127058" cy="1275398"/>
          </a:xfrm>
          <a:prstGeom prst="rect">
            <a:avLst/>
          </a:prstGeom>
          <a:noFill/>
          <a:ln/>
        </p:spPr>
        <p:txBody>
          <a:bodyPr wrap="square" lIns="0" tIns="0" rIns="0" bIns="0" rtlCol="0" anchor="t"/>
          <a:lstStyle/>
          <a:p>
            <a:pPr marL="0" indent="0">
              <a:lnSpc>
                <a:spcPts val="2500"/>
              </a:lnSpc>
              <a:buNone/>
            </a:pPr>
            <a:r>
              <a:rPr lang="en-US" sz="1550" dirty="0">
                <a:solidFill>
                  <a:srgbClr val="15213F"/>
                </a:solidFill>
                <a:latin typeface="Roboto" pitchFamily="34" charset="0"/>
                <a:ea typeface="Roboto" pitchFamily="34" charset="-122"/>
                <a:cs typeface="Roboto" pitchFamily="34" charset="-120"/>
              </a:rPr>
              <a:t>Hierarchical organization of words, allowing for efficient prefix searches and auto-completion features.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3736197" y="452652"/>
            <a:ext cx="6823710" cy="730969"/>
          </a:xfrm>
          <a:prstGeom prst="rect">
            <a:avLst/>
          </a:prstGeom>
          <a:noFill/>
          <a:ln>
            <a:noFill/>
          </a:ln>
        </p:spPr>
        <p:txBody>
          <a:bodyPr spcFirstLastPara="1" wrap="square" lIns="0" tIns="12700" rIns="0" bIns="0" anchor="t" anchorCtr="0">
            <a:spAutoFit/>
          </a:bodyPr>
          <a:lstStyle/>
          <a:p>
            <a:pPr marL="0" indent="0">
              <a:lnSpc>
                <a:spcPts val="5550"/>
              </a:lnSpc>
            </a:pPr>
            <a:r>
              <a:rPr lang="en-US" sz="3200" dirty="0">
                <a:solidFill>
                  <a:srgbClr val="FF0000"/>
                </a:solidFill>
                <a:latin typeface="Times New Roman" panose="02020603050405020304" pitchFamily="18" charset="0"/>
                <a:ea typeface="Corben" pitchFamily="34" charset="-122"/>
                <a:cs typeface="Times New Roman" panose="02020603050405020304" pitchFamily="18" charset="0"/>
              </a:rPr>
              <a:t>Modules and Functions</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9" name="Text 1">
            <a:extLst>
              <a:ext uri="{FF2B5EF4-FFF2-40B4-BE49-F238E27FC236}">
                <a16:creationId xmlns:a16="http://schemas.microsoft.com/office/drawing/2014/main" id="{99EBDFC0-BFAD-29FE-3655-675FF08BF510}"/>
              </a:ext>
            </a:extLst>
          </p:cNvPr>
          <p:cNvSpPr/>
          <p:nvPr/>
        </p:nvSpPr>
        <p:spPr>
          <a:xfrm>
            <a:off x="1226927" y="1663065"/>
            <a:ext cx="10724441" cy="730969"/>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program will be modularized into functions for readability and maintainability. This structure allows for clear separation of concerns and easier code reuse.</a:t>
            </a:r>
            <a:endParaRPr lang="en-US" sz="1750" dirty="0"/>
          </a:p>
        </p:txBody>
      </p:sp>
      <p:sp>
        <p:nvSpPr>
          <p:cNvPr id="20" name="Text 2">
            <a:extLst>
              <a:ext uri="{FF2B5EF4-FFF2-40B4-BE49-F238E27FC236}">
                <a16:creationId xmlns:a16="http://schemas.microsoft.com/office/drawing/2014/main" id="{E10D8904-DF2E-D480-FF65-B0964451D221}"/>
              </a:ext>
            </a:extLst>
          </p:cNvPr>
          <p:cNvSpPr/>
          <p:nvPr/>
        </p:nvSpPr>
        <p:spPr>
          <a:xfrm>
            <a:off x="1226928" y="2873478"/>
            <a:ext cx="2331268" cy="356851"/>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File Handling</a:t>
            </a:r>
            <a:endParaRPr lang="en-US" sz="2200" dirty="0"/>
          </a:p>
        </p:txBody>
      </p:sp>
      <p:sp>
        <p:nvSpPr>
          <p:cNvPr id="21" name="Text 3">
            <a:extLst>
              <a:ext uri="{FF2B5EF4-FFF2-40B4-BE49-F238E27FC236}">
                <a16:creationId xmlns:a16="http://schemas.microsoft.com/office/drawing/2014/main" id="{B33FC60D-395C-6130-0C28-F0F281CBCF6B}"/>
              </a:ext>
            </a:extLst>
          </p:cNvPr>
          <p:cNvSpPr/>
          <p:nvPr/>
        </p:nvSpPr>
        <p:spPr>
          <a:xfrm>
            <a:off x="1226927" y="3451979"/>
            <a:ext cx="3271000" cy="730969"/>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Functions to read text files, split into words, and handle punctuation.</a:t>
            </a:r>
            <a:endParaRPr lang="en-US" sz="1750" dirty="0"/>
          </a:p>
        </p:txBody>
      </p:sp>
      <p:sp>
        <p:nvSpPr>
          <p:cNvPr id="22" name="Text 4">
            <a:extLst>
              <a:ext uri="{FF2B5EF4-FFF2-40B4-BE49-F238E27FC236}">
                <a16:creationId xmlns:a16="http://schemas.microsoft.com/office/drawing/2014/main" id="{1EB7520E-00B1-9E64-E43F-1FFA2FF21CC6}"/>
              </a:ext>
            </a:extLst>
          </p:cNvPr>
          <p:cNvSpPr/>
          <p:nvPr/>
        </p:nvSpPr>
        <p:spPr>
          <a:xfrm>
            <a:off x="4826333" y="2873478"/>
            <a:ext cx="3093705" cy="356851"/>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Data Structure Management</a:t>
            </a:r>
            <a:endParaRPr lang="en-US" sz="2200" dirty="0"/>
          </a:p>
        </p:txBody>
      </p:sp>
      <p:sp>
        <p:nvSpPr>
          <p:cNvPr id="23" name="Text 5">
            <a:extLst>
              <a:ext uri="{FF2B5EF4-FFF2-40B4-BE49-F238E27FC236}">
                <a16:creationId xmlns:a16="http://schemas.microsoft.com/office/drawing/2014/main" id="{774A5568-B6B0-A487-BBC7-7045E3807F1E}"/>
              </a:ext>
            </a:extLst>
          </p:cNvPr>
          <p:cNvSpPr/>
          <p:nvPr/>
        </p:nvSpPr>
        <p:spPr>
          <a:xfrm>
            <a:off x="4826333" y="3451979"/>
            <a:ext cx="3271000" cy="730969"/>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Functions to insert, search, and remove words from the hash table or linked list.</a:t>
            </a:r>
            <a:endParaRPr lang="en-US" sz="1750" dirty="0"/>
          </a:p>
        </p:txBody>
      </p:sp>
      <p:sp>
        <p:nvSpPr>
          <p:cNvPr id="24" name="Text 6">
            <a:extLst>
              <a:ext uri="{FF2B5EF4-FFF2-40B4-BE49-F238E27FC236}">
                <a16:creationId xmlns:a16="http://schemas.microsoft.com/office/drawing/2014/main" id="{93943049-84BA-4686-2A80-FBA691288D5B}"/>
              </a:ext>
            </a:extLst>
          </p:cNvPr>
          <p:cNvSpPr/>
          <p:nvPr/>
        </p:nvSpPr>
        <p:spPr>
          <a:xfrm>
            <a:off x="9188175" y="2797545"/>
            <a:ext cx="2331268" cy="356851"/>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Output Generation</a:t>
            </a:r>
            <a:endParaRPr lang="en-US" sz="2200" dirty="0"/>
          </a:p>
        </p:txBody>
      </p:sp>
      <p:sp>
        <p:nvSpPr>
          <p:cNvPr id="25" name="Text 7">
            <a:extLst>
              <a:ext uri="{FF2B5EF4-FFF2-40B4-BE49-F238E27FC236}">
                <a16:creationId xmlns:a16="http://schemas.microsoft.com/office/drawing/2014/main" id="{F9232B29-F7CF-F7DA-C460-8E0B9D915751}"/>
              </a:ext>
            </a:extLst>
          </p:cNvPr>
          <p:cNvSpPr/>
          <p:nvPr/>
        </p:nvSpPr>
        <p:spPr>
          <a:xfrm>
            <a:off x="9188174" y="3376046"/>
            <a:ext cx="3271000" cy="730969"/>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Functions to sort the word counts and display them in descending order.</a:t>
            </a:r>
            <a:endParaRPr lang="en-US" sz="1750" dirty="0"/>
          </a:p>
        </p:txBody>
      </p:sp>
    </p:spTree>
    <p:extLst>
      <p:ext uri="{BB962C8B-B14F-4D97-AF65-F5344CB8AC3E}">
        <p14:creationId xmlns:p14="http://schemas.microsoft.com/office/powerpoint/2010/main" val="355287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6E4685-0904-44A0-0D0D-583EF4759B90}"/>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6</a:t>
            </a:fld>
            <a:endParaRPr lang="en-US"/>
          </a:p>
        </p:txBody>
      </p:sp>
      <p:sp>
        <p:nvSpPr>
          <p:cNvPr id="4" name="Text 0">
            <a:extLst>
              <a:ext uri="{FF2B5EF4-FFF2-40B4-BE49-F238E27FC236}">
                <a16:creationId xmlns:a16="http://schemas.microsoft.com/office/drawing/2014/main" id="{FC01CA15-8B12-79BB-01E8-DBABD9BCA4F6}"/>
              </a:ext>
            </a:extLst>
          </p:cNvPr>
          <p:cNvSpPr/>
          <p:nvPr/>
        </p:nvSpPr>
        <p:spPr>
          <a:xfrm>
            <a:off x="3477858" y="51035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0000"/>
                </a:solidFill>
                <a:latin typeface="Times New Roman" panose="02020603050405020304" pitchFamily="18" charset="0"/>
                <a:ea typeface="Corben" pitchFamily="34" charset="-122"/>
                <a:cs typeface="Times New Roman" panose="02020603050405020304" pitchFamily="18" charset="0"/>
              </a:rPr>
              <a:t>Software and Tools</a:t>
            </a:r>
            <a:endParaRPr lang="en-US" sz="4450" dirty="0">
              <a:solidFill>
                <a:srgbClr val="FF0000"/>
              </a:solidFill>
              <a:latin typeface="Times New Roman" panose="02020603050405020304" pitchFamily="18" charset="0"/>
              <a:cs typeface="Times New Roman" panose="02020603050405020304" pitchFamily="18" charset="0"/>
            </a:endParaRPr>
          </a:p>
        </p:txBody>
      </p:sp>
      <p:sp>
        <p:nvSpPr>
          <p:cNvPr id="5" name="Text 1">
            <a:extLst>
              <a:ext uri="{FF2B5EF4-FFF2-40B4-BE49-F238E27FC236}">
                <a16:creationId xmlns:a16="http://schemas.microsoft.com/office/drawing/2014/main" id="{D1FCA1B1-D18D-01C5-E4C2-73BC4A00558F}"/>
              </a:ext>
            </a:extLst>
          </p:cNvPr>
          <p:cNvSpPr/>
          <p:nvPr/>
        </p:nvSpPr>
        <p:spPr>
          <a:xfrm>
            <a:off x="1196851" y="1668471"/>
            <a:ext cx="7556421" cy="362903"/>
          </a:xfrm>
          <a:prstGeom prst="rect">
            <a:avLst/>
          </a:prstGeom>
          <a:noFill/>
          <a:ln/>
        </p:spPr>
        <p:txBody>
          <a:bodyPr wrap="none" lIns="0" tIns="0" rIns="0" bIns="0" rtlCol="0" anchor="t"/>
          <a:lstStyle/>
          <a:p>
            <a:r>
              <a:rPr lang="en-IN" sz="2000" b="1" dirty="0"/>
              <a:t>Java Development Kit (JDK):</a:t>
            </a:r>
            <a:r>
              <a:rPr lang="en-IN" sz="2000" dirty="0"/>
              <a:t> Used for coding and building the application with </a:t>
            </a:r>
          </a:p>
          <a:p>
            <a:r>
              <a:rPr lang="en-IN" sz="2000" dirty="0"/>
              <a:t>support for AWT and data structures.</a:t>
            </a:r>
          </a:p>
          <a:p>
            <a:endParaRPr lang="en-IN" sz="2000" dirty="0"/>
          </a:p>
          <a:p>
            <a:r>
              <a:rPr lang="en-IN" sz="2000" b="1" dirty="0"/>
              <a:t>Java AWT (Abstract Window Toolkit):</a:t>
            </a:r>
            <a:r>
              <a:rPr lang="en-IN" sz="2000" dirty="0"/>
              <a:t> For creating the graphical user interface </a:t>
            </a:r>
          </a:p>
          <a:p>
            <a:r>
              <a:rPr lang="en-IN" sz="2000" dirty="0"/>
              <a:t>(GUI) to for word frequency counter.</a:t>
            </a:r>
          </a:p>
          <a:p>
            <a:endParaRPr lang="en-IN" sz="2000" dirty="0"/>
          </a:p>
          <a:p>
            <a:r>
              <a:rPr lang="en-IN" sz="2000" b="1" dirty="0"/>
              <a:t>Java Data Structures (</a:t>
            </a:r>
            <a:r>
              <a:rPr lang="en-IN" sz="2000" b="1" dirty="0" err="1"/>
              <a:t>ArrayList</a:t>
            </a:r>
            <a:r>
              <a:rPr lang="en-IN" sz="2000" b="1" dirty="0"/>
              <a:t>, HashMap):</a:t>
            </a:r>
            <a:r>
              <a:rPr lang="en-IN" sz="2000" dirty="0"/>
              <a:t> Core elements for managing the inventory </a:t>
            </a:r>
          </a:p>
          <a:p>
            <a:r>
              <a:rPr lang="en-IN" sz="2000" dirty="0"/>
              <a:t>and implementing efficient searches.</a:t>
            </a:r>
          </a:p>
          <a:p>
            <a:endParaRPr lang="en-IN" sz="2000" dirty="0"/>
          </a:p>
          <a:p>
            <a:r>
              <a:rPr lang="en-IN" sz="2000" b="1" dirty="0"/>
              <a:t>Integrated Development Environment (IDE):</a:t>
            </a:r>
            <a:r>
              <a:rPr lang="en-IN" sz="2000" dirty="0"/>
              <a:t>Used for writing, debugging, and</a:t>
            </a:r>
          </a:p>
          <a:p>
            <a:r>
              <a:rPr lang="en-IN" sz="2000" dirty="0"/>
              <a:t> running Java code.</a:t>
            </a:r>
          </a:p>
          <a:p>
            <a:endParaRPr lang="en-IN" sz="2000" dirty="0"/>
          </a:p>
          <a:p>
            <a:pPr marL="0" lvl="8"/>
            <a:r>
              <a:rPr lang="en-IN" sz="2000" b="1" dirty="0">
                <a:sym typeface="+mn-ea"/>
              </a:rPr>
              <a:t>Version Control (Git):</a:t>
            </a:r>
            <a:r>
              <a:rPr lang="en-IN" sz="2000" dirty="0">
                <a:sym typeface="+mn-ea"/>
              </a:rPr>
              <a:t> To manage and collaborate on the project codebase.</a:t>
            </a:r>
            <a:endParaRPr lang="en-IN" sz="2000" dirty="0"/>
          </a:p>
        </p:txBody>
      </p:sp>
      <p:sp>
        <p:nvSpPr>
          <p:cNvPr id="7" name="Text 2">
            <a:extLst>
              <a:ext uri="{FF2B5EF4-FFF2-40B4-BE49-F238E27FC236}">
                <a16:creationId xmlns:a16="http://schemas.microsoft.com/office/drawing/2014/main" id="{F8FC8F50-B5B7-5FA3-870B-D3A479216431}"/>
              </a:ext>
            </a:extLst>
          </p:cNvPr>
          <p:cNvSpPr/>
          <p:nvPr/>
        </p:nvSpPr>
        <p:spPr>
          <a:xfrm>
            <a:off x="3477858" y="2971134"/>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8" name="Text 3">
            <a:extLst>
              <a:ext uri="{FF2B5EF4-FFF2-40B4-BE49-F238E27FC236}">
                <a16:creationId xmlns:a16="http://schemas.microsoft.com/office/drawing/2014/main" id="{036679AC-4849-8CC9-A650-E20199CE75A1}"/>
              </a:ext>
            </a:extLst>
          </p:cNvPr>
          <p:cNvSpPr/>
          <p:nvPr/>
        </p:nvSpPr>
        <p:spPr>
          <a:xfrm>
            <a:off x="3477858" y="3461552"/>
            <a:ext cx="3608070"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0" name="Text 4">
            <a:extLst>
              <a:ext uri="{FF2B5EF4-FFF2-40B4-BE49-F238E27FC236}">
                <a16:creationId xmlns:a16="http://schemas.microsoft.com/office/drawing/2014/main" id="{0AC5B816-B6B4-BE9E-4B9B-B4685BE801F4}"/>
              </a:ext>
            </a:extLst>
          </p:cNvPr>
          <p:cNvSpPr/>
          <p:nvPr/>
        </p:nvSpPr>
        <p:spPr>
          <a:xfrm>
            <a:off x="7426089" y="2971134"/>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1" name="Text 5">
            <a:extLst>
              <a:ext uri="{FF2B5EF4-FFF2-40B4-BE49-F238E27FC236}">
                <a16:creationId xmlns:a16="http://schemas.microsoft.com/office/drawing/2014/main" id="{02029F3C-CAFC-3320-FF0D-1DE917D5D16B}"/>
              </a:ext>
            </a:extLst>
          </p:cNvPr>
          <p:cNvSpPr/>
          <p:nvPr/>
        </p:nvSpPr>
        <p:spPr>
          <a:xfrm>
            <a:off x="7426089" y="3461552"/>
            <a:ext cx="3608189"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3" name="Text 6">
            <a:extLst>
              <a:ext uri="{FF2B5EF4-FFF2-40B4-BE49-F238E27FC236}">
                <a16:creationId xmlns:a16="http://schemas.microsoft.com/office/drawing/2014/main" id="{53113E6C-E811-0CF6-F2F4-6A7B8F03F2C3}"/>
              </a:ext>
            </a:extLst>
          </p:cNvPr>
          <p:cNvSpPr/>
          <p:nvPr/>
        </p:nvSpPr>
        <p:spPr>
          <a:xfrm>
            <a:off x="3477858" y="5298687"/>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4" name="Text 7">
            <a:extLst>
              <a:ext uri="{FF2B5EF4-FFF2-40B4-BE49-F238E27FC236}">
                <a16:creationId xmlns:a16="http://schemas.microsoft.com/office/drawing/2014/main" id="{084A5A0F-26C6-2C8E-A07E-DBC37DE70CE9}"/>
              </a:ext>
            </a:extLst>
          </p:cNvPr>
          <p:cNvSpPr/>
          <p:nvPr/>
        </p:nvSpPr>
        <p:spPr>
          <a:xfrm>
            <a:off x="3477858" y="5789105"/>
            <a:ext cx="3608070" cy="725805"/>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16" name="Text 8">
            <a:extLst>
              <a:ext uri="{FF2B5EF4-FFF2-40B4-BE49-F238E27FC236}">
                <a16:creationId xmlns:a16="http://schemas.microsoft.com/office/drawing/2014/main" id="{91BEBF5B-8A56-AF88-EB22-CF85290CB94D}"/>
              </a:ext>
            </a:extLst>
          </p:cNvPr>
          <p:cNvSpPr/>
          <p:nvPr/>
        </p:nvSpPr>
        <p:spPr>
          <a:xfrm>
            <a:off x="7426089" y="5298687"/>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Tree>
    <p:extLst>
      <p:ext uri="{BB962C8B-B14F-4D97-AF65-F5344CB8AC3E}">
        <p14:creationId xmlns:p14="http://schemas.microsoft.com/office/powerpoint/2010/main" val="243969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2" name="Text 0">
            <a:extLst>
              <a:ext uri="{FF2B5EF4-FFF2-40B4-BE49-F238E27FC236}">
                <a16:creationId xmlns:a16="http://schemas.microsoft.com/office/drawing/2014/main" id="{43AE83D5-BB6D-3FB6-AA2A-B8983D0239B3}"/>
              </a:ext>
            </a:extLst>
          </p:cNvPr>
          <p:cNvSpPr/>
          <p:nvPr/>
        </p:nvSpPr>
        <p:spPr>
          <a:xfrm>
            <a:off x="4265395" y="630998"/>
            <a:ext cx="3661210" cy="503323"/>
          </a:xfrm>
          <a:prstGeom prst="rect">
            <a:avLst/>
          </a:prstGeom>
          <a:noFill/>
          <a:ln/>
        </p:spPr>
        <p:txBody>
          <a:bodyPr wrap="none" lIns="0" tIns="0" rIns="0" bIns="0" rtlCol="0" anchor="t"/>
          <a:lstStyle/>
          <a:p>
            <a:pPr marL="0" indent="0">
              <a:lnSpc>
                <a:spcPts val="3950"/>
              </a:lnSpc>
              <a:buNone/>
            </a:pPr>
            <a:r>
              <a:rPr lang="en-US" sz="3150" dirty="0">
                <a:solidFill>
                  <a:srgbClr val="FF0000"/>
                </a:solidFill>
                <a:latin typeface="Times New Roman" panose="02020603050405020304" pitchFamily="18" charset="0"/>
                <a:ea typeface="Roboto Slab" pitchFamily="34" charset="-122"/>
                <a:cs typeface="Times New Roman" panose="02020603050405020304" pitchFamily="18" charset="0"/>
              </a:rPr>
              <a:t>Implementation</a:t>
            </a:r>
            <a:r>
              <a:rPr lang="en-US" sz="3150" dirty="0">
                <a:solidFill>
                  <a:srgbClr val="3257B8"/>
                </a:solidFill>
                <a:latin typeface="Roboto Slab" pitchFamily="34" charset="0"/>
                <a:ea typeface="Roboto Slab" pitchFamily="34" charset="-122"/>
                <a:cs typeface="Roboto Slab" pitchFamily="34" charset="-120"/>
              </a:rPr>
              <a:t> </a:t>
            </a:r>
            <a:r>
              <a:rPr lang="en-US" sz="3150" dirty="0">
                <a:solidFill>
                  <a:srgbClr val="FF0000"/>
                </a:solidFill>
                <a:latin typeface="Times New Roman" panose="02020603050405020304" pitchFamily="18" charset="0"/>
                <a:ea typeface="Roboto Slab" pitchFamily="34" charset="-122"/>
                <a:cs typeface="Times New Roman" panose="02020603050405020304" pitchFamily="18" charset="0"/>
              </a:rPr>
              <a:t>Details</a:t>
            </a:r>
            <a:endParaRPr lang="en-US" sz="3150" dirty="0">
              <a:solidFill>
                <a:srgbClr val="FF0000"/>
              </a:solidFill>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99E1DFB8-ABB7-90D6-63BB-E48977ECD4FA}"/>
              </a:ext>
            </a:extLst>
          </p:cNvPr>
          <p:cNvSpPr/>
          <p:nvPr/>
        </p:nvSpPr>
        <p:spPr>
          <a:xfrm>
            <a:off x="978383" y="1903426"/>
            <a:ext cx="11046469" cy="515309"/>
          </a:xfrm>
          <a:prstGeom prst="rect">
            <a:avLst/>
          </a:prstGeom>
          <a:noFill/>
          <a:ln/>
        </p:spPr>
        <p:txBody>
          <a:bodyPr wrap="square" lIns="0" tIns="0" rIns="0" bIns="0" rtlCol="0" anchor="t"/>
          <a:lstStyle/>
          <a:p>
            <a:pPr marL="0" indent="0">
              <a:lnSpc>
                <a:spcPts val="2000"/>
              </a:lnSpc>
              <a:buNone/>
            </a:pPr>
            <a:r>
              <a:rPr lang="en-US" sz="1250" dirty="0">
                <a:solidFill>
                  <a:srgbClr val="15213F"/>
                </a:solidFill>
                <a:latin typeface="Roboto" pitchFamily="34" charset="0"/>
                <a:ea typeface="Roboto" pitchFamily="34" charset="-122"/>
                <a:cs typeface="Roboto" pitchFamily="34" charset="-120"/>
              </a:rPr>
              <a:t>The program will be implemented using a chosen programming language, incorporating the data structures, algorithms, and functions outlined in the previous sections. This will involve writing code for each module and ensuring its proper integration.</a:t>
            </a:r>
            <a:endParaRPr lang="en-US" sz="1250" dirty="0"/>
          </a:p>
        </p:txBody>
      </p:sp>
      <p:pic>
        <p:nvPicPr>
          <p:cNvPr id="4" name="Image 1" descr="preencoded.png">
            <a:extLst>
              <a:ext uri="{FF2B5EF4-FFF2-40B4-BE49-F238E27FC236}">
                <a16:creationId xmlns:a16="http://schemas.microsoft.com/office/drawing/2014/main" id="{46A3D831-CC3F-91DB-D8C6-28A9BE432FD4}"/>
              </a:ext>
            </a:extLst>
          </p:cNvPr>
          <p:cNvPicPr>
            <a:picLocks noChangeAspect="1"/>
          </p:cNvPicPr>
          <p:nvPr/>
        </p:nvPicPr>
        <p:blipFill>
          <a:blip r:embed="rId3"/>
          <a:stretch>
            <a:fillRect/>
          </a:stretch>
        </p:blipFill>
        <p:spPr>
          <a:xfrm>
            <a:off x="978383" y="2602084"/>
            <a:ext cx="805245" cy="1288393"/>
          </a:xfrm>
          <a:prstGeom prst="rect">
            <a:avLst/>
          </a:prstGeom>
        </p:spPr>
      </p:pic>
      <p:sp>
        <p:nvSpPr>
          <p:cNvPr id="16" name="Text 2">
            <a:extLst>
              <a:ext uri="{FF2B5EF4-FFF2-40B4-BE49-F238E27FC236}">
                <a16:creationId xmlns:a16="http://schemas.microsoft.com/office/drawing/2014/main" id="{5E2815F8-E6DA-F03D-DDB0-A4CF3E393C8E}"/>
              </a:ext>
            </a:extLst>
          </p:cNvPr>
          <p:cNvSpPr/>
          <p:nvPr/>
        </p:nvSpPr>
        <p:spPr>
          <a:xfrm>
            <a:off x="2028515" y="2763653"/>
            <a:ext cx="1652654" cy="251602"/>
          </a:xfrm>
          <a:prstGeom prst="rect">
            <a:avLst/>
          </a:prstGeom>
          <a:noFill/>
          <a:ln/>
        </p:spPr>
        <p:txBody>
          <a:bodyPr wrap="none" lIns="0" tIns="0" rIns="0" bIns="0" rtlCol="0" anchor="t"/>
          <a:lstStyle/>
          <a:p>
            <a:pPr marL="0" indent="0" algn="l">
              <a:lnSpc>
                <a:spcPts val="1950"/>
              </a:lnSpc>
              <a:buNone/>
            </a:pPr>
            <a:r>
              <a:rPr lang="en-US" sz="1550" dirty="0">
                <a:solidFill>
                  <a:srgbClr val="15213F"/>
                </a:solidFill>
                <a:latin typeface="Roboto Slab" pitchFamily="34" charset="0"/>
                <a:ea typeface="Roboto Slab" pitchFamily="34" charset="-122"/>
                <a:cs typeface="Roboto Slab" pitchFamily="34" charset="-120"/>
              </a:rPr>
              <a:t>File Reading</a:t>
            </a:r>
            <a:endParaRPr lang="en-US" sz="1550" dirty="0"/>
          </a:p>
        </p:txBody>
      </p:sp>
      <p:sp>
        <p:nvSpPr>
          <p:cNvPr id="17" name="Text 3">
            <a:extLst>
              <a:ext uri="{FF2B5EF4-FFF2-40B4-BE49-F238E27FC236}">
                <a16:creationId xmlns:a16="http://schemas.microsoft.com/office/drawing/2014/main" id="{D9E9377B-AEA1-3D2C-DD71-FA6B79391CC9}"/>
              </a:ext>
            </a:extLst>
          </p:cNvPr>
          <p:cNvSpPr/>
          <p:nvPr/>
        </p:nvSpPr>
        <p:spPr>
          <a:xfrm>
            <a:off x="2028514" y="3112982"/>
            <a:ext cx="10187163" cy="257655"/>
          </a:xfrm>
          <a:prstGeom prst="rect">
            <a:avLst/>
          </a:prstGeom>
          <a:noFill/>
          <a:ln/>
        </p:spPr>
        <p:txBody>
          <a:bodyPr wrap="none" lIns="0" tIns="0" rIns="0" bIns="0" rtlCol="0" anchor="t"/>
          <a:lstStyle/>
          <a:p>
            <a:pPr marL="0" indent="0" algn="l">
              <a:lnSpc>
                <a:spcPts val="2000"/>
              </a:lnSpc>
              <a:buNone/>
            </a:pPr>
            <a:r>
              <a:rPr lang="en-US" sz="1250" dirty="0">
                <a:solidFill>
                  <a:srgbClr val="15213F"/>
                </a:solidFill>
                <a:latin typeface="Roboto" pitchFamily="34" charset="0"/>
                <a:ea typeface="Roboto" pitchFamily="34" charset="-122"/>
                <a:cs typeface="Roboto" pitchFamily="34" charset="-120"/>
              </a:rPr>
              <a:t>Read the text file line by line, separating words based on spaces or punctuation.</a:t>
            </a:r>
            <a:endParaRPr lang="en-US" sz="1250" dirty="0"/>
          </a:p>
        </p:txBody>
      </p:sp>
      <p:pic>
        <p:nvPicPr>
          <p:cNvPr id="18" name="Image 2" descr="preencoded.png">
            <a:extLst>
              <a:ext uri="{FF2B5EF4-FFF2-40B4-BE49-F238E27FC236}">
                <a16:creationId xmlns:a16="http://schemas.microsoft.com/office/drawing/2014/main" id="{4CFB3AA8-992A-E036-7253-69FC3D9D9963}"/>
              </a:ext>
            </a:extLst>
          </p:cNvPr>
          <p:cNvPicPr>
            <a:picLocks noChangeAspect="1"/>
          </p:cNvPicPr>
          <p:nvPr/>
        </p:nvPicPr>
        <p:blipFill>
          <a:blip r:embed="rId4"/>
          <a:stretch>
            <a:fillRect/>
          </a:stretch>
        </p:blipFill>
        <p:spPr>
          <a:xfrm>
            <a:off x="978383" y="3894627"/>
            <a:ext cx="805245" cy="1288393"/>
          </a:xfrm>
          <a:prstGeom prst="rect">
            <a:avLst/>
          </a:prstGeom>
        </p:spPr>
      </p:pic>
      <p:sp>
        <p:nvSpPr>
          <p:cNvPr id="19" name="Text 4">
            <a:extLst>
              <a:ext uri="{FF2B5EF4-FFF2-40B4-BE49-F238E27FC236}">
                <a16:creationId xmlns:a16="http://schemas.microsoft.com/office/drawing/2014/main" id="{0C5C9FC7-6C4E-6CB4-347D-79CC8125BC35}"/>
              </a:ext>
            </a:extLst>
          </p:cNvPr>
          <p:cNvSpPr/>
          <p:nvPr/>
        </p:nvSpPr>
        <p:spPr>
          <a:xfrm>
            <a:off x="2028515" y="4056196"/>
            <a:ext cx="1652654" cy="251602"/>
          </a:xfrm>
          <a:prstGeom prst="rect">
            <a:avLst/>
          </a:prstGeom>
          <a:noFill/>
          <a:ln/>
        </p:spPr>
        <p:txBody>
          <a:bodyPr wrap="none" lIns="0" tIns="0" rIns="0" bIns="0" rtlCol="0" anchor="t"/>
          <a:lstStyle/>
          <a:p>
            <a:pPr marL="0" indent="0" algn="l">
              <a:lnSpc>
                <a:spcPts val="1950"/>
              </a:lnSpc>
              <a:buNone/>
            </a:pPr>
            <a:r>
              <a:rPr lang="en-US" sz="1550" dirty="0">
                <a:solidFill>
                  <a:srgbClr val="15213F"/>
                </a:solidFill>
                <a:latin typeface="Roboto Slab" pitchFamily="34" charset="0"/>
                <a:ea typeface="Roboto Slab" pitchFamily="34" charset="-122"/>
                <a:cs typeface="Roboto Slab" pitchFamily="34" charset="-120"/>
              </a:rPr>
              <a:t>Word Processing</a:t>
            </a:r>
            <a:endParaRPr lang="en-US" sz="1550" dirty="0"/>
          </a:p>
        </p:txBody>
      </p:sp>
      <p:sp>
        <p:nvSpPr>
          <p:cNvPr id="20" name="Text 5">
            <a:extLst>
              <a:ext uri="{FF2B5EF4-FFF2-40B4-BE49-F238E27FC236}">
                <a16:creationId xmlns:a16="http://schemas.microsoft.com/office/drawing/2014/main" id="{A76F1C18-B3C5-F014-2845-A57BBA10B1B9}"/>
              </a:ext>
            </a:extLst>
          </p:cNvPr>
          <p:cNvSpPr/>
          <p:nvPr/>
        </p:nvSpPr>
        <p:spPr>
          <a:xfrm>
            <a:off x="2028514" y="4405524"/>
            <a:ext cx="10187163" cy="257655"/>
          </a:xfrm>
          <a:prstGeom prst="rect">
            <a:avLst/>
          </a:prstGeom>
          <a:noFill/>
          <a:ln/>
        </p:spPr>
        <p:txBody>
          <a:bodyPr wrap="none" lIns="0" tIns="0" rIns="0" bIns="0" rtlCol="0" anchor="t"/>
          <a:lstStyle/>
          <a:p>
            <a:pPr marL="0" indent="0" algn="l">
              <a:lnSpc>
                <a:spcPts val="2000"/>
              </a:lnSpc>
              <a:buNone/>
            </a:pPr>
            <a:r>
              <a:rPr lang="en-US" sz="1250" dirty="0">
                <a:solidFill>
                  <a:srgbClr val="15213F"/>
                </a:solidFill>
                <a:latin typeface="Roboto" pitchFamily="34" charset="0"/>
                <a:ea typeface="Roboto" pitchFamily="34" charset="-122"/>
                <a:cs typeface="Roboto" pitchFamily="34" charset="-120"/>
              </a:rPr>
              <a:t>Convert words to lowercase, remove punctuation, and update word counts in the hash table or linked list.</a:t>
            </a:r>
            <a:endParaRPr lang="en-US" sz="1250" dirty="0"/>
          </a:p>
        </p:txBody>
      </p:sp>
      <p:pic>
        <p:nvPicPr>
          <p:cNvPr id="21" name="Image 3" descr="preencoded.png">
            <a:extLst>
              <a:ext uri="{FF2B5EF4-FFF2-40B4-BE49-F238E27FC236}">
                <a16:creationId xmlns:a16="http://schemas.microsoft.com/office/drawing/2014/main" id="{A546481B-37BA-E3C8-7F94-8AE8EC029ECC}"/>
              </a:ext>
            </a:extLst>
          </p:cNvPr>
          <p:cNvPicPr>
            <a:picLocks noChangeAspect="1"/>
          </p:cNvPicPr>
          <p:nvPr/>
        </p:nvPicPr>
        <p:blipFill>
          <a:blip r:embed="rId5"/>
          <a:stretch>
            <a:fillRect/>
          </a:stretch>
        </p:blipFill>
        <p:spPr>
          <a:xfrm>
            <a:off x="978383" y="5187169"/>
            <a:ext cx="805245" cy="1288393"/>
          </a:xfrm>
          <a:prstGeom prst="rect">
            <a:avLst/>
          </a:prstGeom>
        </p:spPr>
      </p:pic>
      <p:sp>
        <p:nvSpPr>
          <p:cNvPr id="22" name="Text 6">
            <a:extLst>
              <a:ext uri="{FF2B5EF4-FFF2-40B4-BE49-F238E27FC236}">
                <a16:creationId xmlns:a16="http://schemas.microsoft.com/office/drawing/2014/main" id="{F438C28D-BB3C-45D7-93DC-124E59602D4A}"/>
              </a:ext>
            </a:extLst>
          </p:cNvPr>
          <p:cNvSpPr/>
          <p:nvPr/>
        </p:nvSpPr>
        <p:spPr>
          <a:xfrm>
            <a:off x="2028515" y="5348738"/>
            <a:ext cx="1652654" cy="251602"/>
          </a:xfrm>
          <a:prstGeom prst="rect">
            <a:avLst/>
          </a:prstGeom>
          <a:noFill/>
          <a:ln/>
        </p:spPr>
        <p:txBody>
          <a:bodyPr wrap="none" lIns="0" tIns="0" rIns="0" bIns="0" rtlCol="0" anchor="t"/>
          <a:lstStyle/>
          <a:p>
            <a:pPr marL="0" indent="0" algn="l">
              <a:lnSpc>
                <a:spcPts val="1950"/>
              </a:lnSpc>
              <a:buNone/>
            </a:pPr>
            <a:r>
              <a:rPr lang="en-US" sz="1550" dirty="0">
                <a:solidFill>
                  <a:srgbClr val="15213F"/>
                </a:solidFill>
                <a:latin typeface="Roboto Slab" pitchFamily="34" charset="0"/>
                <a:ea typeface="Roboto Slab" pitchFamily="34" charset="-122"/>
                <a:cs typeface="Roboto Slab" pitchFamily="34" charset="-120"/>
              </a:rPr>
              <a:t>Output Generation</a:t>
            </a:r>
            <a:endParaRPr lang="en-US" sz="1550" dirty="0"/>
          </a:p>
        </p:txBody>
      </p:sp>
      <p:sp>
        <p:nvSpPr>
          <p:cNvPr id="23" name="Text 7">
            <a:extLst>
              <a:ext uri="{FF2B5EF4-FFF2-40B4-BE49-F238E27FC236}">
                <a16:creationId xmlns:a16="http://schemas.microsoft.com/office/drawing/2014/main" id="{6D72A51D-3151-4C3C-8220-9CE5EA651186}"/>
              </a:ext>
            </a:extLst>
          </p:cNvPr>
          <p:cNvSpPr/>
          <p:nvPr/>
        </p:nvSpPr>
        <p:spPr>
          <a:xfrm>
            <a:off x="2028514" y="5698067"/>
            <a:ext cx="10187163" cy="257655"/>
          </a:xfrm>
          <a:prstGeom prst="rect">
            <a:avLst/>
          </a:prstGeom>
          <a:noFill/>
          <a:ln/>
        </p:spPr>
        <p:txBody>
          <a:bodyPr wrap="none" lIns="0" tIns="0" rIns="0" bIns="0" rtlCol="0" anchor="t"/>
          <a:lstStyle/>
          <a:p>
            <a:pPr marL="0" indent="0" algn="l">
              <a:lnSpc>
                <a:spcPts val="2000"/>
              </a:lnSpc>
              <a:buNone/>
            </a:pPr>
            <a:r>
              <a:rPr lang="en-US" sz="1250" dirty="0">
                <a:solidFill>
                  <a:srgbClr val="15213F"/>
                </a:solidFill>
                <a:latin typeface="Roboto" pitchFamily="34" charset="0"/>
                <a:ea typeface="Roboto" pitchFamily="34" charset="-122"/>
                <a:cs typeface="Roboto" pitchFamily="34" charset="-120"/>
              </a:rPr>
              <a:t>Sort word counts in descending order and display the results in a user-friendly format.</a:t>
            </a:r>
            <a:endParaRPr lang="en-US" sz="1250" dirty="0"/>
          </a:p>
        </p:txBody>
      </p:sp>
    </p:spTree>
    <p:extLst>
      <p:ext uri="{BB962C8B-B14F-4D97-AF65-F5344CB8AC3E}">
        <p14:creationId xmlns:p14="http://schemas.microsoft.com/office/powerpoint/2010/main" val="299642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FB1C-AA32-25EB-FBBC-32F6BEE4BB4B}"/>
              </a:ext>
            </a:extLst>
          </p:cNvPr>
          <p:cNvSpPr>
            <a:spLocks noGrp="1"/>
          </p:cNvSpPr>
          <p:nvPr>
            <p:ph type="title"/>
          </p:nvPr>
        </p:nvSpPr>
        <p:spPr>
          <a:xfrm>
            <a:off x="5021841" y="230344"/>
            <a:ext cx="2875682" cy="1130864"/>
          </a:xfrm>
        </p:spPr>
        <p:txBody>
          <a:bodyPr/>
          <a:lstStyle/>
          <a:p>
            <a:r>
              <a:rPr lang="en-IN" dirty="0">
                <a:solidFill>
                  <a:srgbClr val="FF0000"/>
                </a:solidFill>
                <a:latin typeface="Times New Roman" panose="02020603050405020304" pitchFamily="18" charset="0"/>
                <a:cs typeface="Times New Roman" panose="02020603050405020304" pitchFamily="18" charset="0"/>
              </a:rPr>
              <a:t>Output</a:t>
            </a:r>
          </a:p>
        </p:txBody>
      </p:sp>
      <p:sp>
        <p:nvSpPr>
          <p:cNvPr id="3" name="Slide Number Placeholder 2">
            <a:extLst>
              <a:ext uri="{FF2B5EF4-FFF2-40B4-BE49-F238E27FC236}">
                <a16:creationId xmlns:a16="http://schemas.microsoft.com/office/drawing/2014/main" id="{404D22DE-E29F-8977-41BD-5CD8FD32377F}"/>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6D6CCA9F-ED3F-C54C-2DE7-06CFC3AC63E4}"/>
              </a:ext>
            </a:extLst>
          </p:cNvPr>
          <p:cNvPicPr>
            <a:picLocks noChangeAspect="1"/>
          </p:cNvPicPr>
          <p:nvPr/>
        </p:nvPicPr>
        <p:blipFill>
          <a:blip r:embed="rId2"/>
          <a:srcRect r="10401" b="39831"/>
          <a:stretch/>
        </p:blipFill>
        <p:spPr>
          <a:xfrm>
            <a:off x="1061358" y="1908558"/>
            <a:ext cx="9972922" cy="2771598"/>
          </a:xfrm>
          <a:prstGeom prst="rect">
            <a:avLst/>
          </a:prstGeom>
        </p:spPr>
      </p:pic>
    </p:spTree>
    <p:extLst>
      <p:ext uri="{BB962C8B-B14F-4D97-AF65-F5344CB8AC3E}">
        <p14:creationId xmlns:p14="http://schemas.microsoft.com/office/powerpoint/2010/main" val="386461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988A-6B69-9A55-7D24-3E71A8AA5F0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35CE25B5-67AB-54B1-5F1A-945A9308BABB}"/>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9</a:t>
            </a:fld>
            <a:endParaRPr lang="en-US"/>
          </a:p>
        </p:txBody>
      </p:sp>
      <p:pic>
        <p:nvPicPr>
          <p:cNvPr id="4" name="Picture 3">
            <a:extLst>
              <a:ext uri="{FF2B5EF4-FFF2-40B4-BE49-F238E27FC236}">
                <a16:creationId xmlns:a16="http://schemas.microsoft.com/office/drawing/2014/main" id="{2E42116F-8050-191B-D6D0-2C7EC4FABCCF}"/>
              </a:ext>
            </a:extLst>
          </p:cNvPr>
          <p:cNvPicPr>
            <a:picLocks noChangeAspect="1"/>
          </p:cNvPicPr>
          <p:nvPr/>
        </p:nvPicPr>
        <p:blipFill>
          <a:blip r:embed="rId2"/>
          <a:stretch>
            <a:fillRect/>
          </a:stretch>
        </p:blipFill>
        <p:spPr>
          <a:xfrm>
            <a:off x="1570892" y="1005840"/>
            <a:ext cx="9330320" cy="4657541"/>
          </a:xfrm>
          <a:prstGeom prst="rect">
            <a:avLst/>
          </a:prstGeom>
        </p:spPr>
      </p:pic>
    </p:spTree>
    <p:extLst>
      <p:ext uri="{BB962C8B-B14F-4D97-AF65-F5344CB8AC3E}">
        <p14:creationId xmlns:p14="http://schemas.microsoft.com/office/powerpoint/2010/main" val="20811641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596</Words>
  <Application>Microsoft Office PowerPoint</Application>
  <PresentationFormat>Widescreen</PresentationFormat>
  <Paragraphs>74</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Calisto MT</vt:lpstr>
      <vt:lpstr>Roboto</vt:lpstr>
      <vt:lpstr>Roboto Slab</vt:lpstr>
      <vt:lpstr>Times New Roman</vt:lpstr>
      <vt:lpstr>Office Theme</vt:lpstr>
      <vt:lpstr>PowerPoint Presentation</vt:lpstr>
      <vt:lpstr>Objectives</vt:lpstr>
      <vt:lpstr>Problem Statement</vt:lpstr>
      <vt:lpstr>Data Structures, Algorithms, and Concepts Used</vt:lpstr>
      <vt:lpstr>Modules and Functions</vt:lpstr>
      <vt:lpstr>PowerPoint Presentation</vt:lpstr>
      <vt:lpstr>PowerPoint Presentation</vt:lpstr>
      <vt:lpstr>Output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Gokul Senthilkumar</dc:creator>
  <cp:lastModifiedBy>JAGADHEESH J</cp:lastModifiedBy>
  <cp:revision>27</cp:revision>
  <dcterms:created xsi:type="dcterms:W3CDTF">2023-02-03T06:11:18Z</dcterms:created>
  <dcterms:modified xsi:type="dcterms:W3CDTF">2024-10-25T06:37:20Z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CCA21B7555E24D3FB40348EB3CE2AD24</vt:lpwstr>
  </property>
  <property fmtid="{D5CDD505-2E9C-101B-9397-08002B2CF9AE}" pid="4" name="KSOProductBuildVer">
    <vt:lpwstr>1033-11.2.0.11440</vt:lpwstr>
  </property>
</Properties>
</file>