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95" r:id="rId2"/>
    <p:sldId id="256" r:id="rId3"/>
    <p:sldId id="304" r:id="rId4"/>
    <p:sldId id="277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6" r:id="rId13"/>
    <p:sldId id="314" r:id="rId14"/>
    <p:sldId id="317" r:id="rId15"/>
    <p:sldId id="315" r:id="rId16"/>
    <p:sldId id="318" r:id="rId17"/>
    <p:sldId id="319" r:id="rId18"/>
    <p:sldId id="307" r:id="rId19"/>
    <p:sldId id="30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14EC83"/>
    <a:srgbClr val="C03144"/>
    <a:srgbClr val="082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4020" autoAdjust="0"/>
  </p:normalViewPr>
  <p:slideViewPr>
    <p:cSldViewPr snapToGrid="0" snapToObjects="1">
      <p:cViewPr varScale="1">
        <p:scale>
          <a:sx n="93" d="100"/>
          <a:sy n="93" d="100"/>
        </p:scale>
        <p:origin x="93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017AD-411F-41E6-963D-5395449EE370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811D0-AA66-44DD-A1B5-2BB45D1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11D0-AA66-44DD-A1B5-2BB45D1ED5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77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Event example: Button</a:t>
            </a:r>
            <a:r>
              <a:rPr lang="en-US" baseline="0" dirty="0" smtClean="0"/>
              <a:t> </a:t>
            </a:r>
            <a:r>
              <a:rPr lang="en-US" dirty="0" smtClean="0"/>
              <a:t>in page layout template broadcasting event to be handled by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11D0-AA66-44DD-A1B5-2BB45D1ED5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3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Angular-UI: Mention</a:t>
            </a:r>
            <a:r>
              <a:rPr lang="en-US" baseline="0" dirty="0" smtClean="0"/>
              <a:t> UI-Bootstrap and UI-Router </a:t>
            </a:r>
            <a:r>
              <a:rPr lang="en-US" baseline="0" smtClean="0"/>
              <a:t>in particular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11D0-AA66-44DD-A1B5-2BB45D1ED5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7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Library: suite of tools; framework: structure to build on; AngularJS is firmly in the "framework"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Contrast t</a:t>
            </a:r>
            <a:r>
              <a:rPr lang="en-US" dirty="0" smtClean="0"/>
              <a:t>wo-way</a:t>
            </a:r>
            <a:r>
              <a:rPr lang="en-US" baseline="0" dirty="0" smtClean="0"/>
              <a:t> binding with jQuery imperative DOM updating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11D0-AA66-44DD-A1B5-2BB45D1ED5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7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11D0-AA66-44DD-A1B5-2BB45D1ED5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Fully understanding</a:t>
            </a:r>
            <a:r>
              <a:rPr lang="en-US" baseline="0" dirty="0" smtClean="0"/>
              <a:t> d</a:t>
            </a:r>
            <a:r>
              <a:rPr lang="en-US" dirty="0" smtClean="0"/>
              <a:t>irectives is probably</a:t>
            </a:r>
            <a:r>
              <a:rPr lang="en-US" baseline="0" dirty="0" smtClean="0"/>
              <a:t> the hardest part of learning AngularJS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Two-way data binding </a:t>
            </a:r>
            <a:r>
              <a:rPr lang="en-US" sz="2400" dirty="0" smtClean="0"/>
              <a:t>enables immediate view updating</a:t>
            </a:r>
            <a:r>
              <a:rPr lang="en-US" sz="1200" baseline="0" dirty="0" smtClean="0"/>
              <a:t> when data changes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11D0-AA66-44DD-A1B5-2BB45D1ED5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Compare</a:t>
            </a:r>
            <a:r>
              <a:rPr lang="en-US" baseline="0" dirty="0" smtClean="0"/>
              <a:t> with jQuery-style: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$('#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myElement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').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myPlugin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pluginOpts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});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 </a:t>
            </a:r>
            <a:r>
              <a:rPr lang="en-US" dirty="0" smtClean="0"/>
              <a:t>both one-way binding (via {{ }}) and two-way binding (via ng-model</a:t>
            </a:r>
            <a:r>
              <a:rPr lang="en-US" baseline="0" dirty="0" smtClean="0"/>
              <a:t> directive)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How many directives come with AngularJS?  See code.angularjs.org/1.2.21/docs/</a:t>
            </a:r>
            <a:r>
              <a:rPr lang="en-US" baseline="0" dirty="0" err="1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11D0-AA66-44DD-A1B5-2BB45D1ED5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9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 that ng-controller directive creates a new 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Note that</a:t>
            </a:r>
            <a:r>
              <a:rPr lang="en-US" baseline="0" dirty="0" smtClean="0"/>
              <a:t> Example #1 implicitly used root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11D0-AA66-44DD-A1B5-2BB45D1ED5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0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11D0-AA66-44DD-A1B5-2BB45D1ED5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11D0-AA66-44DD-A1B5-2BB45D1ED5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8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811D0-AA66-44DD-A1B5-2BB45D1ED5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E39C-6054-BF4B-A519-3952142D702C}" type="datetimeFigureOut">
              <a:rPr lang="en-US" smtClean="0"/>
              <a:pPr/>
              <a:t>8/5/2014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A1B3B-9904-7740-9E93-091F1956A4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oin.me/wddsoftwa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angular-ui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gghead.io/" TargetMode="External"/><Relationship Id="rId5" Type="http://schemas.openxmlformats.org/officeDocument/2006/relationships/hyperlink" Target="http://www.ng-book.com/" TargetMode="External"/><Relationship Id="rId4" Type="http://schemas.openxmlformats.org/officeDocument/2006/relationships/hyperlink" Target="https://angularjs.org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20151" y="458642"/>
            <a:ext cx="91489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GoodTimesRg-Regular"/>
            </a:endParaRPr>
          </a:p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GoodTimesRg-Regular"/>
              </a:rPr>
              <a:t>Wireless: </a:t>
            </a:r>
            <a:r>
              <a:rPr lang="en-US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GoodTimesRg-Regular"/>
              </a:rPr>
              <a:t>WDDPublic</a:t>
            </a:r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GoodTimesRg-Regular"/>
            </a:endParaRPr>
          </a:p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GoodTimesRg-Regular"/>
              </a:rPr>
              <a:t>Password: @WDD4internet</a:t>
            </a:r>
          </a:p>
          <a:p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GoodTimesRg-Regular"/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GoodTimesRg-Regular"/>
              </a:rPr>
              <a:t/>
            </a:r>
            <a:b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GoodTimesRg-Regular"/>
              </a:rPr>
            </a:b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GoodTimesRg-Regular"/>
              </a:rPr>
              <a:t>Follow along with the code: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GoodTimesRg-Regular"/>
                <a:hlinkClick r:id="rId2"/>
              </a:rPr>
              <a:t>http://join.me/wddsoftware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GoodTimesRg-Regular"/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GoodTimesRg-Regular"/>
              </a:rPr>
              <a:t>(or download the Join Me app on your mobile device)</a:t>
            </a:r>
          </a:p>
        </p:txBody>
      </p:sp>
      <p:pic>
        <p:nvPicPr>
          <p:cNvPr id="10" name="Picture 9" descr="WDD Logo 250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56" y="862554"/>
            <a:ext cx="1252611" cy="1252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6910" y="596980"/>
            <a:ext cx="179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Grab some Pizza!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36909" y="1816696"/>
            <a:ext cx="179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Soda/Water in the Mini-Fridge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" y="1677524"/>
            <a:ext cx="914399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Think “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” in MVVM architecture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Expose </a:t>
            </a:r>
            <a:r>
              <a:rPr lang="en-US" sz="2400" dirty="0"/>
              <a:t>the domain model to the </a:t>
            </a:r>
            <a:r>
              <a:rPr lang="en-US" sz="2400" dirty="0" smtClean="0"/>
              <a:t>view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Provide both data and functionality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The domain model is just POJO (plain old JavaScript objects)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There are many scopes in an AngularJS application, arranged in a hierarchy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9978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Scopes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55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" y="1677524"/>
            <a:ext cx="9143998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Responsible for initializing the scope object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Populate the scope with initial model values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Augment the scope with functions that can be called by the UI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9978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Controllers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61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ingle Corner Rectangle 10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4334932" y="4439688"/>
            <a:ext cx="484718" cy="30343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DD Logo.png"/>
          <p:cNvPicPr>
            <a:picLocks noChangeAspect="1"/>
          </p:cNvPicPr>
          <p:nvPr/>
        </p:nvPicPr>
        <p:blipFill>
          <a:blip r:embed="rId3"/>
          <a:srcRect l="76387" b="18317"/>
          <a:stretch>
            <a:fillRect/>
          </a:stretch>
        </p:blipFill>
        <p:spPr>
          <a:xfrm>
            <a:off x="5245541" y="952557"/>
            <a:ext cx="3399727" cy="2915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423" y="1994910"/>
            <a:ext cx="5050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+mj-lt"/>
                <a:cs typeface="GoodTimesRg-Regular"/>
              </a:rPr>
              <a:t>Example #2</a:t>
            </a:r>
            <a:endParaRPr lang="en-US" sz="6000" dirty="0">
              <a:solidFill>
                <a:schemeClr val="bg1"/>
              </a:solidFill>
              <a:latin typeface="+mj-lt"/>
              <a:cs typeface="GoodTimesRg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76667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" y="1677524"/>
            <a:ext cx="914399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Keep global namespace clean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Aid in code organization and testing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Factor out common functionality for re-use between applications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Are assembled into an AngularJS application via dependency injection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9978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Modules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96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ingle Corner Rectangle 10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4334932" y="4439688"/>
            <a:ext cx="484718" cy="30343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DD Logo.png"/>
          <p:cNvPicPr>
            <a:picLocks noChangeAspect="1"/>
          </p:cNvPicPr>
          <p:nvPr/>
        </p:nvPicPr>
        <p:blipFill>
          <a:blip r:embed="rId3"/>
          <a:srcRect l="76387" b="18317"/>
          <a:stretch>
            <a:fillRect/>
          </a:stretch>
        </p:blipFill>
        <p:spPr>
          <a:xfrm>
            <a:off x="5245541" y="952557"/>
            <a:ext cx="3399727" cy="2915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423" y="1994910"/>
            <a:ext cx="5050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+mj-lt"/>
                <a:cs typeface="GoodTimesRg-Regular"/>
              </a:rPr>
              <a:t>Example #3</a:t>
            </a:r>
            <a:endParaRPr lang="en-US" sz="6000" dirty="0">
              <a:solidFill>
                <a:schemeClr val="bg1"/>
              </a:solidFill>
              <a:latin typeface="+mj-lt"/>
              <a:cs typeface="GoodTimesRg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9032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" y="1596091"/>
            <a:ext cx="9143998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Describes dependencies among objects declaratively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Avoids tight coupling between objects; facilitates re-use and testing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AngularJS injector finds and </a:t>
            </a:r>
            <a:r>
              <a:rPr lang="en-US" sz="2400" dirty="0" smtClean="0"/>
              <a:t>wires up </a:t>
            </a:r>
            <a:r>
              <a:rPr lang="en-US" sz="2400" dirty="0"/>
              <a:t>collaborating objects, referred to as “services</a:t>
            </a:r>
            <a:r>
              <a:rPr lang="en-US" sz="2400" dirty="0" smtClean="0"/>
              <a:t>”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Watch out if you use JavaScript </a:t>
            </a:r>
            <a:r>
              <a:rPr lang="en-US" sz="2400" dirty="0" err="1" smtClean="0"/>
              <a:t>minification</a:t>
            </a:r>
            <a:r>
              <a:rPr lang="en-US" sz="2400" dirty="0" smtClean="0"/>
              <a:t>: use annotations to specify dependencies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9978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Dependency Injection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11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ingle Corner Rectangle 10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4334932" y="4439688"/>
            <a:ext cx="484718" cy="30343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DD Logo.png"/>
          <p:cNvPicPr>
            <a:picLocks noChangeAspect="1"/>
          </p:cNvPicPr>
          <p:nvPr/>
        </p:nvPicPr>
        <p:blipFill>
          <a:blip r:embed="rId3"/>
          <a:srcRect l="76387" b="18317"/>
          <a:stretch>
            <a:fillRect/>
          </a:stretch>
        </p:blipFill>
        <p:spPr>
          <a:xfrm>
            <a:off x="5245541" y="952557"/>
            <a:ext cx="3399727" cy="2915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423" y="1994910"/>
            <a:ext cx="5050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+mj-lt"/>
                <a:cs typeface="GoodTimesRg-Regular"/>
              </a:rPr>
              <a:t>Example #4</a:t>
            </a:r>
            <a:endParaRPr lang="en-US" sz="6000" dirty="0">
              <a:solidFill>
                <a:schemeClr val="bg1"/>
              </a:solidFill>
              <a:latin typeface="+mj-lt"/>
              <a:cs typeface="GoodTimesRg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42818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" y="1582433"/>
            <a:ext cx="9143998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Testability: Unit testing (Jasmine, Karma runner) and end-to-end testing (Protractor)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Multiple views and routing: view selection based on URL (</a:t>
            </a:r>
            <a:r>
              <a:rPr lang="en-US" sz="2400" dirty="0" err="1" smtClean="0"/>
              <a:t>ngRoute</a:t>
            </a:r>
            <a:r>
              <a:rPr lang="en-US" sz="2400" dirty="0" smtClean="0"/>
              <a:t> module; UI-Router module from </a:t>
            </a:r>
            <a:r>
              <a:rPr lang="en-US" sz="2400" dirty="0" err="1" smtClean="0"/>
              <a:t>AngularUI</a:t>
            </a:r>
            <a:r>
              <a:rPr lang="en-US" sz="2400" dirty="0" smtClean="0"/>
              <a:t> project)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Eventing</a:t>
            </a:r>
            <a:r>
              <a:rPr lang="en-US" sz="2400" dirty="0" smtClean="0"/>
              <a:t> system via scope hierarchy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Filters (formatting) and parsers (validation) for two-way data binding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619978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Additional AngularJS Features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97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" y="1677524"/>
            <a:ext cx="914399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Home page: </a:t>
            </a:r>
            <a:r>
              <a:rPr lang="en-US" sz="2400" dirty="0" smtClean="0">
                <a:hlinkClick r:id="rId4"/>
              </a:rPr>
              <a:t>angularjs.org</a:t>
            </a:r>
            <a:endParaRPr lang="en-US" sz="2400" dirty="0" smtClean="0"/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The ng-book by Ari Lerner: </a:t>
            </a:r>
            <a:r>
              <a:rPr lang="en-US" sz="2400" dirty="0" smtClean="0">
                <a:hlinkClick r:id="rId5"/>
              </a:rPr>
              <a:t>www.ng-book.com</a:t>
            </a:r>
            <a:endParaRPr lang="en-US" sz="2400" dirty="0" smtClean="0"/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Book: </a:t>
            </a:r>
            <a:r>
              <a:rPr lang="en-US" sz="2400" u="sng" dirty="0" smtClean="0"/>
              <a:t>Mastering Web Application Development with AngularJS</a:t>
            </a:r>
            <a:r>
              <a:rPr lang="en-US" sz="2400" dirty="0" smtClean="0"/>
              <a:t> by </a:t>
            </a:r>
            <a:r>
              <a:rPr lang="en-US" sz="2400" dirty="0" err="1" smtClean="0"/>
              <a:t>Pawel</a:t>
            </a:r>
            <a:r>
              <a:rPr lang="en-US" sz="2400" dirty="0" smtClean="0"/>
              <a:t> Kozlowski and Peter Bacon Darwin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Video tutorials: </a:t>
            </a:r>
            <a:r>
              <a:rPr lang="en-US" sz="2400" dirty="0">
                <a:hlinkClick r:id="rId6"/>
              </a:rPr>
              <a:t>egghead.io</a:t>
            </a:r>
            <a:endParaRPr lang="en-US" sz="2400" dirty="0"/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Useful </a:t>
            </a:r>
            <a:r>
              <a:rPr lang="en-US" sz="2400" dirty="0"/>
              <a:t>modules: </a:t>
            </a:r>
            <a:r>
              <a:rPr lang="en-US" sz="2400" dirty="0" smtClean="0">
                <a:hlinkClick r:id="rId7"/>
              </a:rPr>
              <a:t>angular-ui.github.io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" y="619978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AngularJS Resources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793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ingle Corner Rectangle 10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4334932" y="4439688"/>
            <a:ext cx="484718" cy="30343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DD Logo.png"/>
          <p:cNvPicPr>
            <a:picLocks noChangeAspect="1"/>
          </p:cNvPicPr>
          <p:nvPr/>
        </p:nvPicPr>
        <p:blipFill>
          <a:blip r:embed="rId2"/>
          <a:srcRect l="76387" b="18317"/>
          <a:stretch>
            <a:fillRect/>
          </a:stretch>
        </p:blipFill>
        <p:spPr>
          <a:xfrm>
            <a:off x="5245541" y="952557"/>
            <a:ext cx="3399727" cy="2915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423" y="1994910"/>
            <a:ext cx="5050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+mj-lt"/>
                <a:cs typeface="GoodTimesRg-Regular"/>
              </a:rPr>
              <a:t>Any questions?</a:t>
            </a:r>
            <a:endParaRPr lang="en-US" sz="6000" dirty="0">
              <a:solidFill>
                <a:schemeClr val="bg1"/>
              </a:solidFill>
              <a:latin typeface="+mj-lt"/>
              <a:cs typeface="GoodTimesRg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90322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52" y="1981198"/>
            <a:ext cx="5280161" cy="130909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" y="1677524"/>
            <a:ext cx="91439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indent="-457200">
              <a:buFont typeface="+mj-lt"/>
              <a:buAutoNum type="arabicPeriod"/>
            </a:pPr>
            <a:r>
              <a:rPr lang="en-US" sz="2800" dirty="0" smtClean="0"/>
              <a:t>What is your name?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2800" dirty="0" smtClean="0"/>
              <a:t>What Company are you from?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2800" dirty="0" smtClean="0"/>
              <a:t>Tell us a little bit about what your company does!</a:t>
            </a:r>
          </a:p>
          <a:p>
            <a:pPr marL="857250" lvl="2" indent="-457200">
              <a:buFont typeface="+mj-lt"/>
              <a:buAutoNum type="arabicPeriod"/>
            </a:pPr>
            <a:r>
              <a:rPr lang="en-US" sz="2800" dirty="0" smtClean="0"/>
              <a:t>What is your role at your company?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9978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Introductions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845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3" y="706965"/>
            <a:ext cx="9151939" cy="3795732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ingle Corner Rectangle 10"/>
          <p:cNvSpPr/>
          <p:nvPr/>
        </p:nvSpPr>
        <p:spPr>
          <a:xfrm>
            <a:off x="1" y="492431"/>
            <a:ext cx="4579632" cy="468529"/>
          </a:xfrm>
          <a:prstGeom prst="snip1Rect">
            <a:avLst>
              <a:gd name="adj" fmla="val 50000"/>
            </a:avLst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4579632" y="486471"/>
            <a:ext cx="4576579" cy="474489"/>
          </a:xfrm>
          <a:prstGeom prst="snip1Rect">
            <a:avLst>
              <a:gd name="adj" fmla="val 50000"/>
            </a:avLst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rgbClr val="00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4432" y="706965"/>
            <a:ext cx="9071780" cy="1112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AngularJS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273" y="1620059"/>
            <a:ext cx="915193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Discussion / Lunch &amp; Learn / Demo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08" y="2743165"/>
            <a:ext cx="3286584" cy="8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03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" y="1677524"/>
            <a:ext cx="914399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 JavaScript MVC/MVVM/“MVW” (model-view-whatever) </a:t>
            </a:r>
            <a:r>
              <a:rPr lang="en-US" sz="2400" dirty="0"/>
              <a:t>framework for building single-page web </a:t>
            </a:r>
            <a:r>
              <a:rPr lang="en-US" sz="2400" dirty="0" smtClean="0"/>
              <a:t>apps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Maintained by Google &amp; </a:t>
            </a:r>
            <a:r>
              <a:rPr lang="en-US" sz="2400" dirty="0" smtClean="0"/>
              <a:t>development </a:t>
            </a:r>
            <a:r>
              <a:rPr lang="en-US" sz="2400" dirty="0"/>
              <a:t>community</a:t>
            </a:r>
            <a:endParaRPr lang="en-US" sz="2400" dirty="0" smtClean="0"/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Licensed under the MIT license</a:t>
            </a:r>
            <a:endParaRPr lang="en-US" sz="2400" dirty="0" smtClean="0"/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Supports modern browsers including Internet Explorer 8+ (IE 9+ as of AngularJS 1.3)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9978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What </a:t>
            </a:r>
            <a:r>
              <a:rPr lang="en-US" sz="4000" b="1" dirty="0">
                <a:solidFill>
                  <a:srgbClr val="0070C0"/>
                </a:solidFill>
              </a:rPr>
              <a:t>I</a:t>
            </a:r>
            <a:r>
              <a:rPr lang="en-US" sz="4000" b="1" dirty="0" smtClean="0">
                <a:solidFill>
                  <a:srgbClr val="0070C0"/>
                </a:solidFill>
              </a:rPr>
              <a:t>s AngularJS?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5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" y="1677524"/>
            <a:ext cx="9143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An application framework, not “just” a library or toolkit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Declarative </a:t>
            </a:r>
            <a:r>
              <a:rPr lang="en-US" sz="2400" dirty="0"/>
              <a:t>UI </a:t>
            </a:r>
            <a:r>
              <a:rPr lang="en-US" sz="2400" dirty="0" smtClean="0"/>
              <a:t>construction via extended HTML markup and two-way </a:t>
            </a:r>
            <a:r>
              <a:rPr lang="en-US" sz="2400" dirty="0"/>
              <a:t>data </a:t>
            </a:r>
            <a:r>
              <a:rPr lang="en-US" sz="2400" dirty="0" smtClean="0"/>
              <a:t>binding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smtClean="0"/>
              <a:t>DOM </a:t>
            </a:r>
            <a:r>
              <a:rPr lang="sv-SE" sz="2400" dirty="0"/>
              <a:t>manipulation </a:t>
            </a:r>
            <a:r>
              <a:rPr lang="sv-SE" sz="2400" dirty="0" smtClean="0"/>
              <a:t>separated from application logic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400" dirty="0" smtClean="0"/>
              <a:t>Emphasis on testability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" y="619978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What Is AngularJS?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2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72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" y="1677524"/>
            <a:ext cx="914399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Directive</a:t>
            </a:r>
            <a:r>
              <a:rPr lang="en-US" sz="2400" dirty="0" smtClean="0"/>
              <a:t>: View construction &amp; DOM manipulation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Controller</a:t>
            </a:r>
            <a:r>
              <a:rPr lang="en-US" sz="2400" dirty="0" smtClean="0"/>
              <a:t>: Application logic (model)</a:t>
            </a:r>
            <a:endParaRPr lang="en-US" sz="2400" dirty="0"/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Scope</a:t>
            </a:r>
            <a:r>
              <a:rPr lang="en-US" sz="2400" dirty="0" smtClean="0"/>
              <a:t>: “Glue” between the controller and the view (</a:t>
            </a:r>
            <a:r>
              <a:rPr lang="en-US" sz="2400" dirty="0" err="1" smtClean="0"/>
              <a:t>viewmodel</a:t>
            </a:r>
            <a:r>
              <a:rPr lang="en-US" sz="2400" dirty="0" smtClean="0"/>
              <a:t>)</a:t>
            </a:r>
            <a:endParaRPr lang="en-US" sz="2400" dirty="0"/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Module</a:t>
            </a:r>
            <a:r>
              <a:rPr lang="en-US" sz="2400" dirty="0" smtClean="0"/>
              <a:t>: Code organization and unit of re-use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/>
              <a:t>Dependency Injection</a:t>
            </a:r>
            <a:r>
              <a:rPr lang="en-US" sz="2400" dirty="0" smtClean="0"/>
              <a:t>: Automatically manage object dependencies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619978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Key AngularJS Concepts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09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4334932" y="4451898"/>
            <a:ext cx="484718" cy="30343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DD Logo 250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9" y="4720125"/>
            <a:ext cx="964776" cy="2379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" y="1677524"/>
            <a:ext cx="914399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Declarative UI </a:t>
            </a:r>
            <a:r>
              <a:rPr lang="en-US" sz="2400" dirty="0" smtClean="0"/>
              <a:t>construction – the “V” in MVW</a:t>
            </a:r>
            <a:endParaRPr lang="en-US" sz="2400" dirty="0"/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Appear in HTML as new elements &amp; attributes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Attach functionality to DOM elements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Provide two-way data binding</a:t>
            </a:r>
          </a:p>
          <a:p>
            <a:pPr marL="85725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Provide for DOM manipulation</a:t>
            </a:r>
            <a:r>
              <a:rPr lang="en-US" sz="2400" dirty="0"/>
              <a:t> </a:t>
            </a:r>
            <a:r>
              <a:rPr lang="en-US" sz="2400" dirty="0" smtClean="0"/>
              <a:t>(for example, repetition and conditional inclusion of DOM elements)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" y="619978"/>
            <a:ext cx="9143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Directives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88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939" y="656166"/>
            <a:ext cx="9151939" cy="3795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ingle Corner Rectangle 10"/>
          <p:cNvSpPr/>
          <p:nvPr/>
        </p:nvSpPr>
        <p:spPr>
          <a:xfrm>
            <a:off x="1" y="433162"/>
            <a:ext cx="4579632" cy="468529"/>
          </a:xfrm>
          <a:prstGeom prst="snip1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ingle Corner Rectangle 11"/>
          <p:cNvSpPr/>
          <p:nvPr/>
        </p:nvSpPr>
        <p:spPr>
          <a:xfrm flipH="1">
            <a:off x="4579632" y="427202"/>
            <a:ext cx="4576579" cy="474489"/>
          </a:xfrm>
          <a:prstGeom prst="snip1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10800000">
            <a:off x="4334932" y="4439688"/>
            <a:ext cx="484718" cy="30343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DD Logo.png"/>
          <p:cNvPicPr>
            <a:picLocks noChangeAspect="1"/>
          </p:cNvPicPr>
          <p:nvPr/>
        </p:nvPicPr>
        <p:blipFill>
          <a:blip r:embed="rId3"/>
          <a:srcRect l="76387" b="18317"/>
          <a:stretch>
            <a:fillRect/>
          </a:stretch>
        </p:blipFill>
        <p:spPr>
          <a:xfrm>
            <a:off x="5245541" y="952557"/>
            <a:ext cx="3399727" cy="2915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423" y="1994910"/>
            <a:ext cx="5050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+mj-lt"/>
                <a:cs typeface="GoodTimesRg-Regular"/>
              </a:rPr>
              <a:t>Example #1</a:t>
            </a:r>
            <a:endParaRPr lang="en-US" sz="6000" dirty="0">
              <a:solidFill>
                <a:schemeClr val="bg1"/>
              </a:solidFill>
              <a:latin typeface="+mj-lt"/>
              <a:cs typeface="GoodTimesRg-Regular"/>
            </a:endParaRPr>
          </a:p>
        </p:txBody>
      </p:sp>
    </p:spTree>
    <p:extLst>
      <p:ext uri="{BB962C8B-B14F-4D97-AF65-F5344CB8AC3E}">
        <p14:creationId xmlns:p14="http://schemas.microsoft.com/office/powerpoint/2010/main" val="96486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8729</TotalTime>
  <Words>618</Words>
  <Application>Microsoft Office PowerPoint</Application>
  <PresentationFormat>On-screen Show (16:9)</PresentationFormat>
  <Paragraphs>95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GoodTimesRg-Regular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Burnes</dc:creator>
  <cp:lastModifiedBy>Scott Stevens</cp:lastModifiedBy>
  <cp:revision>194</cp:revision>
  <dcterms:created xsi:type="dcterms:W3CDTF">2013-01-31T16:12:14Z</dcterms:created>
  <dcterms:modified xsi:type="dcterms:W3CDTF">2014-08-05T14:25:58Z</dcterms:modified>
</cp:coreProperties>
</file>