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4" r:id="rId6"/>
    <p:sldId id="266" r:id="rId7"/>
    <p:sldId id="267" r:id="rId8"/>
    <p:sldId id="259" r:id="rId9"/>
    <p:sldId id="263" r:id="rId10"/>
    <p:sldId id="260" r:id="rId11"/>
    <p:sldId id="262" r:id="rId12"/>
    <p:sldId id="268" r:id="rId13"/>
    <p:sldId id="269" r:id="rId14"/>
    <p:sldId id="270" r:id="rId15"/>
    <p:sldId id="271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0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1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65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31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025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05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13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2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4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1148A0-E2EE-4A87-B2A4-3EE0121B1242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3BE996-BEA1-49E5-A8FA-76D9114E3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UAcVhXXS87CEvqp4sX07y7R2yR4_Ane/view?usp=sharing" TargetMode="External"/><Relationship Id="rId7" Type="http://schemas.openxmlformats.org/officeDocument/2006/relationships/hyperlink" Target="https://drive.google.com/file/d/1dRiqHAa6HOf2GpG0x4kVombXGick2raR/view?usp=shar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IWqTO6pQPMCmTjggFpvE7A-JKneJtVhQ/view?usp=sharing" TargetMode="External"/><Relationship Id="rId5" Type="http://schemas.openxmlformats.org/officeDocument/2006/relationships/hyperlink" Target="https://drive.google.com/file/d/16Jn8jXlFB3g9igq-sAi3ij5FNTvkkjpv/view?usp=sharing" TargetMode="External"/><Relationship Id="rId4" Type="http://schemas.openxmlformats.org/officeDocument/2006/relationships/hyperlink" Target="https://drive.google.com/file/d/156F_uJvV2V0Rkaziy4sdCX467nXDnhHq/view?usp=sha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-aaJIi0DEYPdWrMBEKIYUdO3YwB5lZS/view?usp=sharin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fqXPTVW82fEWZ77ymbZNq0C4ZrAexHcE/view?usp=sharing" TargetMode="External"/><Relationship Id="rId4" Type="http://schemas.openxmlformats.org/officeDocument/2006/relationships/hyperlink" Target="https://drive.google.com/file/d/1465pC4x6ajl1Ee0JgbqJtbrkh4qGkZh8/view?usp=shar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ojGcnGH4WHJjbsD4TfBEs3M97Pv2krl/view?usp=sharin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2WOC-K4d7-hSXLObEIGlRWWSnmYjog5Q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50CDLjY0HWwqSGEvoLSt0V5Mqsc08Zc/view?usp=sharing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KqgKn6-2wrI3OY_6rojNnQVgtzpj8xM/view?usp=sharing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5INy6lCumVuHFJhceVPrDuPM_l__wMI/view?usp=sharing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u9PpJJM1JkBXqTWlZA6psWda3lheTJh/view?usp=sharing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ShzvDxaJA5Ob-Seyu-vyZ-X8OKvsNOWw/view?usp=shar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MgmX_CRnSUmMd_dNz4nbz6Nny9YwN2U/view?usp=sharin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fVzKaManvfRmKHQGwx2CpxgRBA_6oEVR/view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h1ZBZ0AsraPLh04mHpiTNYs56Lp_P-X/view?usp=sharing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T2z9kBPxPPj7pz98EaUbkXwtrX0t4l_m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LRcUYaXD2uu4KF1Jbd5VWGNBWFU2bt2/view?usp=sharin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qUYNjtBwFxJUHH4gusl7XwEdj6Yg5a6p/vie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tcf6xFbWL7KfwDyHCOsUhog26Q6SNeI/view?usp=sharin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7Nuj3hjdZVcchitqU51UhtSzP5IVcS2i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k_HlaJ_QIzGbvJsXrVaBD2NppdWdAQb/view?usp=sharin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SCm_FpUhQmt9iJHO-XMJkr3_h8P-sWwh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DYO5T0JewQe6axMWmKeKSSlIHTkSS0e/view?usp=sharin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yIweSAmZKiyHwoOnGXePXPbO6B4Nitou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4932" y="3722913"/>
            <a:ext cx="9557068" cy="3135087"/>
          </a:xfrm>
        </p:spPr>
        <p:txBody>
          <a:bodyPr>
            <a:normAutofit/>
          </a:bodyPr>
          <a:lstStyle/>
          <a:p>
            <a:pPr marL="12700" marR="5080" indent="1409700" algn="ctr">
              <a:lnSpc>
                <a:spcPts val="5190"/>
              </a:lnSpc>
              <a:spcBef>
                <a:spcPts val="750"/>
              </a:spcBef>
            </a:pPr>
            <a:r>
              <a:rPr lang="en-US" sz="7200" b="1" cap="none" spc="-5" dirty="0" err="1" smtClean="0">
                <a:solidFill>
                  <a:schemeClr val="bg1"/>
                </a:solidFill>
              </a:rPr>
              <a:t>AtliQ</a:t>
            </a:r>
            <a:r>
              <a:rPr lang="en-US" sz="7200" b="1" spc="-5" dirty="0" smtClean="0">
                <a:solidFill>
                  <a:schemeClr val="bg1"/>
                </a:solidFill>
              </a:rPr>
              <a:t> </a:t>
            </a:r>
            <a:r>
              <a:rPr lang="en-US" sz="7200" b="1" cap="none" spc="-5" dirty="0" smtClean="0">
                <a:solidFill>
                  <a:schemeClr val="bg1"/>
                </a:solidFill>
              </a:rPr>
              <a:t>Hardware  Finance </a:t>
            </a:r>
            <a:r>
              <a:rPr lang="en-US" sz="7200" b="1" spc="-5" dirty="0" smtClean="0">
                <a:solidFill>
                  <a:schemeClr val="bg1"/>
                </a:solidFill>
              </a:rPr>
              <a:t>&amp; </a:t>
            </a:r>
            <a:r>
              <a:rPr lang="en-US" sz="7200" b="1" cap="none" spc="-5" dirty="0" smtClean="0">
                <a:solidFill>
                  <a:schemeClr val="bg1"/>
                </a:solidFill>
              </a:rPr>
              <a:t>Supply</a:t>
            </a:r>
            <a:r>
              <a:rPr lang="en-US" sz="7200" b="1" cap="none" spc="-50" dirty="0" smtClean="0">
                <a:solidFill>
                  <a:schemeClr val="bg1"/>
                </a:solidFill>
              </a:rPr>
              <a:t> </a:t>
            </a:r>
            <a:r>
              <a:rPr lang="en-US" sz="7200" b="1" cap="none" dirty="0" smtClean="0">
                <a:solidFill>
                  <a:schemeClr val="bg1"/>
                </a:solidFill>
              </a:rPr>
              <a:t>Chain</a:t>
            </a:r>
            <a:r>
              <a:rPr lang="en-US" sz="7200" b="1" dirty="0">
                <a:solidFill>
                  <a:schemeClr val="bg1"/>
                </a:solidFill>
              </a:rPr>
              <a:t/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cap="none" spc="-5" dirty="0" smtClean="0">
                <a:solidFill>
                  <a:schemeClr val="bg1"/>
                </a:solidFill>
              </a:rPr>
              <a:t>Analytics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21" name="object 9"/>
          <p:cNvSpPr/>
          <p:nvPr/>
        </p:nvSpPr>
        <p:spPr>
          <a:xfrm>
            <a:off x="0" y="184439"/>
            <a:ext cx="5212080" cy="3851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/>
          <p:cNvSpPr/>
          <p:nvPr/>
        </p:nvSpPr>
        <p:spPr>
          <a:xfrm>
            <a:off x="0" y="5551714"/>
            <a:ext cx="1685109" cy="1306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5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55904" y="0"/>
            <a:ext cx="10875264" cy="355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4128" y="3910076"/>
            <a:ext cx="5103495" cy="26058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4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5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12700" marR="279400">
              <a:lnSpc>
                <a:spcPts val="5980"/>
              </a:lnSpc>
              <a:spcBef>
                <a:spcPts val="78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6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6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file  </a:t>
            </a: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7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7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7.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4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41348" y="0"/>
            <a:ext cx="8505444" cy="301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72966" y="3337305"/>
            <a:ext cx="4664075" cy="1315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>
              <a:spcBef>
                <a:spcPts val="55"/>
              </a:spcBef>
            </a:pPr>
            <a:r>
              <a:rPr lang="en-US" sz="20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lang="en-US"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5"/>
              </a:rPr>
              <a:t>here</a:t>
            </a:r>
            <a:r>
              <a:rPr lang="en-US" sz="2000" spc="-45" dirty="0">
                <a:solidFill>
                  <a:srgbClr val="6BA9DA"/>
                </a:solidFill>
                <a:latin typeface="Arial"/>
                <a:cs typeface="Arial"/>
                <a:hlinkClick r:id="rId5"/>
              </a:rPr>
              <a:t> </a:t>
            </a:r>
            <a:r>
              <a:rPr lang="en-US" sz="20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lang="en-US"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lang="en-US"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4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lang="en-US"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8.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861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/>
          <p:nvPr/>
        </p:nvSpPr>
        <p:spPr>
          <a:xfrm>
            <a:off x="682751" y="0"/>
            <a:ext cx="10828020" cy="3253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 txBox="1"/>
          <p:nvPr/>
        </p:nvSpPr>
        <p:spPr>
          <a:xfrm>
            <a:off x="3708653" y="3442538"/>
            <a:ext cx="4660265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 algn="ctr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4"/>
              </a:rPr>
              <a:t>here</a:t>
            </a:r>
            <a:r>
              <a:rPr sz="1800" spc="-4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Excel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Report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9.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6947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082039" y="0"/>
            <a:ext cx="10126980" cy="3057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4695571" y="3300476"/>
            <a:ext cx="324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24433" y="-205383"/>
            <a:ext cx="857606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10.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810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455419" y="0"/>
            <a:ext cx="9232392" cy="1543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4339209" y="2051430"/>
            <a:ext cx="324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24434" y="-205383"/>
            <a:ext cx="846720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11.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03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219200" y="0"/>
            <a:ext cx="9477756" cy="4925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4646421" y="5070170"/>
            <a:ext cx="324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24434" y="-205383"/>
            <a:ext cx="689966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12.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69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905255" y="0"/>
            <a:ext cx="10645140" cy="1514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2797810" y="1913635"/>
            <a:ext cx="6220460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634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3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CTE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4"/>
              </a:rPr>
              <a:t>here</a:t>
            </a:r>
            <a:r>
              <a:rPr sz="1800" spc="-4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Temporary</a:t>
            </a:r>
            <a:r>
              <a:rPr sz="18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24434" y="-205383"/>
            <a:ext cx="807532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13.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16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60912" y="1816100"/>
            <a:ext cx="1919288" cy="8762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943" y="1946366"/>
            <a:ext cx="117696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 for your time and attention. </a:t>
            </a:r>
          </a:p>
          <a:p>
            <a:r>
              <a:rPr lang="en-US" sz="4000" b="1" spc="5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Your feedback is valuable . </a:t>
            </a:r>
          </a:p>
          <a:p>
            <a:r>
              <a:rPr lang="en-US" sz="4000" b="1" spc="50" dirty="0" smtClean="0">
                <a:ln w="0"/>
                <a:solidFill>
                  <a:schemeClr val="bg1">
                    <a:lumMod val="95000"/>
                    <a:lumOff val="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Please don’t forget to provide your feedback.</a:t>
            </a:r>
            <a:endParaRPr lang="en-US" sz="4000" b="1" spc="50" dirty="0">
              <a:ln w="0"/>
              <a:solidFill>
                <a:schemeClr val="bg1">
                  <a:lumMod val="95000"/>
                  <a:lumOff val="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13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0"/>
            <a:ext cx="4057605" cy="522514"/>
          </a:xfrm>
        </p:spPr>
        <p:txBody>
          <a:bodyPr>
            <a:normAutofit/>
          </a:bodyPr>
          <a:lstStyle/>
          <a:p>
            <a:r>
              <a:rPr lang="en-US" sz="2800" spc="-10" dirty="0">
                <a:solidFill>
                  <a:srgbClr val="C00000"/>
                </a:solidFill>
              </a:rPr>
              <a:t>Problem </a:t>
            </a:r>
            <a:r>
              <a:rPr lang="en-US" sz="2800" spc="-10" dirty="0" smtClean="0">
                <a:solidFill>
                  <a:srgbClr val="C00000"/>
                </a:solidFill>
              </a:rPr>
              <a:t>Statement </a:t>
            </a:r>
            <a:r>
              <a:rPr lang="en-US" sz="2800" spc="-10" dirty="0" smtClean="0"/>
              <a:t>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22514"/>
            <a:ext cx="12043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lang="en-US" b="1" spc="-1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lang="en-US" b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chemeClr val="bg1"/>
                </a:solidFill>
                <a:latin typeface="Arial"/>
                <a:cs typeface="Arial"/>
              </a:rPr>
              <a:t>size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70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lang="en-US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Excel</a:t>
            </a:r>
            <a:r>
              <a:rPr lang="en-US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55" dirty="0">
                <a:solidFill>
                  <a:schemeClr val="bg1"/>
                </a:solidFill>
                <a:latin typeface="Arial"/>
                <a:cs typeface="Arial"/>
              </a:rPr>
              <a:t>files</a:t>
            </a:r>
            <a:r>
              <a:rPr lang="en-US" b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continues</a:t>
            </a:r>
            <a:r>
              <a:rPr lang="en-US" b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grow,</a:t>
            </a:r>
            <a:r>
              <a:rPr lang="en-US" b="1" spc="-2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en-US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lang="en-US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65" dirty="0">
                <a:solidFill>
                  <a:schemeClr val="bg1"/>
                </a:solidFill>
                <a:latin typeface="Arial"/>
                <a:cs typeface="Arial"/>
              </a:rPr>
              <a:t>encountering</a:t>
            </a:r>
            <a:r>
              <a:rPr lang="en-US" b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65" dirty="0">
                <a:solidFill>
                  <a:schemeClr val="bg1"/>
                </a:solidFill>
                <a:latin typeface="Arial"/>
                <a:cs typeface="Arial"/>
              </a:rPr>
              <a:t>performance</a:t>
            </a:r>
            <a:r>
              <a:rPr lang="en-US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-5" dirty="0">
                <a:solidFill>
                  <a:schemeClr val="bg1"/>
                </a:solidFill>
                <a:latin typeface="Arial"/>
                <a:cs typeface="Arial"/>
              </a:rPr>
              <a:t>issues,</a:t>
            </a:r>
            <a:r>
              <a:rPr lang="en-US" b="1" spc="-2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5" dirty="0">
                <a:solidFill>
                  <a:schemeClr val="bg1"/>
                </a:solidFill>
                <a:latin typeface="Arial"/>
                <a:cs typeface="Arial"/>
              </a:rPr>
              <a:t>causing 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them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b="1" spc="65" dirty="0">
                <a:solidFill>
                  <a:schemeClr val="bg1"/>
                </a:solidFill>
                <a:latin typeface="Arial"/>
                <a:cs typeface="Arial"/>
              </a:rPr>
              <a:t>become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unresponsive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lang="en-US" b="1" spc="65" dirty="0">
                <a:solidFill>
                  <a:schemeClr val="bg1"/>
                </a:solidFill>
                <a:latin typeface="Arial"/>
                <a:cs typeface="Arial"/>
              </a:rPr>
              <a:t>inefficient. </a:t>
            </a:r>
            <a:r>
              <a:rPr lang="en-US" b="1" spc="-8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address </a:t>
            </a:r>
            <a:r>
              <a:rPr lang="en-US" b="1" spc="35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lang="en-US" b="1" spc="50" dirty="0">
                <a:solidFill>
                  <a:schemeClr val="bg1"/>
                </a:solidFill>
                <a:latin typeface="Arial"/>
                <a:cs typeface="Arial"/>
              </a:rPr>
              <a:t>challenge, </a:t>
            </a:r>
            <a:r>
              <a:rPr lang="en-US" b="1" spc="85" dirty="0" err="1">
                <a:solidFill>
                  <a:schemeClr val="bg1"/>
                </a:solidFill>
                <a:latin typeface="Arial"/>
                <a:cs typeface="Arial"/>
              </a:rPr>
              <a:t>AtliQ</a:t>
            </a:r>
            <a:r>
              <a:rPr lang="en-US" b="1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Hardware </a:t>
            </a:r>
            <a:r>
              <a:rPr lang="en-US" b="1" spc="-35" dirty="0">
                <a:solidFill>
                  <a:schemeClr val="bg1"/>
                </a:solidFill>
                <a:latin typeface="Arial"/>
                <a:cs typeface="Arial"/>
              </a:rPr>
              <a:t>has  </a:t>
            </a:r>
            <a:r>
              <a:rPr lang="en-US" b="1" spc="75" dirty="0">
                <a:solidFill>
                  <a:schemeClr val="bg1"/>
                </a:solidFill>
                <a:latin typeface="Arial"/>
                <a:cs typeface="Arial"/>
              </a:rPr>
              <a:t>initiated </a:t>
            </a:r>
            <a:r>
              <a:rPr lang="en-US" b="1" spc="-5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b="1" spc="70" dirty="0">
                <a:solidFill>
                  <a:schemeClr val="bg1"/>
                </a:solidFill>
                <a:latin typeface="Arial"/>
                <a:cs typeface="Arial"/>
              </a:rPr>
              <a:t>project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to </a:t>
            </a:r>
            <a:r>
              <a:rPr lang="en-US" b="1" spc="70" dirty="0">
                <a:solidFill>
                  <a:schemeClr val="bg1"/>
                </a:solidFill>
                <a:latin typeface="Arial"/>
                <a:cs typeface="Arial"/>
              </a:rPr>
              <a:t>incorporate </a:t>
            </a:r>
            <a:r>
              <a:rPr lang="en-US" b="1" spc="-5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team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data </a:t>
            </a:r>
            <a:r>
              <a:rPr lang="en-US" b="1" spc="5" dirty="0">
                <a:solidFill>
                  <a:schemeClr val="bg1"/>
                </a:solidFill>
                <a:latin typeface="Arial"/>
                <a:cs typeface="Arial"/>
              </a:rPr>
              <a:t>analysts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who </a:t>
            </a:r>
            <a:r>
              <a:rPr lang="en-US" b="1" spc="13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lang="en-US" b="1" spc="-15" dirty="0">
                <a:solidFill>
                  <a:schemeClr val="bg1"/>
                </a:solidFill>
                <a:latin typeface="Arial"/>
                <a:cs typeface="Arial"/>
              </a:rPr>
              <a:t>use </a:t>
            </a:r>
            <a:r>
              <a:rPr lang="en-US" b="1" spc="-20" dirty="0">
                <a:solidFill>
                  <a:schemeClr val="bg1"/>
                </a:solidFill>
                <a:latin typeface="Arial"/>
                <a:cs typeface="Arial"/>
              </a:rPr>
              <a:t>MySQL </a:t>
            </a:r>
            <a:r>
              <a:rPr lang="en-US" b="1" spc="-70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lang="en-US" b="1" spc="85" dirty="0">
                <a:solidFill>
                  <a:schemeClr val="bg1"/>
                </a:solidFill>
                <a:latin typeface="Arial"/>
                <a:cs typeface="Arial"/>
              </a:rPr>
              <a:t>their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database  </a:t>
            </a:r>
            <a:r>
              <a:rPr lang="en-US" b="1" spc="25" dirty="0">
                <a:solidFill>
                  <a:schemeClr val="bg1"/>
                </a:solidFill>
                <a:latin typeface="Arial"/>
                <a:cs typeface="Arial"/>
              </a:rPr>
              <a:t>management </a:t>
            </a:r>
            <a:r>
              <a:rPr lang="en-US" b="1" spc="10" dirty="0">
                <a:solidFill>
                  <a:schemeClr val="bg1"/>
                </a:solidFill>
                <a:latin typeface="Arial"/>
                <a:cs typeface="Arial"/>
              </a:rPr>
              <a:t>system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and to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extract </a:t>
            </a:r>
            <a:r>
              <a:rPr lang="en-US" b="1" spc="55" dirty="0">
                <a:solidFill>
                  <a:schemeClr val="bg1"/>
                </a:solidFill>
                <a:latin typeface="Arial"/>
                <a:cs typeface="Arial"/>
              </a:rPr>
              <a:t>valuable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insights </a:t>
            </a:r>
            <a:r>
              <a:rPr lang="en-US" b="1" spc="50" dirty="0">
                <a:solidFill>
                  <a:schemeClr val="bg1"/>
                </a:solidFill>
                <a:latin typeface="Arial"/>
                <a:cs typeface="Arial"/>
              </a:rPr>
              <a:t>from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lang="en-US" b="1" spc="20" dirty="0">
                <a:solidFill>
                  <a:schemeClr val="bg1"/>
                </a:solidFill>
                <a:latin typeface="Arial"/>
                <a:cs typeface="Arial"/>
              </a:rPr>
              <a:t>data. </a:t>
            </a:r>
            <a:r>
              <a:rPr lang="en-US" b="1" spc="-5" dirty="0">
                <a:solidFill>
                  <a:schemeClr val="bg1"/>
                </a:solidFill>
                <a:latin typeface="Arial"/>
                <a:cs typeface="Arial"/>
              </a:rPr>
              <a:t>These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insights </a:t>
            </a:r>
            <a:r>
              <a:rPr lang="en-US" b="1" spc="130" dirty="0">
                <a:solidFill>
                  <a:schemeClr val="bg1"/>
                </a:solidFill>
                <a:latin typeface="Arial"/>
                <a:cs typeface="Arial"/>
              </a:rPr>
              <a:t>will </a:t>
            </a:r>
            <a:r>
              <a:rPr lang="en-US" b="1" spc="60" dirty="0">
                <a:solidFill>
                  <a:schemeClr val="bg1"/>
                </a:solidFill>
                <a:latin typeface="Arial"/>
                <a:cs typeface="Arial"/>
              </a:rPr>
              <a:t>empower  </a:t>
            </a:r>
            <a:r>
              <a:rPr lang="en-US" b="1" spc="70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company</a:t>
            </a:r>
            <a:r>
              <a:rPr lang="en-US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30" dirty="0">
                <a:solidFill>
                  <a:schemeClr val="bg1"/>
                </a:solidFill>
                <a:latin typeface="Arial"/>
                <a:cs typeface="Arial"/>
              </a:rPr>
              <a:t>make</a:t>
            </a:r>
            <a:r>
              <a:rPr lang="en-US" b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50" dirty="0">
                <a:solidFill>
                  <a:schemeClr val="bg1"/>
                </a:solidFill>
                <a:latin typeface="Arial"/>
                <a:cs typeface="Arial"/>
              </a:rPr>
              <a:t>more</a:t>
            </a:r>
            <a:r>
              <a:rPr lang="en-US" b="1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85" dirty="0">
                <a:solidFill>
                  <a:schemeClr val="bg1"/>
                </a:solidFill>
                <a:latin typeface="Arial"/>
                <a:cs typeface="Arial"/>
              </a:rPr>
              <a:t>informed</a:t>
            </a:r>
            <a:r>
              <a:rPr lang="en-US" b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b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strategic</a:t>
            </a:r>
            <a:r>
              <a:rPr lang="en-US" b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decisions,</a:t>
            </a:r>
            <a:r>
              <a:rPr lang="en-US" b="1" spc="-2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65" dirty="0">
                <a:solidFill>
                  <a:schemeClr val="bg1"/>
                </a:solidFill>
                <a:latin typeface="Arial"/>
                <a:cs typeface="Arial"/>
              </a:rPr>
              <a:t>ultimately</a:t>
            </a:r>
            <a:r>
              <a:rPr lang="en-US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75" dirty="0">
                <a:solidFill>
                  <a:schemeClr val="bg1"/>
                </a:solidFill>
                <a:latin typeface="Arial"/>
                <a:cs typeface="Arial"/>
              </a:rPr>
              <a:t>optimizing</a:t>
            </a:r>
            <a:r>
              <a:rPr lang="en-US" b="1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70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lang="en-US" b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45" dirty="0">
                <a:solidFill>
                  <a:schemeClr val="bg1"/>
                </a:solidFill>
                <a:latin typeface="Arial"/>
                <a:cs typeface="Arial"/>
              </a:rPr>
              <a:t>operations  </a:t>
            </a:r>
            <a:r>
              <a:rPr lang="en-US" b="1" spc="4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en-US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b="1" spc="60" dirty="0">
                <a:solidFill>
                  <a:schemeClr val="bg1"/>
                </a:solidFill>
                <a:latin typeface="Arial"/>
                <a:cs typeface="Arial"/>
              </a:rPr>
              <a:t>performance.</a:t>
            </a:r>
            <a:endParaRPr lang="en-US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8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103120" cy="418011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DATA SETS:-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" name="object 6"/>
          <p:cNvGrpSpPr/>
          <p:nvPr/>
        </p:nvGrpSpPr>
        <p:grpSpPr>
          <a:xfrm>
            <a:off x="69794" y="2915194"/>
            <a:ext cx="2802890" cy="657225"/>
            <a:chOff x="915161" y="2375154"/>
            <a:chExt cx="2802890" cy="657225"/>
          </a:xfrm>
        </p:grpSpPr>
        <p:sp>
          <p:nvSpPr>
            <p:cNvPr id="4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Gdb0041 (Database)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6"/>
          <p:cNvGrpSpPr/>
          <p:nvPr/>
        </p:nvGrpSpPr>
        <p:grpSpPr>
          <a:xfrm>
            <a:off x="4577875" y="161106"/>
            <a:ext cx="2802890" cy="418012"/>
            <a:chOff x="915161" y="2375154"/>
            <a:chExt cx="2802890" cy="657225"/>
          </a:xfrm>
        </p:grpSpPr>
        <p:sp>
          <p:nvSpPr>
            <p:cNvPr id="14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dim_customer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6"/>
          <p:cNvGrpSpPr/>
          <p:nvPr/>
        </p:nvGrpSpPr>
        <p:grpSpPr>
          <a:xfrm>
            <a:off x="4577875" y="940523"/>
            <a:ext cx="2802890" cy="418012"/>
            <a:chOff x="915161" y="2375154"/>
            <a:chExt cx="2802890" cy="657225"/>
          </a:xfrm>
        </p:grpSpPr>
        <p:sp>
          <p:nvSpPr>
            <p:cNvPr id="38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dim_Product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6"/>
          <p:cNvGrpSpPr/>
          <p:nvPr/>
        </p:nvGrpSpPr>
        <p:grpSpPr>
          <a:xfrm>
            <a:off x="4577875" y="1716676"/>
            <a:ext cx="2802890" cy="418012"/>
            <a:chOff x="915161" y="2375154"/>
            <a:chExt cx="2802890" cy="657225"/>
          </a:xfrm>
        </p:grpSpPr>
        <p:sp>
          <p:nvSpPr>
            <p:cNvPr id="44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Fact_sales_monthly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6"/>
          <p:cNvGrpSpPr/>
          <p:nvPr/>
        </p:nvGrpSpPr>
        <p:grpSpPr>
          <a:xfrm>
            <a:off x="4577875" y="2492829"/>
            <a:ext cx="2802890" cy="418012"/>
            <a:chOff x="915161" y="2375154"/>
            <a:chExt cx="2802890" cy="657225"/>
          </a:xfrm>
        </p:grpSpPr>
        <p:sp>
          <p:nvSpPr>
            <p:cNvPr id="47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Fact_forecast_monthly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6"/>
          <p:cNvGrpSpPr/>
          <p:nvPr/>
        </p:nvGrpSpPr>
        <p:grpSpPr>
          <a:xfrm>
            <a:off x="4541044" y="3200875"/>
            <a:ext cx="2802890" cy="418012"/>
            <a:chOff x="915161" y="2375154"/>
            <a:chExt cx="2802890" cy="657225"/>
          </a:xfrm>
        </p:grpSpPr>
        <p:sp>
          <p:nvSpPr>
            <p:cNvPr id="50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Fact_gross_price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6"/>
          <p:cNvGrpSpPr/>
          <p:nvPr/>
        </p:nvGrpSpPr>
        <p:grpSpPr>
          <a:xfrm>
            <a:off x="4577874" y="4049486"/>
            <a:ext cx="3327875" cy="418012"/>
            <a:chOff x="915161" y="2375154"/>
            <a:chExt cx="2802890" cy="657225"/>
          </a:xfrm>
        </p:grpSpPr>
        <p:sp>
          <p:nvSpPr>
            <p:cNvPr id="53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Fact_pre_invice_deductions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6"/>
          <p:cNvGrpSpPr/>
          <p:nvPr/>
        </p:nvGrpSpPr>
        <p:grpSpPr>
          <a:xfrm>
            <a:off x="4577875" y="4828903"/>
            <a:ext cx="3527900" cy="418012"/>
            <a:chOff x="915161" y="2375154"/>
            <a:chExt cx="2802890" cy="657225"/>
          </a:xfrm>
        </p:grpSpPr>
        <p:sp>
          <p:nvSpPr>
            <p:cNvPr id="56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Fact_post_invoice_deductions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7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6"/>
          <p:cNvGrpSpPr/>
          <p:nvPr/>
        </p:nvGrpSpPr>
        <p:grpSpPr>
          <a:xfrm>
            <a:off x="4577875" y="5608320"/>
            <a:ext cx="2318225" cy="418012"/>
            <a:chOff x="915161" y="2375154"/>
            <a:chExt cx="2802890" cy="657225"/>
          </a:xfrm>
        </p:grpSpPr>
        <p:sp>
          <p:nvSpPr>
            <p:cNvPr id="59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Fact_freight_cost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"/>
          <p:cNvGrpSpPr/>
          <p:nvPr/>
        </p:nvGrpSpPr>
        <p:grpSpPr>
          <a:xfrm>
            <a:off x="4577874" y="6387737"/>
            <a:ext cx="3067525" cy="418012"/>
            <a:chOff x="915161" y="2375154"/>
            <a:chExt cx="2802890" cy="657225"/>
          </a:xfrm>
        </p:grpSpPr>
        <p:sp>
          <p:nvSpPr>
            <p:cNvPr id="62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err="1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Fact_manufacturing_cost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3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"/>
          <p:cNvGrpSpPr/>
          <p:nvPr/>
        </p:nvGrpSpPr>
        <p:grpSpPr>
          <a:xfrm>
            <a:off x="9027955" y="4049486"/>
            <a:ext cx="2802890" cy="418012"/>
            <a:chOff x="915161" y="2375154"/>
            <a:chExt cx="2802890" cy="657225"/>
          </a:xfrm>
        </p:grpSpPr>
        <p:sp>
          <p:nvSpPr>
            <p:cNvPr id="65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Net Invoice Sales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"/>
          <p:cNvGrpSpPr/>
          <p:nvPr/>
        </p:nvGrpSpPr>
        <p:grpSpPr>
          <a:xfrm>
            <a:off x="9027955" y="4828903"/>
            <a:ext cx="2802890" cy="418012"/>
            <a:chOff x="915161" y="2375154"/>
            <a:chExt cx="2802890" cy="657225"/>
          </a:xfrm>
        </p:grpSpPr>
        <p:sp>
          <p:nvSpPr>
            <p:cNvPr id="68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Net Sales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"/>
          <p:cNvGrpSpPr/>
          <p:nvPr/>
        </p:nvGrpSpPr>
        <p:grpSpPr>
          <a:xfrm>
            <a:off x="9027955" y="6259106"/>
            <a:ext cx="2802890" cy="418012"/>
            <a:chOff x="915161" y="2375154"/>
            <a:chExt cx="2802890" cy="657225"/>
          </a:xfrm>
        </p:grpSpPr>
        <p:sp>
          <p:nvSpPr>
            <p:cNvPr id="71" name="object 7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2693162" y="0"/>
                  </a:moveTo>
                  <a:lnTo>
                    <a:pt x="109474" y="0"/>
                  </a:lnTo>
                  <a:lnTo>
                    <a:pt x="66860" y="8604"/>
                  </a:lnTo>
                  <a:lnTo>
                    <a:pt x="32062" y="32067"/>
                  </a:lnTo>
                  <a:lnTo>
                    <a:pt x="8602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2" y="589978"/>
                  </a:lnTo>
                  <a:lnTo>
                    <a:pt x="32062" y="624776"/>
                  </a:lnTo>
                  <a:lnTo>
                    <a:pt x="66860" y="648239"/>
                  </a:lnTo>
                  <a:lnTo>
                    <a:pt x="109474" y="656844"/>
                  </a:lnTo>
                  <a:lnTo>
                    <a:pt x="2693162" y="656844"/>
                  </a:lnTo>
                  <a:lnTo>
                    <a:pt x="2735770" y="648239"/>
                  </a:lnTo>
                  <a:lnTo>
                    <a:pt x="2770568" y="624776"/>
                  </a:lnTo>
                  <a:lnTo>
                    <a:pt x="2794031" y="589978"/>
                  </a:lnTo>
                  <a:lnTo>
                    <a:pt x="2802636" y="547370"/>
                  </a:lnTo>
                  <a:lnTo>
                    <a:pt x="2802636" y="109474"/>
                  </a:lnTo>
                  <a:lnTo>
                    <a:pt x="2794031" y="66865"/>
                  </a:lnTo>
                  <a:lnTo>
                    <a:pt x="2770568" y="32067"/>
                  </a:lnTo>
                  <a:lnTo>
                    <a:pt x="2735770" y="8604"/>
                  </a:lnTo>
                  <a:lnTo>
                    <a:pt x="2693162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r>
                <a:rPr lang="en-US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GM</a:t>
              </a:r>
              <a:endParaRPr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object 8"/>
            <p:cNvSpPr/>
            <p:nvPr/>
          </p:nvSpPr>
          <p:spPr>
            <a:xfrm>
              <a:off x="915161" y="2375154"/>
              <a:ext cx="2802890" cy="657225"/>
            </a:xfrm>
            <a:custGeom>
              <a:avLst/>
              <a:gdLst/>
              <a:ahLst/>
              <a:cxnLst/>
              <a:rect l="l" t="t" r="r" b="b"/>
              <a:pathLst>
                <a:path w="2802890" h="657225">
                  <a:moveTo>
                    <a:pt x="0" y="109474"/>
                  </a:moveTo>
                  <a:lnTo>
                    <a:pt x="8602" y="66865"/>
                  </a:lnTo>
                  <a:lnTo>
                    <a:pt x="32062" y="32067"/>
                  </a:lnTo>
                  <a:lnTo>
                    <a:pt x="66860" y="8604"/>
                  </a:lnTo>
                  <a:lnTo>
                    <a:pt x="109474" y="0"/>
                  </a:lnTo>
                  <a:lnTo>
                    <a:pt x="2693162" y="0"/>
                  </a:lnTo>
                  <a:lnTo>
                    <a:pt x="2735770" y="8604"/>
                  </a:lnTo>
                  <a:lnTo>
                    <a:pt x="2770568" y="32067"/>
                  </a:lnTo>
                  <a:lnTo>
                    <a:pt x="2794031" y="66865"/>
                  </a:lnTo>
                  <a:lnTo>
                    <a:pt x="2802636" y="109474"/>
                  </a:lnTo>
                  <a:lnTo>
                    <a:pt x="2802636" y="547370"/>
                  </a:lnTo>
                  <a:lnTo>
                    <a:pt x="2794031" y="589978"/>
                  </a:lnTo>
                  <a:lnTo>
                    <a:pt x="2770568" y="624776"/>
                  </a:lnTo>
                  <a:lnTo>
                    <a:pt x="2735770" y="648239"/>
                  </a:lnTo>
                  <a:lnTo>
                    <a:pt x="2693162" y="656844"/>
                  </a:lnTo>
                  <a:lnTo>
                    <a:pt x="109474" y="656844"/>
                  </a:lnTo>
                  <a:lnTo>
                    <a:pt x="66860" y="648239"/>
                  </a:lnTo>
                  <a:lnTo>
                    <a:pt x="32062" y="624776"/>
                  </a:lnTo>
                  <a:lnTo>
                    <a:pt x="8602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>
            <a:off x="2884286" y="3212441"/>
            <a:ext cx="1693589" cy="102142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884286" y="3206524"/>
            <a:ext cx="1643637" cy="21744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2884285" y="3206524"/>
            <a:ext cx="1677952" cy="1805258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884284" y="3206524"/>
            <a:ext cx="1656760" cy="257753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2884283" y="3206524"/>
            <a:ext cx="1656761" cy="339021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2885805" y="2677206"/>
            <a:ext cx="1655239" cy="517752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2885805" y="1964532"/>
            <a:ext cx="1655239" cy="1230426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2884286" y="1166814"/>
            <a:ext cx="1677951" cy="203971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2885805" y="343004"/>
            <a:ext cx="1668360" cy="2851954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7905749" y="4324350"/>
            <a:ext cx="1122206" cy="0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8105775" y="4467498"/>
            <a:ext cx="1901825" cy="57041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7645399" y="5246915"/>
            <a:ext cx="2362201" cy="1349828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007600" y="4467498"/>
            <a:ext cx="0" cy="361405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007600" y="5246915"/>
            <a:ext cx="0" cy="1012191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Minus 141"/>
          <p:cNvSpPr/>
          <p:nvPr/>
        </p:nvSpPr>
        <p:spPr>
          <a:xfrm>
            <a:off x="5942489" y="3753054"/>
            <a:ext cx="399336" cy="45719"/>
          </a:xfrm>
          <a:prstGeom prst="mathMinu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inus 142"/>
          <p:cNvSpPr/>
          <p:nvPr/>
        </p:nvSpPr>
        <p:spPr>
          <a:xfrm>
            <a:off x="8367197" y="4828903"/>
            <a:ext cx="399336" cy="45719"/>
          </a:xfrm>
          <a:prstGeom prst="mathMinu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inus 143"/>
          <p:cNvSpPr/>
          <p:nvPr/>
        </p:nvSpPr>
        <p:spPr>
          <a:xfrm>
            <a:off x="8367197" y="6445252"/>
            <a:ext cx="399336" cy="45719"/>
          </a:xfrm>
          <a:prstGeom prst="mathMinus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Plus 144"/>
          <p:cNvSpPr/>
          <p:nvPr/>
        </p:nvSpPr>
        <p:spPr>
          <a:xfrm>
            <a:off x="5738813" y="6110288"/>
            <a:ext cx="309562" cy="233362"/>
          </a:xfrm>
          <a:prstGeom prst="mathPlus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bject 7"/>
          <p:cNvSpPr/>
          <p:nvPr/>
        </p:nvSpPr>
        <p:spPr>
          <a:xfrm>
            <a:off x="3356667" y="2933905"/>
            <a:ext cx="858524" cy="375920"/>
          </a:xfrm>
          <a:custGeom>
            <a:avLst/>
            <a:gdLst/>
            <a:ahLst/>
            <a:cxnLst/>
            <a:rect l="l" t="t" r="r" b="b"/>
            <a:pathLst>
              <a:path w="2802890" h="657225">
                <a:moveTo>
                  <a:pt x="2693162" y="0"/>
                </a:moveTo>
                <a:lnTo>
                  <a:pt x="109474" y="0"/>
                </a:lnTo>
                <a:lnTo>
                  <a:pt x="66860" y="8604"/>
                </a:lnTo>
                <a:lnTo>
                  <a:pt x="32062" y="32067"/>
                </a:lnTo>
                <a:lnTo>
                  <a:pt x="8602" y="66865"/>
                </a:lnTo>
                <a:lnTo>
                  <a:pt x="0" y="109474"/>
                </a:lnTo>
                <a:lnTo>
                  <a:pt x="0" y="547370"/>
                </a:lnTo>
                <a:lnTo>
                  <a:pt x="8602" y="589978"/>
                </a:lnTo>
                <a:lnTo>
                  <a:pt x="32062" y="624776"/>
                </a:lnTo>
                <a:lnTo>
                  <a:pt x="66860" y="648239"/>
                </a:lnTo>
                <a:lnTo>
                  <a:pt x="109474" y="656844"/>
                </a:lnTo>
                <a:lnTo>
                  <a:pt x="2693162" y="656844"/>
                </a:lnTo>
                <a:lnTo>
                  <a:pt x="2735770" y="648239"/>
                </a:lnTo>
                <a:lnTo>
                  <a:pt x="2770568" y="624776"/>
                </a:lnTo>
                <a:lnTo>
                  <a:pt x="2794031" y="589978"/>
                </a:lnTo>
                <a:lnTo>
                  <a:pt x="2802636" y="547370"/>
                </a:lnTo>
                <a:lnTo>
                  <a:pt x="2802636" y="109474"/>
                </a:lnTo>
                <a:lnTo>
                  <a:pt x="2794031" y="66865"/>
                </a:lnTo>
                <a:lnTo>
                  <a:pt x="2770568" y="32067"/>
                </a:lnTo>
                <a:lnTo>
                  <a:pt x="2735770" y="8604"/>
                </a:lnTo>
                <a:lnTo>
                  <a:pt x="2693162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Tables</a:t>
            </a:r>
            <a:endParaRPr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70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2268" y="0"/>
            <a:ext cx="10973282" cy="482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9532" y="5355742"/>
            <a:ext cx="4040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45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1.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31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/>
          </p:cNvSpPr>
          <p:nvPr/>
        </p:nvSpPr>
        <p:spPr>
          <a:xfrm>
            <a:off x="125069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2.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8659" y="0"/>
            <a:ext cx="11224260" cy="4366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421" y="5070170"/>
            <a:ext cx="3246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2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3.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392936" y="0"/>
            <a:ext cx="8961119" cy="3154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4339209" y="3526663"/>
            <a:ext cx="324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6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95983" y="0"/>
            <a:ext cx="8849868" cy="440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3746" y="4746117"/>
            <a:ext cx="324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5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45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810511" y="0"/>
            <a:ext cx="8572500" cy="4358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0361" y="4618101"/>
            <a:ext cx="324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02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661160" y="0"/>
            <a:ext cx="9046464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27601" y="2523490"/>
            <a:ext cx="324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u="sng" spc="35" dirty="0">
                <a:solidFill>
                  <a:srgbClr val="6BA9DA"/>
                </a:solidFill>
                <a:uFill>
                  <a:solidFill>
                    <a:srgbClr val="6BA9DA"/>
                  </a:solidFill>
                </a:uFill>
                <a:latin typeface="Arial"/>
                <a:cs typeface="Arial"/>
                <a:hlinkClick r:id="rId3"/>
              </a:rPr>
              <a:t>here</a:t>
            </a:r>
            <a:r>
              <a:rPr sz="1800" spc="-50" dirty="0">
                <a:solidFill>
                  <a:srgbClr val="6BA9DA"/>
                </a:solidFill>
                <a:latin typeface="Arial"/>
                <a:cs typeface="Arial"/>
                <a:hlinkClick r:id="rId4"/>
              </a:rPr>
              <a:t> </a:t>
            </a:r>
            <a:r>
              <a:rPr sz="1800" spc="35" dirty="0" smtClean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5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download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224434" y="-205383"/>
            <a:ext cx="457834" cy="750847"/>
          </a:xfrm>
          <a:prstGeom prst="rect">
            <a:avLst/>
          </a:prstGeom>
          <a:effectLst/>
        </p:spPr>
        <p:txBody>
          <a:bodyPr vert="horz" wrap="square" lIns="0" tIns="12065" rIns="0" bIns="0" rtlCol="0" anchor="b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spc="-5" dirty="0" smtClean="0">
                <a:latin typeface="Aharoni" panose="02010803020104030203" pitchFamily="2" charset="-79"/>
                <a:cs typeface="Aharoni" panose="02010803020104030203" pitchFamily="2" charset="-79"/>
              </a:rPr>
              <a:t>6.</a:t>
            </a:r>
            <a:endParaRPr lang="en-US" spc="-5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</TotalTime>
  <Words>299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Century Gothic</vt:lpstr>
      <vt:lpstr>Wingdings 3</vt:lpstr>
      <vt:lpstr>Slice</vt:lpstr>
      <vt:lpstr>AtliQ Hardware  Finance &amp; Supply Chain Analytics</vt:lpstr>
      <vt:lpstr>Problem Statement :</vt:lpstr>
      <vt:lpstr>DATA SETS:-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  Finance &amp; Supply Chain Analytics</dc:title>
  <dc:creator>computer</dc:creator>
  <cp:lastModifiedBy>computer</cp:lastModifiedBy>
  <cp:revision>19</cp:revision>
  <dcterms:created xsi:type="dcterms:W3CDTF">2023-11-04T04:13:08Z</dcterms:created>
  <dcterms:modified xsi:type="dcterms:W3CDTF">2023-11-05T01:48:03Z</dcterms:modified>
</cp:coreProperties>
</file>