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imo" panose="020B0604020202020204" charset="0"/>
      <p:regular r:id="rId15"/>
    </p:embeddedFont>
    <p:embeddedFont>
      <p:font typeface="Cabin" panose="020B0604020202020204" charset="0"/>
      <p:regular r:id="rId16"/>
    </p:embeddedFont>
    <p:embeddedFont>
      <p:font typeface="Cabin Bold" panose="020B0604020202020204" charset="0"/>
      <p:regular r:id="rId17"/>
    </p:embeddedFont>
    <p:embeddedFont>
      <p:font typeface="Canva Sans" panose="020B0604020202020204" charset="0"/>
      <p:regular r:id="rId18"/>
    </p:embeddedFont>
    <p:embeddedFont>
      <p:font typeface="Canva Sa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Freeform 3" descr="preencoded.png"/>
          <p:cNvSpPr/>
          <p:nvPr/>
        </p:nvSpPr>
        <p:spPr>
          <a:xfrm>
            <a:off x="11815762" y="3266778"/>
            <a:ext cx="6086326" cy="3753296"/>
          </a:xfrm>
          <a:custGeom>
            <a:avLst/>
            <a:gdLst/>
            <a:ahLst/>
            <a:cxnLst/>
            <a:rect l="l" t="t" r="r" b="b"/>
            <a:pathLst>
              <a:path w="6086326" h="3753296">
                <a:moveTo>
                  <a:pt x="0" y="0"/>
                </a:moveTo>
                <a:lnTo>
                  <a:pt x="6086327" y="0"/>
                </a:lnTo>
                <a:lnTo>
                  <a:pt x="6086327" y="3753296"/>
                </a:lnTo>
                <a:lnTo>
                  <a:pt x="0" y="3753296"/>
                </a:lnTo>
                <a:lnTo>
                  <a:pt x="0" y="0"/>
                </a:lnTo>
                <a:close/>
              </a:path>
            </a:pathLst>
          </a:custGeom>
          <a:blipFill>
            <a:blip r:embed="rId4"/>
            <a:stretch>
              <a:fillRect l="-7" r="-7"/>
            </a:stretch>
          </a:blipFill>
        </p:spPr>
      </p:sp>
      <p:sp>
        <p:nvSpPr>
          <p:cNvPr id="4" name="TextBox 4"/>
          <p:cNvSpPr txBox="1"/>
          <p:nvPr/>
        </p:nvSpPr>
        <p:spPr>
          <a:xfrm>
            <a:off x="1171486" y="1334274"/>
            <a:ext cx="9087029" cy="1802765"/>
          </a:xfrm>
          <a:prstGeom prst="rect">
            <a:avLst/>
          </a:prstGeom>
        </p:spPr>
        <p:txBody>
          <a:bodyPr lIns="0" tIns="0" rIns="0" bIns="0" rtlCol="0" anchor="t">
            <a:spAutoFit/>
          </a:bodyPr>
          <a:lstStyle/>
          <a:p>
            <a:pPr algn="l">
              <a:lnSpc>
                <a:spcPts val="7000"/>
              </a:lnSpc>
            </a:pPr>
            <a:r>
              <a:rPr lang="en-US" sz="5600">
                <a:solidFill>
                  <a:srgbClr val="FFFFFF"/>
                </a:solidFill>
                <a:latin typeface="Arimo"/>
                <a:ea typeface="Arimo"/>
                <a:cs typeface="Arimo"/>
                <a:sym typeface="Arimo"/>
              </a:rPr>
              <a:t>Amazon Sales Data Overview: 2010-2017</a:t>
            </a:r>
          </a:p>
        </p:txBody>
      </p:sp>
      <p:sp>
        <p:nvSpPr>
          <p:cNvPr id="5" name="TextBox 5"/>
          <p:cNvSpPr txBox="1"/>
          <p:nvPr/>
        </p:nvSpPr>
        <p:spPr>
          <a:xfrm>
            <a:off x="1171486" y="3859366"/>
            <a:ext cx="9087029" cy="2402268"/>
          </a:xfrm>
          <a:prstGeom prst="rect">
            <a:avLst/>
          </a:prstGeom>
        </p:spPr>
        <p:txBody>
          <a:bodyPr lIns="0" tIns="0" rIns="0" bIns="0" rtlCol="0" anchor="t">
            <a:spAutoFit/>
          </a:bodyPr>
          <a:lstStyle/>
          <a:p>
            <a:pPr algn="l">
              <a:lnSpc>
                <a:spcPts val="3839"/>
              </a:lnSpc>
            </a:pPr>
            <a:r>
              <a:rPr lang="en-US" sz="2400">
                <a:solidFill>
                  <a:srgbClr val="CAD6DE"/>
                </a:solidFill>
                <a:latin typeface="Cabin"/>
                <a:ea typeface="Cabin"/>
                <a:cs typeface="Cabin"/>
                <a:sym typeface="Cabin"/>
              </a:rPr>
              <a:t>This presentation provides an in-depth analysis of Amazon's sales data from 2010 to 2017. We'll examine key trends, profitability, product performance, geographical distribution, and customer insights. We'll also delve into the competitive landscape and provide actionable recommendations for future growth.</a:t>
            </a:r>
          </a:p>
        </p:txBody>
      </p:sp>
      <p:sp>
        <p:nvSpPr>
          <p:cNvPr id="6" name="TextBox 6"/>
          <p:cNvSpPr txBox="1"/>
          <p:nvPr/>
        </p:nvSpPr>
        <p:spPr>
          <a:xfrm>
            <a:off x="1171486" y="7745266"/>
            <a:ext cx="3340154" cy="537845"/>
          </a:xfrm>
          <a:prstGeom prst="rect">
            <a:avLst/>
          </a:prstGeom>
        </p:spPr>
        <p:txBody>
          <a:bodyPr lIns="0" tIns="0" rIns="0" bIns="0" rtlCol="0" anchor="t">
            <a:spAutoFit/>
          </a:bodyPr>
          <a:lstStyle/>
          <a:p>
            <a:pPr algn="l">
              <a:lnSpc>
                <a:spcPts val="4480"/>
              </a:lnSpc>
            </a:pPr>
            <a:r>
              <a:rPr lang="en-US" sz="3200">
                <a:solidFill>
                  <a:srgbClr val="CAD6DE"/>
                </a:solidFill>
                <a:latin typeface="Cabin Bold"/>
                <a:ea typeface="Cabin Bold"/>
                <a:cs typeface="Cabin Bold"/>
                <a:sym typeface="Cabin Bold"/>
              </a:rPr>
              <a:t> Mandla Jagadish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1336" t="-781" b="-781"/>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6953276" y="216853"/>
            <a:ext cx="4171924" cy="935577"/>
          </a:xfrm>
          <a:prstGeom prst="rect">
            <a:avLst/>
          </a:prstGeom>
        </p:spPr>
        <p:txBody>
          <a:bodyPr wrap="square" lIns="0" tIns="0" rIns="0" bIns="0" rtlCol="0" anchor="t">
            <a:spAutoFit/>
          </a:bodyPr>
          <a:lstStyle/>
          <a:p>
            <a:pPr algn="ctr">
              <a:lnSpc>
                <a:spcPts val="7840"/>
              </a:lnSpc>
            </a:pPr>
            <a:r>
              <a:rPr lang="en-US" sz="5600" dirty="0">
                <a:solidFill>
                  <a:srgbClr val="FFFFFF"/>
                </a:solidFill>
                <a:latin typeface="Canva Sans Bold"/>
                <a:ea typeface="Canva Sans Bold"/>
                <a:cs typeface="Canva Sans Bold"/>
                <a:sym typeface="Canva Sans Bold"/>
              </a:rPr>
              <a:t>Conclusion</a:t>
            </a:r>
          </a:p>
        </p:txBody>
      </p:sp>
      <p:sp>
        <p:nvSpPr>
          <p:cNvPr id="4" name="TextBox 4"/>
          <p:cNvSpPr txBox="1"/>
          <p:nvPr/>
        </p:nvSpPr>
        <p:spPr>
          <a:xfrm>
            <a:off x="2057400" y="2719705"/>
            <a:ext cx="16230600" cy="4780915"/>
          </a:xfrm>
          <a:prstGeom prst="rect">
            <a:avLst/>
          </a:prstGeom>
        </p:spPr>
        <p:txBody>
          <a:bodyPr lIns="0" tIns="0" rIns="0" bIns="0" rtlCol="0" anchor="t">
            <a:spAutoFit/>
          </a:bodyPr>
          <a:lstStyle/>
          <a:p>
            <a:pPr algn="l">
              <a:lnSpc>
                <a:spcPts val="4759"/>
              </a:lnSpc>
            </a:pPr>
            <a:r>
              <a:rPr lang="en-US" sz="3399">
                <a:solidFill>
                  <a:srgbClr val="FFFFFF"/>
                </a:solidFill>
                <a:latin typeface="Canva Sans"/>
                <a:ea typeface="Canva Sans"/>
                <a:cs typeface="Canva Sans"/>
                <a:sym typeface="Canva Sans"/>
              </a:rPr>
              <a:t>Summary:</a:t>
            </a:r>
          </a:p>
          <a:p>
            <a:pPr algn="l">
              <a:lnSpc>
                <a:spcPts val="4759"/>
              </a:lnSpc>
            </a:pPr>
            <a:endParaRPr lang="en-US" sz="3399">
              <a:solidFill>
                <a:srgbClr val="FFFFFF"/>
              </a:solidFill>
              <a:latin typeface="Canva Sans"/>
              <a:ea typeface="Canva Sans"/>
              <a:cs typeface="Canva Sans"/>
              <a:sym typeface="Canva Sans"/>
            </a:endParaRPr>
          </a:p>
          <a:p>
            <a:pPr marL="734059" lvl="1" indent="-367030" algn="l">
              <a:lnSpc>
                <a:spcPts val="4759"/>
              </a:lnSpc>
              <a:buFont typeface="Arial"/>
              <a:buChar char="•"/>
            </a:pPr>
            <a:r>
              <a:rPr lang="en-US" sz="3399">
                <a:solidFill>
                  <a:srgbClr val="FFFFFF"/>
                </a:solidFill>
                <a:latin typeface="Canva Sans"/>
                <a:ea typeface="Canva Sans"/>
                <a:cs typeface="Canva Sans"/>
                <a:sym typeface="Canva Sans"/>
              </a:rPr>
              <a:t>Significant sales in North America, Europe, and Asia.</a:t>
            </a:r>
          </a:p>
          <a:p>
            <a:pPr algn="l">
              <a:lnSpc>
                <a:spcPts val="4759"/>
              </a:lnSpc>
            </a:pPr>
            <a:endParaRPr lang="en-US" sz="3399">
              <a:solidFill>
                <a:srgbClr val="FFFFFF"/>
              </a:solidFill>
              <a:latin typeface="Canva Sans"/>
              <a:ea typeface="Canva Sans"/>
              <a:cs typeface="Canva Sans"/>
              <a:sym typeface="Canva Sans"/>
            </a:endParaRPr>
          </a:p>
          <a:p>
            <a:pPr marL="734059" lvl="1" indent="-367030" algn="l">
              <a:lnSpc>
                <a:spcPts val="4759"/>
              </a:lnSpc>
              <a:buFont typeface="Arial"/>
              <a:buChar char="•"/>
            </a:pPr>
            <a:r>
              <a:rPr lang="en-US" sz="3399">
                <a:solidFill>
                  <a:srgbClr val="FFFFFF"/>
                </a:solidFill>
                <a:latin typeface="Canva Sans"/>
                <a:ea typeface="Canva Sans"/>
                <a:cs typeface="Canva Sans"/>
                <a:sym typeface="Canva Sans"/>
              </a:rPr>
              <a:t>Office Supplies and Household items are top sellers.</a:t>
            </a:r>
          </a:p>
          <a:p>
            <a:pPr algn="l">
              <a:lnSpc>
                <a:spcPts val="4759"/>
              </a:lnSpc>
            </a:pPr>
            <a:endParaRPr lang="en-US" sz="3399">
              <a:solidFill>
                <a:srgbClr val="FFFFFF"/>
              </a:solidFill>
              <a:latin typeface="Canva Sans"/>
              <a:ea typeface="Canva Sans"/>
              <a:cs typeface="Canva Sans"/>
              <a:sym typeface="Canva Sans"/>
            </a:endParaRPr>
          </a:p>
          <a:p>
            <a:pPr marL="734059" lvl="1" indent="-367030" algn="l">
              <a:lnSpc>
                <a:spcPts val="4759"/>
              </a:lnSpc>
              <a:buFont typeface="Arial"/>
              <a:buChar char="•"/>
            </a:pPr>
            <a:r>
              <a:rPr lang="en-US" sz="3399">
                <a:solidFill>
                  <a:srgbClr val="FFFFFF"/>
                </a:solidFill>
                <a:latin typeface="Canva Sans"/>
                <a:ea typeface="Canva Sans"/>
                <a:cs typeface="Canva Sans"/>
                <a:sym typeface="Canva Sans"/>
              </a:rPr>
              <a:t>Notable sales peaks in 2012 and during certain months.</a:t>
            </a:r>
          </a:p>
          <a:p>
            <a:pPr algn="ctr">
              <a:lnSpc>
                <a:spcPts val="4759"/>
              </a:lnSpc>
            </a:pPr>
            <a:endParaRPr lang="en-US" sz="3399">
              <a:solidFill>
                <a:srgbClr val="FFFFFF"/>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6171654" y="3929908"/>
            <a:ext cx="5944692" cy="1566544"/>
          </a:xfrm>
          <a:prstGeom prst="rect">
            <a:avLst/>
          </a:prstGeom>
        </p:spPr>
        <p:txBody>
          <a:bodyPr lIns="0" tIns="0" rIns="0" bIns="0" rtlCol="0" anchor="t">
            <a:spAutoFit/>
          </a:bodyPr>
          <a:lstStyle/>
          <a:p>
            <a:pPr algn="ctr">
              <a:lnSpc>
                <a:spcPts val="12880"/>
              </a:lnSpc>
            </a:pPr>
            <a:r>
              <a:rPr lang="en-US" sz="9200">
                <a:solidFill>
                  <a:srgbClr val="FFFFFF"/>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TextBox 3"/>
          <p:cNvSpPr txBox="1"/>
          <p:nvPr/>
        </p:nvSpPr>
        <p:spPr>
          <a:xfrm>
            <a:off x="2868950" y="914400"/>
            <a:ext cx="11916470" cy="962660"/>
          </a:xfrm>
          <a:prstGeom prst="rect">
            <a:avLst/>
          </a:prstGeom>
        </p:spPr>
        <p:txBody>
          <a:bodyPr lIns="0" tIns="0" rIns="0" bIns="0" rtlCol="0" anchor="t">
            <a:spAutoFit/>
          </a:bodyPr>
          <a:lstStyle/>
          <a:p>
            <a:pPr algn="ctr">
              <a:lnSpc>
                <a:spcPts val="7840"/>
              </a:lnSpc>
            </a:pPr>
            <a:r>
              <a:rPr lang="en-US" sz="5600">
                <a:solidFill>
                  <a:srgbClr val="FFFFFF"/>
                </a:solidFill>
                <a:latin typeface="Canva Sans Bold"/>
                <a:ea typeface="Canva Sans Bold"/>
                <a:cs typeface="Canva Sans Bold"/>
                <a:sym typeface="Canva Sans Bold"/>
              </a:rPr>
              <a:t>Data Cleaning and Transformation</a:t>
            </a:r>
          </a:p>
        </p:txBody>
      </p:sp>
      <p:sp>
        <p:nvSpPr>
          <p:cNvPr id="4" name="TextBox 4"/>
          <p:cNvSpPr txBox="1"/>
          <p:nvPr/>
        </p:nvSpPr>
        <p:spPr>
          <a:xfrm>
            <a:off x="1028700" y="2188380"/>
            <a:ext cx="16230600" cy="6263640"/>
          </a:xfrm>
          <a:prstGeom prst="rect">
            <a:avLst/>
          </a:prstGeom>
        </p:spPr>
        <p:txBody>
          <a:bodyPr lIns="0" tIns="0" rIns="0" bIns="0" rtlCol="0" anchor="t">
            <a:spAutoFit/>
          </a:bodyPr>
          <a:lstStyle/>
          <a:p>
            <a:pPr marL="518160" lvl="1" indent="-259080" algn="just">
              <a:lnSpc>
                <a:spcPts val="3359"/>
              </a:lnSpc>
              <a:buFont typeface="Arial"/>
              <a:buChar char="•"/>
            </a:pPr>
            <a:r>
              <a:rPr lang="en-US" sz="2400">
                <a:solidFill>
                  <a:srgbClr val="FFFFFF"/>
                </a:solidFill>
                <a:latin typeface="Canva Sans"/>
                <a:ea typeface="Canva Sans"/>
                <a:cs typeface="Canva Sans"/>
                <a:sym typeface="Canva Sans"/>
              </a:rPr>
              <a:t>Data Cleaning:</a:t>
            </a:r>
          </a:p>
          <a:p>
            <a:pPr marL="1036320" lvl="2" indent="-345440" algn="just">
              <a:lnSpc>
                <a:spcPts val="3359"/>
              </a:lnSpc>
              <a:buFont typeface="Arial"/>
              <a:buChar char="⚬"/>
            </a:pPr>
            <a:r>
              <a:rPr lang="en-US" sz="2400">
                <a:solidFill>
                  <a:srgbClr val="FFFFFF"/>
                </a:solidFill>
                <a:latin typeface="Canva Sans"/>
                <a:ea typeface="Canva Sans"/>
                <a:cs typeface="Canva Sans"/>
                <a:sym typeface="Canva Sans"/>
              </a:rPr>
              <a:t>Removed Duplicates: Ensured each sales entry is unique.</a:t>
            </a:r>
          </a:p>
          <a:p>
            <a:pPr marL="1036320" lvl="2" indent="-345440" algn="just">
              <a:lnSpc>
                <a:spcPts val="3359"/>
              </a:lnSpc>
              <a:buFont typeface="Arial"/>
              <a:buChar char="⚬"/>
            </a:pPr>
            <a:r>
              <a:rPr lang="en-US" sz="2400">
                <a:solidFill>
                  <a:srgbClr val="FFFFFF"/>
                </a:solidFill>
                <a:latin typeface="Canva Sans"/>
                <a:ea typeface="Canva Sans"/>
                <a:cs typeface="Canva Sans"/>
                <a:sym typeface="Canva Sans"/>
              </a:rPr>
              <a:t>Handled Missing Values: Imputed or removed records with missing data to maintain dataset integrity.</a:t>
            </a:r>
          </a:p>
          <a:p>
            <a:pPr marL="1036320" lvl="2" indent="-345440" algn="just">
              <a:lnSpc>
                <a:spcPts val="3359"/>
              </a:lnSpc>
              <a:buFont typeface="Arial"/>
              <a:buChar char="⚬"/>
            </a:pPr>
            <a:r>
              <a:rPr lang="en-US" sz="2400">
                <a:solidFill>
                  <a:srgbClr val="FFFFFF"/>
                </a:solidFill>
                <a:latin typeface="Canva Sans"/>
                <a:ea typeface="Canva Sans"/>
                <a:cs typeface="Canva Sans"/>
                <a:sym typeface="Canva Sans"/>
              </a:rPr>
              <a:t>Standardized Formats: Ensured consistency in date, region, and item type formats.</a:t>
            </a:r>
          </a:p>
          <a:p>
            <a:pPr marL="518160" lvl="1" indent="-259080" algn="just">
              <a:lnSpc>
                <a:spcPts val="3359"/>
              </a:lnSpc>
              <a:buFont typeface="Arial"/>
              <a:buChar char="•"/>
            </a:pPr>
            <a:r>
              <a:rPr lang="en-US" sz="2400">
                <a:solidFill>
                  <a:srgbClr val="FFFFFF"/>
                </a:solidFill>
                <a:latin typeface="Canva Sans"/>
                <a:ea typeface="Canva Sans"/>
                <a:cs typeface="Canva Sans"/>
                <a:sym typeface="Canva Sans"/>
              </a:rPr>
              <a:t>Data Transformation:</a:t>
            </a:r>
          </a:p>
          <a:p>
            <a:pPr marL="1036320" lvl="2" indent="-345440" algn="just">
              <a:lnSpc>
                <a:spcPts val="3359"/>
              </a:lnSpc>
              <a:buFont typeface="Arial"/>
              <a:buChar char="⚬"/>
            </a:pPr>
            <a:r>
              <a:rPr lang="en-US" sz="2400">
                <a:solidFill>
                  <a:srgbClr val="FFFFFF"/>
                </a:solidFill>
                <a:latin typeface="Canva Sans"/>
                <a:ea typeface="Canva Sans"/>
                <a:cs typeface="Canva Sans"/>
                <a:sym typeface="Canva Sans"/>
              </a:rPr>
              <a:t>Added Columns:</a:t>
            </a:r>
          </a:p>
          <a:p>
            <a:pPr marL="1554480" lvl="3" indent="-388620" algn="just">
              <a:lnSpc>
                <a:spcPts val="3359"/>
              </a:lnSpc>
              <a:buFont typeface="Arial"/>
              <a:buChar char="￭"/>
            </a:pPr>
            <a:r>
              <a:rPr lang="en-US" sz="2400">
                <a:solidFill>
                  <a:srgbClr val="FFFFFF"/>
                </a:solidFill>
                <a:latin typeface="Canva Sans"/>
                <a:ea typeface="Canva Sans"/>
                <a:cs typeface="Canva Sans"/>
                <a:sym typeface="Canva Sans"/>
              </a:rPr>
              <a:t>Month: Extracted from the date field to analyze monthly trends.</a:t>
            </a:r>
          </a:p>
          <a:p>
            <a:pPr marL="1554480" lvl="3" indent="-388620" algn="just">
              <a:lnSpc>
                <a:spcPts val="3359"/>
              </a:lnSpc>
              <a:buFont typeface="Arial"/>
              <a:buChar char="￭"/>
            </a:pPr>
            <a:r>
              <a:rPr lang="en-US" sz="2400">
                <a:solidFill>
                  <a:srgbClr val="FFFFFF"/>
                </a:solidFill>
                <a:latin typeface="Canva Sans"/>
                <a:ea typeface="Canva Sans"/>
                <a:cs typeface="Canva Sans"/>
                <a:sym typeface="Canva Sans"/>
              </a:rPr>
              <a:t>Year: Extracted from the date field to analyze yearly trends.</a:t>
            </a:r>
          </a:p>
          <a:p>
            <a:pPr marL="1554480" lvl="3" indent="-388620" algn="just">
              <a:lnSpc>
                <a:spcPts val="3359"/>
              </a:lnSpc>
              <a:buFont typeface="Arial"/>
              <a:buChar char="￭"/>
            </a:pPr>
            <a:r>
              <a:rPr lang="en-US" sz="2400">
                <a:solidFill>
                  <a:srgbClr val="FFFFFF"/>
                </a:solidFill>
                <a:latin typeface="Canva Sans"/>
                <a:ea typeface="Canva Sans"/>
                <a:cs typeface="Canva Sans"/>
                <a:sym typeface="Canva Sans"/>
              </a:rPr>
              <a:t>Month-Year: Combined month and year to create a 'Month-Year' column for detailed trend analysis.</a:t>
            </a:r>
          </a:p>
          <a:p>
            <a:pPr marL="1036320" lvl="2" indent="-345440" algn="just">
              <a:lnSpc>
                <a:spcPts val="3359"/>
              </a:lnSpc>
              <a:buFont typeface="Arial"/>
              <a:buChar char="⚬"/>
            </a:pPr>
            <a:r>
              <a:rPr lang="en-US" sz="2400">
                <a:solidFill>
                  <a:srgbClr val="FFFFFF"/>
                </a:solidFill>
                <a:latin typeface="Canva Sans"/>
                <a:ea typeface="Canva Sans"/>
                <a:cs typeface="Canva Sans"/>
                <a:sym typeface="Canva Sans"/>
              </a:rPr>
              <a:t>New Measures:</a:t>
            </a:r>
          </a:p>
          <a:p>
            <a:pPr marL="1554480" lvl="3" indent="-388620" algn="just">
              <a:lnSpc>
                <a:spcPts val="3359"/>
              </a:lnSpc>
              <a:buFont typeface="Arial"/>
              <a:buChar char="￭"/>
            </a:pPr>
            <a:r>
              <a:rPr lang="en-US" sz="2400">
                <a:solidFill>
                  <a:srgbClr val="FFFFFF"/>
                </a:solidFill>
                <a:latin typeface="Canva Sans"/>
                <a:ea typeface="Canva Sans"/>
                <a:cs typeface="Canva Sans"/>
                <a:sym typeface="Canva Sans"/>
              </a:rPr>
              <a:t>Total Sales by Month: Aggregated sales data to understand monthly performance.</a:t>
            </a:r>
          </a:p>
          <a:p>
            <a:pPr marL="1554480" lvl="3" indent="-388620" algn="just">
              <a:lnSpc>
                <a:spcPts val="3359"/>
              </a:lnSpc>
              <a:buFont typeface="Arial"/>
              <a:buChar char="￭"/>
            </a:pPr>
            <a:r>
              <a:rPr lang="en-US" sz="2400">
                <a:solidFill>
                  <a:srgbClr val="FFFFFF"/>
                </a:solidFill>
                <a:latin typeface="Canva Sans"/>
                <a:ea typeface="Canva Sans"/>
                <a:cs typeface="Canva Sans"/>
                <a:sym typeface="Canva Sans"/>
              </a:rPr>
              <a:t>Total Sales by Year: Summarized sales data for yearly comparison.</a:t>
            </a:r>
          </a:p>
          <a:p>
            <a:pPr marL="1554480" lvl="3" indent="-388620" algn="just">
              <a:lnSpc>
                <a:spcPts val="3359"/>
              </a:lnSpc>
              <a:buFont typeface="Arial"/>
              <a:buChar char="￭"/>
            </a:pPr>
            <a:r>
              <a:rPr lang="en-US" sz="2400">
                <a:solidFill>
                  <a:srgbClr val="FFFFFF"/>
                </a:solidFill>
                <a:latin typeface="Canva Sans"/>
                <a:ea typeface="Canva Sans"/>
                <a:cs typeface="Canva Sans"/>
                <a:sym typeface="Canva Sans"/>
              </a:rPr>
              <a:t>Total Sales by Month-Year: Detailed measure to observe sales patterns over specific periods.</a:t>
            </a:r>
          </a:p>
          <a:p>
            <a:pPr algn="ctr">
              <a:lnSpc>
                <a:spcPts val="3359"/>
              </a:lnSpc>
            </a:pPr>
            <a:endParaRPr lang="en-US" sz="2400">
              <a:solidFill>
                <a:srgbClr val="FFFFFF"/>
              </a:solidFill>
              <a:latin typeface="Canva Sans"/>
              <a:ea typeface="Canva Sans"/>
              <a:cs typeface="Canva Sans"/>
              <a:sym typeface="Canva Sans"/>
            </a:endParaRPr>
          </a:p>
          <a:p>
            <a:pPr algn="ctr">
              <a:lnSpc>
                <a:spcPts val="3359"/>
              </a:lnSpc>
            </a:pPr>
            <a:endParaRPr lang="en-US" sz="2400">
              <a:solidFill>
                <a:srgbClr val="FFFFFF"/>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TextBox 3"/>
          <p:cNvSpPr txBox="1"/>
          <p:nvPr/>
        </p:nvSpPr>
        <p:spPr>
          <a:xfrm>
            <a:off x="6371122" y="914400"/>
            <a:ext cx="4419302" cy="962660"/>
          </a:xfrm>
          <a:prstGeom prst="rect">
            <a:avLst/>
          </a:prstGeom>
        </p:spPr>
        <p:txBody>
          <a:bodyPr lIns="0" tIns="0" rIns="0" bIns="0" rtlCol="0" anchor="t">
            <a:spAutoFit/>
          </a:bodyPr>
          <a:lstStyle/>
          <a:p>
            <a:pPr algn="ctr">
              <a:lnSpc>
                <a:spcPts val="7840"/>
              </a:lnSpc>
            </a:pPr>
            <a:r>
              <a:rPr lang="en-US" sz="5600">
                <a:solidFill>
                  <a:srgbClr val="FFFFFF"/>
                </a:solidFill>
                <a:latin typeface="Canva Sans Bold"/>
                <a:ea typeface="Canva Sans Bold"/>
                <a:cs typeface="Canva Sans Bold"/>
                <a:sym typeface="Canva Sans Bold"/>
              </a:rPr>
              <a:t>Introduction</a:t>
            </a:r>
          </a:p>
        </p:txBody>
      </p:sp>
      <p:sp>
        <p:nvSpPr>
          <p:cNvPr id="4" name="TextBox 4"/>
          <p:cNvSpPr txBox="1"/>
          <p:nvPr/>
        </p:nvSpPr>
        <p:spPr>
          <a:xfrm>
            <a:off x="1028700" y="2514832"/>
            <a:ext cx="4419302" cy="537845"/>
          </a:xfrm>
          <a:prstGeom prst="rect">
            <a:avLst/>
          </a:prstGeom>
        </p:spPr>
        <p:txBody>
          <a:bodyPr lIns="0" tIns="0" rIns="0" bIns="0" rtlCol="0" anchor="t">
            <a:spAutoFit/>
          </a:bodyPr>
          <a:lstStyle/>
          <a:p>
            <a:pPr algn="ctr">
              <a:lnSpc>
                <a:spcPts val="4480"/>
              </a:lnSpc>
            </a:pPr>
            <a:r>
              <a:rPr lang="en-US" sz="3200">
                <a:solidFill>
                  <a:srgbClr val="FFFFFF"/>
                </a:solidFill>
                <a:latin typeface="Canva Sans Bold"/>
                <a:ea typeface="Canva Sans Bold"/>
                <a:cs typeface="Canva Sans Bold"/>
                <a:sym typeface="Canva Sans Bold"/>
              </a:rPr>
              <a:t>Objective :</a:t>
            </a:r>
          </a:p>
        </p:txBody>
      </p:sp>
      <p:sp>
        <p:nvSpPr>
          <p:cNvPr id="5" name="TextBox 5"/>
          <p:cNvSpPr txBox="1"/>
          <p:nvPr/>
        </p:nvSpPr>
        <p:spPr>
          <a:xfrm>
            <a:off x="2235069" y="5086350"/>
            <a:ext cx="2544167" cy="537845"/>
          </a:xfrm>
          <a:prstGeom prst="rect">
            <a:avLst/>
          </a:prstGeom>
        </p:spPr>
        <p:txBody>
          <a:bodyPr lIns="0" tIns="0" rIns="0" bIns="0" rtlCol="0" anchor="t">
            <a:spAutoFit/>
          </a:bodyPr>
          <a:lstStyle/>
          <a:p>
            <a:pPr algn="ctr">
              <a:lnSpc>
                <a:spcPts val="4480"/>
              </a:lnSpc>
            </a:pPr>
            <a:r>
              <a:rPr lang="en-US" sz="3200">
                <a:solidFill>
                  <a:srgbClr val="FFFFFF"/>
                </a:solidFill>
                <a:latin typeface="Canva Sans Bold"/>
                <a:ea typeface="Canva Sans Bold"/>
                <a:cs typeface="Canva Sans Bold"/>
                <a:sym typeface="Canva Sans Bold"/>
              </a:rPr>
              <a:t>Key Metrics :</a:t>
            </a:r>
          </a:p>
        </p:txBody>
      </p:sp>
      <p:sp>
        <p:nvSpPr>
          <p:cNvPr id="6" name="TextBox 6"/>
          <p:cNvSpPr txBox="1"/>
          <p:nvPr/>
        </p:nvSpPr>
        <p:spPr>
          <a:xfrm>
            <a:off x="2472134" y="3609975"/>
            <a:ext cx="13343732" cy="481330"/>
          </a:xfrm>
          <a:prstGeom prst="rect">
            <a:avLst/>
          </a:prstGeom>
        </p:spPr>
        <p:txBody>
          <a:bodyPr lIns="0" tIns="0" rIns="0" bIns="0" rtlCol="0" anchor="t">
            <a:spAutoFit/>
          </a:bodyPr>
          <a:lstStyle/>
          <a:p>
            <a:pPr algn="ctr">
              <a:lnSpc>
                <a:spcPts val="3919"/>
              </a:lnSpc>
            </a:pPr>
            <a:r>
              <a:rPr lang="en-US" sz="2799">
                <a:solidFill>
                  <a:srgbClr val="FFFFFF"/>
                </a:solidFill>
                <a:latin typeface="Canva Sans"/>
                <a:ea typeface="Canva Sans"/>
                <a:cs typeface="Canva Sans"/>
                <a:sym typeface="Canva Sans"/>
              </a:rPr>
              <a:t>Provided a comprehensive analysis of Amazon’s sales data from 2010 to 2017.</a:t>
            </a:r>
          </a:p>
        </p:txBody>
      </p:sp>
      <p:sp>
        <p:nvSpPr>
          <p:cNvPr id="7" name="TextBox 7"/>
          <p:cNvSpPr txBox="1"/>
          <p:nvPr/>
        </p:nvSpPr>
        <p:spPr>
          <a:xfrm>
            <a:off x="3635333" y="6186170"/>
            <a:ext cx="5508667" cy="1967230"/>
          </a:xfrm>
          <a:prstGeom prst="rect">
            <a:avLst/>
          </a:prstGeom>
        </p:spPr>
        <p:txBody>
          <a:bodyPr lIns="0" tIns="0" rIns="0" bIns="0" rtlCol="0" anchor="t">
            <a:spAutoFit/>
          </a:bodyPr>
          <a:lstStyle/>
          <a:p>
            <a:pPr marL="604519" lvl="1" indent="-302260" algn="ctr">
              <a:lnSpc>
                <a:spcPts val="3919"/>
              </a:lnSpc>
              <a:buFont typeface="Arial"/>
              <a:buChar char="•"/>
            </a:pPr>
            <a:r>
              <a:rPr lang="en-US" sz="2799">
                <a:solidFill>
                  <a:srgbClr val="FFFFFF"/>
                </a:solidFill>
                <a:latin typeface="Canva Sans"/>
                <a:ea typeface="Canva Sans"/>
                <a:cs typeface="Canva Sans"/>
                <a:sym typeface="Canva Sans"/>
              </a:rPr>
              <a:t>Total Sales: $137.35M</a:t>
            </a:r>
          </a:p>
          <a:p>
            <a:pPr marL="604519" lvl="1" indent="-302260" algn="ctr">
              <a:lnSpc>
                <a:spcPts val="3919"/>
              </a:lnSpc>
              <a:buFont typeface="Arial"/>
              <a:buChar char="•"/>
            </a:pPr>
            <a:r>
              <a:rPr lang="en-US" sz="2799">
                <a:solidFill>
                  <a:srgbClr val="FFFFFF"/>
                </a:solidFill>
                <a:latin typeface="Canva Sans"/>
                <a:ea typeface="Canva Sans"/>
                <a:cs typeface="Canva Sans"/>
                <a:sym typeface="Canva Sans"/>
              </a:rPr>
              <a:t>Total Profit: $44.17M</a:t>
            </a:r>
          </a:p>
          <a:p>
            <a:pPr marL="604519" lvl="1" indent="-302260" algn="ctr">
              <a:lnSpc>
                <a:spcPts val="3919"/>
              </a:lnSpc>
              <a:buFont typeface="Arial"/>
              <a:buChar char="•"/>
            </a:pPr>
            <a:r>
              <a:rPr lang="en-US" sz="2799">
                <a:solidFill>
                  <a:srgbClr val="FFFFFF"/>
                </a:solidFill>
                <a:latin typeface="Canva Sans"/>
                <a:ea typeface="Canva Sans"/>
                <a:cs typeface="Canva Sans"/>
                <a:sym typeface="Canva Sans"/>
              </a:rPr>
              <a:t>Total Cost: $93.18M</a:t>
            </a:r>
          </a:p>
          <a:p>
            <a:pPr algn="ctr">
              <a:lnSpc>
                <a:spcPts val="3919"/>
              </a:lnSpc>
            </a:pPr>
            <a:endParaRPr lang="en-US" sz="2799">
              <a:solidFill>
                <a:srgbClr val="FFFFFF"/>
              </a:solidFill>
              <a:latin typeface="Canva Sans"/>
              <a:ea typeface="Canva Sans"/>
              <a:cs typeface="Canva Sans"/>
              <a:sym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3600301" y="10187285"/>
            <a:ext cx="11086059" cy="623739"/>
            <a:chOff x="0" y="0"/>
            <a:chExt cx="14781412" cy="831652"/>
          </a:xfrm>
        </p:grpSpPr>
        <p:sp>
          <p:nvSpPr>
            <p:cNvPr id="4" name="Freeform 4"/>
            <p:cNvSpPr/>
            <p:nvPr/>
          </p:nvSpPr>
          <p:spPr>
            <a:xfrm>
              <a:off x="0" y="0"/>
              <a:ext cx="14781403" cy="831596"/>
            </a:xfrm>
            <a:custGeom>
              <a:avLst/>
              <a:gdLst/>
              <a:ahLst/>
              <a:cxnLst/>
              <a:rect l="l" t="t" r="r" b="b"/>
              <a:pathLst>
                <a:path w="14781403" h="831596">
                  <a:moveTo>
                    <a:pt x="0" y="0"/>
                  </a:moveTo>
                  <a:lnTo>
                    <a:pt x="14781403" y="0"/>
                  </a:lnTo>
                  <a:lnTo>
                    <a:pt x="14781403" y="831596"/>
                  </a:lnTo>
                  <a:lnTo>
                    <a:pt x="0" y="831596"/>
                  </a:lnTo>
                  <a:close/>
                </a:path>
              </a:pathLst>
            </a:custGeom>
            <a:solidFill>
              <a:srgbClr val="FFFFFF">
                <a:alpha val="3922"/>
              </a:srgbClr>
            </a:solidFill>
          </p:spPr>
        </p:sp>
      </p:grpSp>
      <p:sp>
        <p:nvSpPr>
          <p:cNvPr id="5" name="TextBox 5"/>
          <p:cNvSpPr txBox="1"/>
          <p:nvPr/>
        </p:nvSpPr>
        <p:spPr>
          <a:xfrm>
            <a:off x="3908881" y="10305335"/>
            <a:ext cx="3075414" cy="320963"/>
          </a:xfrm>
          <a:prstGeom prst="rect">
            <a:avLst/>
          </a:prstGeom>
        </p:spPr>
        <p:txBody>
          <a:bodyPr lIns="0" tIns="0" rIns="0" bIns="0" rtlCol="0" anchor="t">
            <a:spAutoFit/>
          </a:bodyPr>
          <a:lstStyle/>
          <a:p>
            <a:pPr algn="l">
              <a:lnSpc>
                <a:spcPts val="2721"/>
              </a:lnSpc>
            </a:pPr>
            <a:r>
              <a:rPr lang="en-US" sz="1701">
                <a:solidFill>
                  <a:srgbClr val="CAD6DE"/>
                </a:solidFill>
                <a:latin typeface="Cabin"/>
                <a:ea typeface="Cabin"/>
                <a:cs typeface="Cabin"/>
                <a:sym typeface="Cabin"/>
              </a:rPr>
              <a:t>2017</a:t>
            </a:r>
          </a:p>
        </p:txBody>
      </p:sp>
      <p:sp>
        <p:nvSpPr>
          <p:cNvPr id="6" name="TextBox 6"/>
          <p:cNvSpPr txBox="1"/>
          <p:nvPr/>
        </p:nvSpPr>
        <p:spPr>
          <a:xfrm>
            <a:off x="7608600" y="10305335"/>
            <a:ext cx="3070651" cy="320963"/>
          </a:xfrm>
          <a:prstGeom prst="rect">
            <a:avLst/>
          </a:prstGeom>
        </p:spPr>
        <p:txBody>
          <a:bodyPr lIns="0" tIns="0" rIns="0" bIns="0" rtlCol="0" anchor="t">
            <a:spAutoFit/>
          </a:bodyPr>
          <a:lstStyle/>
          <a:p>
            <a:pPr algn="l">
              <a:lnSpc>
                <a:spcPts val="2721"/>
              </a:lnSpc>
            </a:pPr>
            <a:r>
              <a:rPr lang="en-US" sz="1701">
                <a:solidFill>
                  <a:srgbClr val="CAD6DE"/>
                </a:solidFill>
                <a:latin typeface="Cabin"/>
                <a:ea typeface="Cabin"/>
                <a:cs typeface="Cabin"/>
                <a:sym typeface="Cabin"/>
              </a:rPr>
              <a:t>39%</a:t>
            </a:r>
          </a:p>
        </p:txBody>
      </p:sp>
      <p:sp>
        <p:nvSpPr>
          <p:cNvPr id="7" name="TextBox 7"/>
          <p:cNvSpPr txBox="1"/>
          <p:nvPr/>
        </p:nvSpPr>
        <p:spPr>
          <a:xfrm>
            <a:off x="11303556" y="10305335"/>
            <a:ext cx="3075414" cy="320963"/>
          </a:xfrm>
          <a:prstGeom prst="rect">
            <a:avLst/>
          </a:prstGeom>
        </p:spPr>
        <p:txBody>
          <a:bodyPr lIns="0" tIns="0" rIns="0" bIns="0" rtlCol="0" anchor="t">
            <a:spAutoFit/>
          </a:bodyPr>
          <a:lstStyle/>
          <a:p>
            <a:pPr algn="l">
              <a:lnSpc>
                <a:spcPts val="2721"/>
              </a:lnSpc>
            </a:pPr>
            <a:r>
              <a:rPr lang="en-US" sz="1701">
                <a:solidFill>
                  <a:srgbClr val="CAD6DE"/>
                </a:solidFill>
                <a:latin typeface="Cabin"/>
                <a:ea typeface="Cabin"/>
                <a:cs typeface="Cabin"/>
                <a:sym typeface="Cabin"/>
              </a:rPr>
              <a:t>12%</a:t>
            </a:r>
          </a:p>
        </p:txBody>
      </p:sp>
      <p:sp>
        <p:nvSpPr>
          <p:cNvPr id="8" name="TextBox 8"/>
          <p:cNvSpPr txBox="1"/>
          <p:nvPr/>
        </p:nvSpPr>
        <p:spPr>
          <a:xfrm>
            <a:off x="4517429" y="914400"/>
            <a:ext cx="9320647" cy="1953260"/>
          </a:xfrm>
          <a:prstGeom prst="rect">
            <a:avLst/>
          </a:prstGeom>
        </p:spPr>
        <p:txBody>
          <a:bodyPr lIns="0" tIns="0" rIns="0" bIns="0" rtlCol="0" anchor="t">
            <a:spAutoFit/>
          </a:bodyPr>
          <a:lstStyle/>
          <a:p>
            <a:pPr algn="l">
              <a:lnSpc>
                <a:spcPts val="7840"/>
              </a:lnSpc>
            </a:pPr>
            <a:r>
              <a:rPr lang="en-US" sz="5600">
                <a:solidFill>
                  <a:srgbClr val="CAD6DE"/>
                </a:solidFill>
                <a:latin typeface="Canva Sans Bold"/>
                <a:ea typeface="Canva Sans Bold"/>
                <a:cs typeface="Canva Sans Bold"/>
                <a:sym typeface="Canva Sans Bold"/>
              </a:rPr>
              <a:t>Sales Channels Breakdown</a:t>
            </a:r>
          </a:p>
          <a:p>
            <a:pPr algn="ctr">
              <a:lnSpc>
                <a:spcPts val="7840"/>
              </a:lnSpc>
            </a:pPr>
            <a:endParaRPr lang="en-US" sz="5600">
              <a:solidFill>
                <a:srgbClr val="CAD6DE"/>
              </a:solidFill>
              <a:latin typeface="Canva Sans Bold"/>
              <a:ea typeface="Canva Sans Bold"/>
              <a:cs typeface="Canva Sans Bold"/>
              <a:sym typeface="Canva Sans Bold"/>
            </a:endParaRPr>
          </a:p>
        </p:txBody>
      </p:sp>
      <p:sp>
        <p:nvSpPr>
          <p:cNvPr id="9" name="TextBox 9"/>
          <p:cNvSpPr txBox="1"/>
          <p:nvPr/>
        </p:nvSpPr>
        <p:spPr>
          <a:xfrm>
            <a:off x="4517429" y="2800985"/>
            <a:ext cx="10168931" cy="4180840"/>
          </a:xfrm>
          <a:prstGeom prst="rect">
            <a:avLst/>
          </a:prstGeom>
        </p:spPr>
        <p:txBody>
          <a:bodyPr lIns="0" tIns="0" rIns="0" bIns="0" rtlCol="0" anchor="t">
            <a:spAutoFit/>
          </a:bodyPr>
          <a:lstStyle/>
          <a:p>
            <a:pPr algn="l">
              <a:lnSpc>
                <a:spcPts val="4759"/>
              </a:lnSpc>
            </a:pPr>
            <a:r>
              <a:rPr lang="en-US" sz="3399">
                <a:solidFill>
                  <a:srgbClr val="CAD6DE"/>
                </a:solidFill>
                <a:latin typeface="Canva Sans"/>
                <a:ea typeface="Canva Sans"/>
                <a:cs typeface="Canva Sans"/>
                <a:sym typeface="Canva Sans"/>
              </a:rPr>
              <a:t>Channels:</a:t>
            </a:r>
          </a:p>
          <a:p>
            <a:pPr algn="ctr">
              <a:lnSpc>
                <a:spcPts val="4759"/>
              </a:lnSpc>
            </a:pPr>
            <a:r>
              <a:rPr lang="en-US" sz="3399">
                <a:solidFill>
                  <a:srgbClr val="CAD6DE"/>
                </a:solidFill>
                <a:latin typeface="Canva Sans"/>
                <a:ea typeface="Canva Sans"/>
                <a:cs typeface="Canva Sans"/>
                <a:sym typeface="Canva Sans"/>
              </a:rPr>
              <a:t>Offline</a:t>
            </a:r>
          </a:p>
          <a:p>
            <a:pPr algn="ctr">
              <a:lnSpc>
                <a:spcPts val="4759"/>
              </a:lnSpc>
            </a:pPr>
            <a:r>
              <a:rPr lang="en-US" sz="3399">
                <a:solidFill>
                  <a:srgbClr val="CAD6DE"/>
                </a:solidFill>
                <a:latin typeface="Canva Sans"/>
                <a:ea typeface="Canva Sans"/>
                <a:cs typeface="Canva Sans"/>
                <a:sym typeface="Canva Sans"/>
              </a:rPr>
              <a:t>Online</a:t>
            </a:r>
          </a:p>
          <a:p>
            <a:pPr algn="ctr">
              <a:lnSpc>
                <a:spcPts val="4759"/>
              </a:lnSpc>
            </a:pPr>
            <a:endParaRPr lang="en-US" sz="3399">
              <a:solidFill>
                <a:srgbClr val="CAD6DE"/>
              </a:solidFill>
              <a:latin typeface="Canva Sans"/>
              <a:ea typeface="Canva Sans"/>
              <a:cs typeface="Canva Sans"/>
              <a:sym typeface="Canva Sans"/>
            </a:endParaRPr>
          </a:p>
          <a:p>
            <a:pPr algn="l">
              <a:lnSpc>
                <a:spcPts val="4759"/>
              </a:lnSpc>
            </a:pPr>
            <a:r>
              <a:rPr lang="en-US" sz="3399">
                <a:solidFill>
                  <a:srgbClr val="CAD6DE"/>
                </a:solidFill>
                <a:latin typeface="Canva Sans"/>
                <a:ea typeface="Canva Sans"/>
                <a:cs typeface="Canva Sans"/>
                <a:sym typeface="Canva Sans"/>
              </a:rPr>
              <a:t>Analysis Period: </a:t>
            </a:r>
          </a:p>
          <a:p>
            <a:pPr algn="ctr">
              <a:lnSpc>
                <a:spcPts val="4759"/>
              </a:lnSpc>
            </a:pPr>
            <a:r>
              <a:rPr lang="en-US" sz="3399">
                <a:solidFill>
                  <a:srgbClr val="CAD6DE"/>
                </a:solidFill>
                <a:latin typeface="Canva Sans"/>
                <a:ea typeface="Canva Sans"/>
                <a:cs typeface="Canva Sans"/>
                <a:sym typeface="Canva Sans"/>
              </a:rPr>
              <a:t>2010 - 2017</a:t>
            </a:r>
          </a:p>
          <a:p>
            <a:pPr algn="ctr">
              <a:lnSpc>
                <a:spcPts val="4759"/>
              </a:lnSpc>
            </a:pPr>
            <a:endParaRPr lang="en-US" sz="3399">
              <a:solidFill>
                <a:srgbClr val="CAD6DE"/>
              </a:solidFill>
              <a:latin typeface="Canva Sans"/>
              <a:ea typeface="Canva Sans"/>
              <a:cs typeface="Canva Sans"/>
              <a:sym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Freeform 3" descr="preencoded.png"/>
          <p:cNvSpPr/>
          <p:nvPr/>
        </p:nvSpPr>
        <p:spPr>
          <a:xfrm>
            <a:off x="0" y="0"/>
            <a:ext cx="6578649" cy="10287000"/>
          </a:xfrm>
          <a:custGeom>
            <a:avLst/>
            <a:gdLst/>
            <a:ahLst/>
            <a:cxnLst/>
            <a:rect l="l" t="t" r="r" b="b"/>
            <a:pathLst>
              <a:path w="6578649" h="10287000">
                <a:moveTo>
                  <a:pt x="0" y="0"/>
                </a:moveTo>
                <a:lnTo>
                  <a:pt x="6578649" y="0"/>
                </a:lnTo>
                <a:lnTo>
                  <a:pt x="6578649" y="10287000"/>
                </a:lnTo>
                <a:lnTo>
                  <a:pt x="0" y="10287000"/>
                </a:lnTo>
                <a:lnTo>
                  <a:pt x="0" y="0"/>
                </a:lnTo>
                <a:close/>
              </a:path>
            </a:pathLst>
          </a:custGeom>
          <a:blipFill>
            <a:blip r:embed="rId4"/>
            <a:stretch>
              <a:fillRect r="-4246"/>
            </a:stretch>
          </a:blipFill>
        </p:spPr>
      </p:sp>
      <p:sp>
        <p:nvSpPr>
          <p:cNvPr id="4" name="Freeform 4" descr="preencoded.png"/>
          <p:cNvSpPr/>
          <p:nvPr/>
        </p:nvSpPr>
        <p:spPr>
          <a:xfrm>
            <a:off x="279350" y="1993850"/>
            <a:ext cx="5876879" cy="6299299"/>
          </a:xfrm>
          <a:custGeom>
            <a:avLst/>
            <a:gdLst/>
            <a:ahLst/>
            <a:cxnLst/>
            <a:rect l="l" t="t" r="r" b="b"/>
            <a:pathLst>
              <a:path w="5876879" h="6299299">
                <a:moveTo>
                  <a:pt x="0" y="0"/>
                </a:moveTo>
                <a:lnTo>
                  <a:pt x="5876879" y="0"/>
                </a:lnTo>
                <a:lnTo>
                  <a:pt x="5876879" y="6299299"/>
                </a:lnTo>
                <a:lnTo>
                  <a:pt x="0" y="6299299"/>
                </a:lnTo>
                <a:lnTo>
                  <a:pt x="0" y="0"/>
                </a:lnTo>
                <a:close/>
              </a:path>
            </a:pathLst>
          </a:custGeom>
          <a:blipFill>
            <a:blip r:embed="rId5"/>
            <a:stretch>
              <a:fillRect r="-7187"/>
            </a:stretch>
          </a:blipFill>
        </p:spPr>
      </p:sp>
      <p:sp>
        <p:nvSpPr>
          <p:cNvPr id="5" name="TextBox 5"/>
          <p:cNvSpPr txBox="1"/>
          <p:nvPr/>
        </p:nvSpPr>
        <p:spPr>
          <a:xfrm>
            <a:off x="8229253" y="264478"/>
            <a:ext cx="8508943" cy="613410"/>
          </a:xfrm>
          <a:prstGeom prst="rect">
            <a:avLst/>
          </a:prstGeom>
        </p:spPr>
        <p:txBody>
          <a:bodyPr lIns="0" tIns="0" rIns="0" bIns="0" rtlCol="0" anchor="t">
            <a:spAutoFit/>
          </a:bodyPr>
          <a:lstStyle/>
          <a:p>
            <a:pPr algn="ctr">
              <a:lnSpc>
                <a:spcPts val="5040"/>
              </a:lnSpc>
            </a:pPr>
            <a:r>
              <a:rPr lang="en-US" sz="3600">
                <a:solidFill>
                  <a:srgbClr val="FFFFFF"/>
                </a:solidFill>
                <a:latin typeface="Canva Sans Bold"/>
                <a:ea typeface="Canva Sans Bold"/>
                <a:cs typeface="Canva Sans Bold"/>
                <a:sym typeface="Canva Sans Bold"/>
              </a:rPr>
              <a:t>Regional Sales Distribution</a:t>
            </a:r>
          </a:p>
        </p:txBody>
      </p:sp>
      <p:sp>
        <p:nvSpPr>
          <p:cNvPr id="6" name="TextBox 6"/>
          <p:cNvSpPr txBox="1"/>
          <p:nvPr/>
        </p:nvSpPr>
        <p:spPr>
          <a:xfrm>
            <a:off x="6578649" y="1519555"/>
            <a:ext cx="11709351" cy="7781290"/>
          </a:xfrm>
          <a:prstGeom prst="rect">
            <a:avLst/>
          </a:prstGeom>
        </p:spPr>
        <p:txBody>
          <a:bodyPr lIns="0" tIns="0" rIns="0" bIns="0" rtlCol="0" anchor="t">
            <a:spAutoFit/>
          </a:bodyPr>
          <a:lstStyle/>
          <a:p>
            <a:pPr algn="l">
              <a:lnSpc>
                <a:spcPts val="4759"/>
              </a:lnSpc>
            </a:pPr>
            <a:r>
              <a:rPr lang="en-US" sz="3399">
                <a:solidFill>
                  <a:srgbClr val="FFFFFF"/>
                </a:solidFill>
                <a:latin typeface="Canva Sans"/>
                <a:ea typeface="Canva Sans"/>
                <a:cs typeface="Canva Sans"/>
                <a:sym typeface="Canva Sans"/>
              </a:rPr>
              <a:t>Major Regions:</a:t>
            </a:r>
          </a:p>
          <a:p>
            <a:pPr algn="ctr">
              <a:lnSpc>
                <a:spcPts val="4759"/>
              </a:lnSpc>
            </a:pPr>
            <a:r>
              <a:rPr lang="en-US" sz="3399">
                <a:solidFill>
                  <a:srgbClr val="FFFFFF"/>
                </a:solidFill>
                <a:latin typeface="Canva Sans"/>
                <a:ea typeface="Canva Sans"/>
                <a:cs typeface="Canva Sans"/>
                <a:sym typeface="Canva Sans"/>
              </a:rPr>
              <a:t>North America</a:t>
            </a:r>
          </a:p>
          <a:p>
            <a:pPr algn="ctr">
              <a:lnSpc>
                <a:spcPts val="4759"/>
              </a:lnSpc>
            </a:pPr>
            <a:r>
              <a:rPr lang="en-US" sz="3399">
                <a:solidFill>
                  <a:srgbClr val="FFFFFF"/>
                </a:solidFill>
                <a:latin typeface="Canva Sans"/>
                <a:ea typeface="Canva Sans"/>
                <a:cs typeface="Canva Sans"/>
                <a:sym typeface="Canva Sans"/>
              </a:rPr>
              <a:t>Europe</a:t>
            </a:r>
          </a:p>
          <a:p>
            <a:pPr algn="ctr">
              <a:lnSpc>
                <a:spcPts val="4759"/>
              </a:lnSpc>
            </a:pPr>
            <a:r>
              <a:rPr lang="en-US" sz="3399">
                <a:solidFill>
                  <a:srgbClr val="FFFFFF"/>
                </a:solidFill>
                <a:latin typeface="Canva Sans"/>
                <a:ea typeface="Canva Sans"/>
                <a:cs typeface="Canva Sans"/>
                <a:sym typeface="Canva Sans"/>
              </a:rPr>
              <a:t>Asia</a:t>
            </a:r>
          </a:p>
          <a:p>
            <a:pPr algn="ctr">
              <a:lnSpc>
                <a:spcPts val="4759"/>
              </a:lnSpc>
            </a:pPr>
            <a:r>
              <a:rPr lang="en-US" sz="3399">
                <a:solidFill>
                  <a:srgbClr val="FFFFFF"/>
                </a:solidFill>
                <a:latin typeface="Canva Sans"/>
                <a:ea typeface="Canva Sans"/>
                <a:cs typeface="Canva Sans"/>
                <a:sym typeface="Canva Sans"/>
              </a:rPr>
              <a:t>Africa</a:t>
            </a:r>
          </a:p>
          <a:p>
            <a:pPr algn="ctr">
              <a:lnSpc>
                <a:spcPts val="4759"/>
              </a:lnSpc>
            </a:pPr>
            <a:r>
              <a:rPr lang="en-US" sz="3399">
                <a:solidFill>
                  <a:srgbClr val="FFFFFF"/>
                </a:solidFill>
                <a:latin typeface="Canva Sans"/>
                <a:ea typeface="Canva Sans"/>
                <a:cs typeface="Canva Sans"/>
                <a:sym typeface="Canva Sans"/>
              </a:rPr>
              <a:t>South America</a:t>
            </a:r>
          </a:p>
          <a:p>
            <a:pPr algn="ctr">
              <a:lnSpc>
                <a:spcPts val="4759"/>
              </a:lnSpc>
            </a:pPr>
            <a:r>
              <a:rPr lang="en-US" sz="3399">
                <a:solidFill>
                  <a:srgbClr val="FFFFFF"/>
                </a:solidFill>
                <a:latin typeface="Canva Sans"/>
                <a:ea typeface="Canva Sans"/>
                <a:cs typeface="Canva Sans"/>
                <a:sym typeface="Canva Sans"/>
              </a:rPr>
              <a:t>Australia</a:t>
            </a:r>
          </a:p>
          <a:p>
            <a:pPr algn="l">
              <a:lnSpc>
                <a:spcPts val="4759"/>
              </a:lnSpc>
            </a:pPr>
            <a:r>
              <a:rPr lang="en-US" sz="3399">
                <a:solidFill>
                  <a:srgbClr val="FFFFFF"/>
                </a:solidFill>
                <a:latin typeface="Canva Sans"/>
                <a:ea typeface="Canva Sans"/>
                <a:cs typeface="Canva Sans"/>
                <a:sym typeface="Canva Sans"/>
              </a:rPr>
              <a:t>Key Insights:</a:t>
            </a:r>
          </a:p>
          <a:p>
            <a:pPr algn="ctr">
              <a:lnSpc>
                <a:spcPts val="4759"/>
              </a:lnSpc>
            </a:pPr>
            <a:endParaRPr lang="en-US" sz="3399">
              <a:solidFill>
                <a:srgbClr val="FFFFFF"/>
              </a:solidFill>
              <a:latin typeface="Canva Sans"/>
              <a:ea typeface="Canva Sans"/>
              <a:cs typeface="Canva Sans"/>
              <a:sym typeface="Canva Sans"/>
            </a:endParaRPr>
          </a:p>
          <a:p>
            <a:pPr algn="ctr">
              <a:lnSpc>
                <a:spcPts val="4759"/>
              </a:lnSpc>
            </a:pPr>
            <a:r>
              <a:rPr lang="en-US" sz="3399">
                <a:solidFill>
                  <a:srgbClr val="FFFFFF"/>
                </a:solidFill>
                <a:latin typeface="Canva Sans"/>
                <a:ea typeface="Canva Sans"/>
                <a:cs typeface="Canva Sans"/>
                <a:sym typeface="Canva Sans"/>
              </a:rPr>
              <a:t>Highest sales: North America</a:t>
            </a:r>
          </a:p>
          <a:p>
            <a:pPr algn="ctr">
              <a:lnSpc>
                <a:spcPts val="4759"/>
              </a:lnSpc>
            </a:pPr>
            <a:r>
              <a:rPr lang="en-US" sz="3399">
                <a:solidFill>
                  <a:srgbClr val="FFFFFF"/>
                </a:solidFill>
                <a:latin typeface="Canva Sans"/>
                <a:ea typeface="Canva Sans"/>
                <a:cs typeface="Canva Sans"/>
                <a:sym typeface="Canva Sans"/>
              </a:rPr>
              <a:t>Notable performance in Europe and Asia</a:t>
            </a:r>
          </a:p>
          <a:p>
            <a:pPr algn="ctr">
              <a:lnSpc>
                <a:spcPts val="4759"/>
              </a:lnSpc>
            </a:pPr>
            <a:r>
              <a:rPr lang="en-US" sz="3399">
                <a:solidFill>
                  <a:srgbClr val="FFFFFF"/>
                </a:solidFill>
                <a:latin typeface="Canva Sans"/>
                <a:ea typeface="Canva Sans"/>
                <a:cs typeface="Canva Sans"/>
                <a:sym typeface="Canva Sans"/>
              </a:rPr>
              <a:t>       Emerging markets in Africa and South America</a:t>
            </a:r>
          </a:p>
          <a:p>
            <a:pPr algn="ctr">
              <a:lnSpc>
                <a:spcPts val="4759"/>
              </a:lnSpc>
            </a:pPr>
            <a:endParaRPr lang="en-US" sz="3399">
              <a:solidFill>
                <a:srgbClr val="FFFFFF"/>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TextBox 3"/>
          <p:cNvSpPr txBox="1"/>
          <p:nvPr/>
        </p:nvSpPr>
        <p:spPr>
          <a:xfrm>
            <a:off x="847486" y="10495835"/>
            <a:ext cx="2358509" cy="245357"/>
          </a:xfrm>
          <a:prstGeom prst="rect">
            <a:avLst/>
          </a:prstGeom>
        </p:spPr>
        <p:txBody>
          <a:bodyPr lIns="0" tIns="0" rIns="0" bIns="0" rtlCol="0" anchor="t">
            <a:spAutoFit/>
          </a:bodyPr>
          <a:lstStyle/>
          <a:p>
            <a:pPr algn="l">
              <a:lnSpc>
                <a:spcPts val="2501"/>
              </a:lnSpc>
            </a:pPr>
            <a:r>
              <a:rPr lang="en-US" sz="2001">
                <a:solidFill>
                  <a:srgbClr val="CAD6DE"/>
                </a:solidFill>
                <a:latin typeface="Arimo"/>
                <a:ea typeface="Arimo"/>
                <a:cs typeface="Arimo"/>
                <a:sym typeface="Arimo"/>
              </a:rPr>
              <a:t>Hobbyists</a:t>
            </a:r>
          </a:p>
        </p:txBody>
      </p:sp>
      <p:sp>
        <p:nvSpPr>
          <p:cNvPr id="4" name="TextBox 4"/>
          <p:cNvSpPr txBox="1"/>
          <p:nvPr/>
        </p:nvSpPr>
        <p:spPr>
          <a:xfrm>
            <a:off x="847486" y="10895439"/>
            <a:ext cx="9735026" cy="320963"/>
          </a:xfrm>
          <a:prstGeom prst="rect">
            <a:avLst/>
          </a:prstGeom>
        </p:spPr>
        <p:txBody>
          <a:bodyPr lIns="0" tIns="0" rIns="0" bIns="0" rtlCol="0" anchor="t">
            <a:spAutoFit/>
          </a:bodyPr>
          <a:lstStyle/>
          <a:p>
            <a:pPr algn="l">
              <a:lnSpc>
                <a:spcPts val="2721"/>
              </a:lnSpc>
            </a:pPr>
            <a:r>
              <a:rPr lang="en-US" sz="1701">
                <a:solidFill>
                  <a:srgbClr val="CAD6DE"/>
                </a:solidFill>
                <a:latin typeface="Cabin"/>
                <a:ea typeface="Cabin"/>
                <a:cs typeface="Cabin"/>
                <a:sym typeface="Cabin"/>
              </a:rPr>
              <a:t>Specialized purchases, prioritize product quality and variety, value customer service and product information.</a:t>
            </a:r>
          </a:p>
        </p:txBody>
      </p:sp>
      <p:sp>
        <p:nvSpPr>
          <p:cNvPr id="5" name="TextBox 5"/>
          <p:cNvSpPr txBox="1"/>
          <p:nvPr/>
        </p:nvSpPr>
        <p:spPr>
          <a:xfrm>
            <a:off x="4629128" y="367665"/>
            <a:ext cx="9564092" cy="962660"/>
          </a:xfrm>
          <a:prstGeom prst="rect">
            <a:avLst/>
          </a:prstGeom>
        </p:spPr>
        <p:txBody>
          <a:bodyPr lIns="0" tIns="0" rIns="0" bIns="0" rtlCol="0" anchor="t">
            <a:spAutoFit/>
          </a:bodyPr>
          <a:lstStyle/>
          <a:p>
            <a:pPr algn="ctr">
              <a:lnSpc>
                <a:spcPts val="7840"/>
              </a:lnSpc>
            </a:pPr>
            <a:r>
              <a:rPr lang="en-US" sz="5600">
                <a:solidFill>
                  <a:srgbClr val="CAD6DE"/>
                </a:solidFill>
                <a:latin typeface="Canva Sans Bold"/>
                <a:ea typeface="Canva Sans Bold"/>
                <a:cs typeface="Canva Sans Bold"/>
                <a:sym typeface="Canva Sans Bold"/>
              </a:rPr>
              <a:t>Item Type Sales Breakdown</a:t>
            </a:r>
          </a:p>
        </p:txBody>
      </p:sp>
      <p:sp>
        <p:nvSpPr>
          <p:cNvPr id="6" name="TextBox 6"/>
          <p:cNvSpPr txBox="1"/>
          <p:nvPr/>
        </p:nvSpPr>
        <p:spPr>
          <a:xfrm>
            <a:off x="267174" y="2220214"/>
            <a:ext cx="18288000" cy="7038086"/>
          </a:xfrm>
          <a:prstGeom prst="rect">
            <a:avLst/>
          </a:prstGeom>
        </p:spPr>
        <p:txBody>
          <a:bodyPr lIns="0" tIns="0" rIns="0" bIns="0" rtlCol="0" anchor="t">
            <a:spAutoFit/>
          </a:bodyPr>
          <a:lstStyle/>
          <a:p>
            <a:pPr algn="ctr">
              <a:lnSpc>
                <a:spcPts val="4480"/>
              </a:lnSpc>
            </a:pPr>
            <a:r>
              <a:rPr lang="en-US" sz="3200">
                <a:solidFill>
                  <a:srgbClr val="CAD6DE"/>
                </a:solidFill>
                <a:latin typeface="Canva Sans"/>
                <a:ea typeface="Canva Sans"/>
                <a:cs typeface="Canva Sans"/>
                <a:sym typeface="Canva Sans"/>
              </a:rPr>
              <a:t>Top Item Types:</a:t>
            </a:r>
          </a:p>
          <a:p>
            <a:pPr algn="ctr">
              <a:lnSpc>
                <a:spcPts val="4480"/>
              </a:lnSpc>
            </a:pPr>
            <a:endParaRPr lang="en-US" sz="3200">
              <a:solidFill>
                <a:srgbClr val="CAD6DE"/>
              </a:solidFill>
              <a:latin typeface="Canva Sans"/>
              <a:ea typeface="Canva Sans"/>
              <a:cs typeface="Canva Sans"/>
              <a:sym typeface="Canva Sans"/>
            </a:endParaRPr>
          </a:p>
          <a:p>
            <a:pPr algn="ctr">
              <a:lnSpc>
                <a:spcPts val="4480"/>
              </a:lnSpc>
            </a:pPr>
            <a:r>
              <a:rPr lang="en-US" sz="3200">
                <a:solidFill>
                  <a:srgbClr val="CAD6DE"/>
                </a:solidFill>
                <a:latin typeface="Canva Sans"/>
                <a:ea typeface="Canva Sans"/>
                <a:cs typeface="Canva Sans"/>
                <a:sym typeface="Canva Sans"/>
              </a:rPr>
              <a:t>Office Supplies: $36.6M (26.65%)</a:t>
            </a:r>
          </a:p>
          <a:p>
            <a:pPr algn="ctr">
              <a:lnSpc>
                <a:spcPts val="4480"/>
              </a:lnSpc>
            </a:pPr>
            <a:endParaRPr lang="en-US" sz="3200">
              <a:solidFill>
                <a:srgbClr val="CAD6DE"/>
              </a:solidFill>
              <a:latin typeface="Canva Sans"/>
              <a:ea typeface="Canva Sans"/>
              <a:cs typeface="Canva Sans"/>
              <a:sym typeface="Canva Sans"/>
            </a:endParaRPr>
          </a:p>
          <a:p>
            <a:pPr algn="ctr">
              <a:lnSpc>
                <a:spcPts val="4480"/>
              </a:lnSpc>
            </a:pPr>
            <a:r>
              <a:rPr lang="en-US" sz="3200">
                <a:solidFill>
                  <a:srgbClr val="CAD6DE"/>
                </a:solidFill>
                <a:latin typeface="Canva Sans"/>
                <a:ea typeface="Canva Sans"/>
                <a:cs typeface="Canva Sans"/>
                <a:sym typeface="Canva Sans"/>
              </a:rPr>
              <a:t>Household: $30.59M (22.27%)</a:t>
            </a:r>
          </a:p>
          <a:p>
            <a:pPr algn="ctr">
              <a:lnSpc>
                <a:spcPts val="4480"/>
              </a:lnSpc>
            </a:pPr>
            <a:endParaRPr lang="en-US" sz="3200">
              <a:solidFill>
                <a:srgbClr val="CAD6DE"/>
              </a:solidFill>
              <a:latin typeface="Canva Sans"/>
              <a:ea typeface="Canva Sans"/>
              <a:cs typeface="Canva Sans"/>
              <a:sym typeface="Canva Sans"/>
            </a:endParaRPr>
          </a:p>
          <a:p>
            <a:pPr algn="ctr">
              <a:lnSpc>
                <a:spcPts val="4480"/>
              </a:lnSpc>
            </a:pPr>
            <a:r>
              <a:rPr lang="en-US" sz="3200">
                <a:solidFill>
                  <a:srgbClr val="CAD6DE"/>
                </a:solidFill>
                <a:latin typeface="Canva Sans"/>
                <a:ea typeface="Canva Sans"/>
                <a:cs typeface="Canva Sans"/>
                <a:sym typeface="Canva Sans"/>
              </a:rPr>
              <a:t>Personal Care: $29.89M (21.76%)</a:t>
            </a:r>
          </a:p>
          <a:p>
            <a:pPr algn="ctr">
              <a:lnSpc>
                <a:spcPts val="4480"/>
              </a:lnSpc>
            </a:pPr>
            <a:endParaRPr lang="en-US" sz="3200">
              <a:solidFill>
                <a:srgbClr val="CAD6DE"/>
              </a:solidFill>
              <a:latin typeface="Canva Sans"/>
              <a:ea typeface="Canva Sans"/>
              <a:cs typeface="Canva Sans"/>
              <a:sym typeface="Canva Sans"/>
            </a:endParaRPr>
          </a:p>
          <a:p>
            <a:pPr algn="ctr">
              <a:lnSpc>
                <a:spcPts val="4480"/>
              </a:lnSpc>
            </a:pPr>
            <a:r>
              <a:rPr lang="en-US" sz="3200">
                <a:solidFill>
                  <a:srgbClr val="CAD6DE"/>
                </a:solidFill>
                <a:latin typeface="Canva Sans"/>
                <a:ea typeface="Canva Sans"/>
                <a:cs typeface="Canva Sans"/>
                <a:sym typeface="Canva Sans"/>
              </a:rPr>
              <a:t>Clothes: $10.35M (7.54%)</a:t>
            </a:r>
          </a:p>
          <a:p>
            <a:pPr algn="ctr">
              <a:lnSpc>
                <a:spcPts val="4480"/>
              </a:lnSpc>
            </a:pPr>
            <a:endParaRPr lang="en-US" sz="3200">
              <a:solidFill>
                <a:srgbClr val="CAD6DE"/>
              </a:solidFill>
              <a:latin typeface="Canva Sans"/>
              <a:ea typeface="Canva Sans"/>
              <a:cs typeface="Canva Sans"/>
              <a:sym typeface="Canva Sans"/>
            </a:endParaRPr>
          </a:p>
          <a:p>
            <a:pPr algn="ctr">
              <a:lnSpc>
                <a:spcPts val="4480"/>
              </a:lnSpc>
            </a:pPr>
            <a:r>
              <a:rPr lang="en-US" sz="3200">
                <a:solidFill>
                  <a:srgbClr val="CAD6DE"/>
                </a:solidFill>
                <a:latin typeface="Canva Sans"/>
                <a:ea typeface="Canva Sans"/>
                <a:cs typeface="Canva Sans"/>
                <a:sym typeface="Canva Sans"/>
              </a:rPr>
              <a:t>Cosmetics: $3.09M (2.25%)</a:t>
            </a:r>
          </a:p>
          <a:p>
            <a:pPr algn="ctr">
              <a:lnSpc>
                <a:spcPts val="7168"/>
              </a:lnSpc>
            </a:pPr>
            <a:endParaRPr lang="en-US" sz="3200">
              <a:solidFill>
                <a:srgbClr val="CAD6DE"/>
              </a:solidFill>
              <a:latin typeface="Canva Sans"/>
              <a:ea typeface="Canva Sans"/>
              <a:cs typeface="Canva Sans"/>
              <a:sym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sp>
        <p:nvSpPr>
          <p:cNvPr id="3" name="TextBox 3"/>
          <p:cNvSpPr txBox="1"/>
          <p:nvPr/>
        </p:nvSpPr>
        <p:spPr>
          <a:xfrm>
            <a:off x="5182775" y="216853"/>
            <a:ext cx="7658299" cy="962660"/>
          </a:xfrm>
          <a:prstGeom prst="rect">
            <a:avLst/>
          </a:prstGeom>
        </p:spPr>
        <p:txBody>
          <a:bodyPr lIns="0" tIns="0" rIns="0" bIns="0" rtlCol="0" anchor="t">
            <a:spAutoFit/>
          </a:bodyPr>
          <a:lstStyle/>
          <a:p>
            <a:pPr algn="ctr">
              <a:lnSpc>
                <a:spcPts val="7840"/>
              </a:lnSpc>
            </a:pPr>
            <a:r>
              <a:rPr lang="en-US" sz="5600">
                <a:solidFill>
                  <a:srgbClr val="FFFFFF"/>
                </a:solidFill>
                <a:latin typeface="Canva Sans Bold"/>
                <a:ea typeface="Canva Sans Bold"/>
                <a:cs typeface="Canva Sans Bold"/>
                <a:sym typeface="Canva Sans Bold"/>
              </a:rPr>
              <a:t> Monthly Sales Trends</a:t>
            </a:r>
          </a:p>
        </p:txBody>
      </p:sp>
      <p:sp>
        <p:nvSpPr>
          <p:cNvPr id="4" name="TextBox 4"/>
          <p:cNvSpPr txBox="1"/>
          <p:nvPr/>
        </p:nvSpPr>
        <p:spPr>
          <a:xfrm>
            <a:off x="1028700" y="1638038"/>
            <a:ext cx="15709496" cy="8490069"/>
          </a:xfrm>
          <a:prstGeom prst="rect">
            <a:avLst/>
          </a:prstGeom>
        </p:spPr>
        <p:txBody>
          <a:bodyPr lIns="0" tIns="0" rIns="0" bIns="0" rtlCol="0" anchor="t">
            <a:spAutoFit/>
          </a:bodyPr>
          <a:lstStyle/>
          <a:p>
            <a:pPr algn="l">
              <a:lnSpc>
                <a:spcPts val="6396"/>
              </a:lnSpc>
            </a:pPr>
            <a:r>
              <a:rPr lang="en-US" sz="4568">
                <a:solidFill>
                  <a:srgbClr val="FFFFFF"/>
                </a:solidFill>
                <a:latin typeface="Canva Sans"/>
                <a:ea typeface="Canva Sans"/>
                <a:cs typeface="Canva Sans"/>
                <a:sym typeface="Canva Sans"/>
              </a:rPr>
              <a:t>High Sales Months:</a:t>
            </a:r>
          </a:p>
          <a:p>
            <a:pPr algn="ctr">
              <a:lnSpc>
                <a:spcPts val="6396"/>
              </a:lnSpc>
            </a:pPr>
            <a:r>
              <a:rPr lang="en-US" sz="4568">
                <a:solidFill>
                  <a:srgbClr val="FFFFFF"/>
                </a:solidFill>
                <a:latin typeface="Canva Sans"/>
                <a:ea typeface="Canva Sans"/>
                <a:cs typeface="Canva Sans"/>
                <a:sym typeface="Canva Sans"/>
              </a:rPr>
              <a:t>February</a:t>
            </a:r>
          </a:p>
          <a:p>
            <a:pPr algn="ctr">
              <a:lnSpc>
                <a:spcPts val="6396"/>
              </a:lnSpc>
            </a:pPr>
            <a:r>
              <a:rPr lang="en-US" sz="4568">
                <a:solidFill>
                  <a:srgbClr val="FFFFFF"/>
                </a:solidFill>
                <a:latin typeface="Canva Sans"/>
                <a:ea typeface="Canva Sans"/>
                <a:cs typeface="Canva Sans"/>
                <a:sym typeface="Canva Sans"/>
              </a:rPr>
              <a:t>November</a:t>
            </a:r>
          </a:p>
          <a:p>
            <a:pPr algn="ctr">
              <a:lnSpc>
                <a:spcPts val="6396"/>
              </a:lnSpc>
            </a:pPr>
            <a:r>
              <a:rPr lang="en-US" sz="4568">
                <a:solidFill>
                  <a:srgbClr val="FFFFFF"/>
                </a:solidFill>
                <a:latin typeface="Canva Sans"/>
                <a:ea typeface="Canva Sans"/>
                <a:cs typeface="Canva Sans"/>
                <a:sym typeface="Canva Sans"/>
              </a:rPr>
              <a:t>April</a:t>
            </a:r>
          </a:p>
          <a:p>
            <a:pPr algn="ctr">
              <a:lnSpc>
                <a:spcPts val="6396"/>
              </a:lnSpc>
            </a:pPr>
            <a:endParaRPr lang="en-US" sz="4568">
              <a:solidFill>
                <a:srgbClr val="FFFFFF"/>
              </a:solidFill>
              <a:latin typeface="Canva Sans"/>
              <a:ea typeface="Canva Sans"/>
              <a:cs typeface="Canva Sans"/>
              <a:sym typeface="Canva Sans"/>
            </a:endParaRPr>
          </a:p>
          <a:p>
            <a:pPr algn="l">
              <a:lnSpc>
                <a:spcPts val="6396"/>
              </a:lnSpc>
            </a:pPr>
            <a:r>
              <a:rPr lang="en-US" sz="4568">
                <a:solidFill>
                  <a:srgbClr val="FFFFFF"/>
                </a:solidFill>
                <a:latin typeface="Canva Sans"/>
                <a:ea typeface="Canva Sans"/>
                <a:cs typeface="Canva Sans"/>
                <a:sym typeface="Canva Sans"/>
              </a:rPr>
              <a:t>Low Sales Months:</a:t>
            </a:r>
          </a:p>
          <a:p>
            <a:pPr algn="ctr">
              <a:lnSpc>
                <a:spcPts val="6396"/>
              </a:lnSpc>
            </a:pPr>
            <a:r>
              <a:rPr lang="en-US" sz="4568">
                <a:solidFill>
                  <a:srgbClr val="FFFFFF"/>
                </a:solidFill>
                <a:latin typeface="Canva Sans"/>
                <a:ea typeface="Canva Sans"/>
                <a:cs typeface="Canva Sans"/>
                <a:sym typeface="Canva Sans"/>
              </a:rPr>
              <a:t>June</a:t>
            </a:r>
          </a:p>
          <a:p>
            <a:pPr algn="ctr">
              <a:lnSpc>
                <a:spcPts val="6396"/>
              </a:lnSpc>
            </a:pPr>
            <a:r>
              <a:rPr lang="en-US" sz="4568">
                <a:solidFill>
                  <a:srgbClr val="FFFFFF"/>
                </a:solidFill>
                <a:latin typeface="Canva Sans"/>
                <a:ea typeface="Canva Sans"/>
                <a:cs typeface="Canva Sans"/>
                <a:sym typeface="Canva Sans"/>
              </a:rPr>
              <a:t>September</a:t>
            </a:r>
          </a:p>
          <a:p>
            <a:pPr algn="ctr">
              <a:lnSpc>
                <a:spcPts val="6396"/>
              </a:lnSpc>
            </a:pPr>
            <a:r>
              <a:rPr lang="en-US" sz="4568">
                <a:solidFill>
                  <a:srgbClr val="FFFFFF"/>
                </a:solidFill>
                <a:latin typeface="Canva Sans"/>
                <a:ea typeface="Canva Sans"/>
                <a:cs typeface="Canva Sans"/>
                <a:sym typeface="Canva Sans"/>
              </a:rPr>
              <a:t>December</a:t>
            </a:r>
          </a:p>
          <a:p>
            <a:pPr algn="ctr">
              <a:lnSpc>
                <a:spcPts val="10040"/>
              </a:lnSpc>
            </a:pPr>
            <a:endParaRPr lang="en-US" sz="4568">
              <a:solidFill>
                <a:srgbClr val="FFFFFF"/>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24384000" cy="13716000"/>
          </a:xfrm>
        </p:grpSpPr>
        <p:sp>
          <p:nvSpPr>
            <p:cNvPr id="4" name="Freeform 4"/>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12836"/>
            </a:solidFill>
          </p:spPr>
        </p:sp>
      </p:grpSp>
      <p:sp>
        <p:nvSpPr>
          <p:cNvPr id="5" name="Freeform 5" descr="preencoded.png"/>
          <p:cNvSpPr/>
          <p:nvPr/>
        </p:nvSpPr>
        <p:spPr>
          <a:xfrm>
            <a:off x="0" y="0"/>
            <a:ext cx="6858000" cy="10287000"/>
          </a:xfrm>
          <a:custGeom>
            <a:avLst/>
            <a:gdLst/>
            <a:ahLst/>
            <a:cxnLst/>
            <a:rect l="l" t="t" r="r" b="b"/>
            <a:pathLst>
              <a:path w="6858000" h="10287000">
                <a:moveTo>
                  <a:pt x="0" y="0"/>
                </a:moveTo>
                <a:lnTo>
                  <a:pt x="6858000" y="0"/>
                </a:lnTo>
                <a:lnTo>
                  <a:pt x="6858000" y="10287000"/>
                </a:lnTo>
                <a:lnTo>
                  <a:pt x="0" y="10287000"/>
                </a:lnTo>
                <a:lnTo>
                  <a:pt x="0" y="0"/>
                </a:lnTo>
                <a:close/>
              </a:path>
            </a:pathLst>
          </a:custGeom>
          <a:blipFill>
            <a:blip r:embed="rId4"/>
            <a:stretch>
              <a:fillRect/>
            </a:stretch>
          </a:blipFill>
        </p:spPr>
      </p:sp>
      <p:sp>
        <p:nvSpPr>
          <p:cNvPr id="6" name="Freeform 6" descr="preencoded.png"/>
          <p:cNvSpPr/>
          <p:nvPr/>
        </p:nvSpPr>
        <p:spPr>
          <a:xfrm>
            <a:off x="269974" y="3037434"/>
            <a:ext cx="6317902" cy="4211985"/>
          </a:xfrm>
          <a:custGeom>
            <a:avLst/>
            <a:gdLst/>
            <a:ahLst/>
            <a:cxnLst/>
            <a:rect l="l" t="t" r="r" b="b"/>
            <a:pathLst>
              <a:path w="6317902" h="4211985">
                <a:moveTo>
                  <a:pt x="0" y="0"/>
                </a:moveTo>
                <a:lnTo>
                  <a:pt x="6317902" y="0"/>
                </a:lnTo>
                <a:lnTo>
                  <a:pt x="6317902" y="4211985"/>
                </a:lnTo>
                <a:lnTo>
                  <a:pt x="0" y="4211985"/>
                </a:lnTo>
                <a:lnTo>
                  <a:pt x="0" y="0"/>
                </a:lnTo>
                <a:close/>
              </a:path>
            </a:pathLst>
          </a:custGeom>
          <a:blipFill>
            <a:blip r:embed="rId5"/>
            <a:stretch>
              <a:fillRect/>
            </a:stretch>
          </a:blipFill>
        </p:spPr>
      </p:sp>
      <p:sp>
        <p:nvSpPr>
          <p:cNvPr id="7" name="TextBox 7"/>
          <p:cNvSpPr txBox="1"/>
          <p:nvPr/>
        </p:nvSpPr>
        <p:spPr>
          <a:xfrm>
            <a:off x="9061450" y="2498954"/>
            <a:ext cx="7023100" cy="962660"/>
          </a:xfrm>
          <a:prstGeom prst="rect">
            <a:avLst/>
          </a:prstGeom>
        </p:spPr>
        <p:txBody>
          <a:bodyPr lIns="0" tIns="0" rIns="0" bIns="0" rtlCol="0" anchor="t">
            <a:spAutoFit/>
          </a:bodyPr>
          <a:lstStyle/>
          <a:p>
            <a:pPr algn="ctr">
              <a:lnSpc>
                <a:spcPts val="7840"/>
              </a:lnSpc>
            </a:pPr>
            <a:r>
              <a:rPr lang="en-US" sz="5600">
                <a:solidFill>
                  <a:srgbClr val="FFFFFF"/>
                </a:solidFill>
                <a:latin typeface="Canva Sans Bold"/>
                <a:ea typeface="Canva Sans Bold"/>
                <a:cs typeface="Canva Sans Bold"/>
                <a:sym typeface="Canva Sans Bold"/>
              </a:rPr>
              <a:t>Annual Sales Trends</a:t>
            </a:r>
          </a:p>
        </p:txBody>
      </p:sp>
      <p:sp>
        <p:nvSpPr>
          <p:cNvPr id="8" name="TextBox 8"/>
          <p:cNvSpPr txBox="1"/>
          <p:nvPr/>
        </p:nvSpPr>
        <p:spPr>
          <a:xfrm>
            <a:off x="6858000" y="4268729"/>
            <a:ext cx="11430000" cy="29806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Peak Year: 2012 (Over $30M in sales)</a:t>
            </a:r>
          </a:p>
          <a:p>
            <a:pPr algn="ctr">
              <a:lnSpc>
                <a:spcPts val="4759"/>
              </a:lnSpc>
            </a:pPr>
            <a:endParaRPr lang="en-US" sz="3399">
              <a:solidFill>
                <a:srgbClr val="FFFFFF"/>
              </a:solidFill>
              <a:latin typeface="Canva Sans"/>
              <a:ea typeface="Canva Sans"/>
              <a:cs typeface="Canva Sans"/>
              <a:sym typeface="Canva Sans"/>
            </a:endParaRPr>
          </a:p>
          <a:p>
            <a:pPr algn="ctr">
              <a:lnSpc>
                <a:spcPts val="4759"/>
              </a:lnSpc>
            </a:pPr>
            <a:r>
              <a:rPr lang="en-US" sz="3399">
                <a:solidFill>
                  <a:srgbClr val="FFFFFF"/>
                </a:solidFill>
                <a:latin typeface="Canva Sans"/>
                <a:ea typeface="Canva Sans"/>
                <a:cs typeface="Canva Sans"/>
                <a:sym typeface="Canva Sans"/>
              </a:rPr>
              <a:t>Sales Performance: Steady growth from 2010 to 2012, followed by fluctuations.</a:t>
            </a:r>
          </a:p>
          <a:p>
            <a:pPr algn="ctr">
              <a:lnSpc>
                <a:spcPts val="4759"/>
              </a:lnSpc>
            </a:pPr>
            <a:endParaRPr lang="en-US" sz="3399">
              <a:solidFill>
                <a:srgbClr val="FFFFFF"/>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reencoded.png"/>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836861" y="914400"/>
            <a:ext cx="16614279" cy="962660"/>
          </a:xfrm>
          <a:prstGeom prst="rect">
            <a:avLst/>
          </a:prstGeom>
        </p:spPr>
        <p:txBody>
          <a:bodyPr lIns="0" tIns="0" rIns="0" bIns="0" rtlCol="0" anchor="t">
            <a:spAutoFit/>
          </a:bodyPr>
          <a:lstStyle/>
          <a:p>
            <a:pPr algn="ctr">
              <a:lnSpc>
                <a:spcPts val="7840"/>
              </a:lnSpc>
            </a:pPr>
            <a:r>
              <a:rPr lang="en-US" sz="5600">
                <a:solidFill>
                  <a:srgbClr val="FFFFFF"/>
                </a:solidFill>
                <a:latin typeface="Canva Sans Bold"/>
                <a:ea typeface="Canva Sans Bold"/>
                <a:cs typeface="Canva Sans Bold"/>
                <a:sym typeface="Canva Sans Bold"/>
              </a:rPr>
              <a:t>Sales Analysis by Year, Quarter, Month, and Day</a:t>
            </a:r>
          </a:p>
        </p:txBody>
      </p:sp>
      <p:sp>
        <p:nvSpPr>
          <p:cNvPr id="4" name="TextBox 4"/>
          <p:cNvSpPr txBox="1"/>
          <p:nvPr/>
        </p:nvSpPr>
        <p:spPr>
          <a:xfrm>
            <a:off x="7249864" y="2809905"/>
            <a:ext cx="3951536" cy="600036"/>
          </a:xfrm>
          <a:prstGeom prst="rect">
            <a:avLst/>
          </a:prstGeom>
        </p:spPr>
        <p:txBody>
          <a:bodyPr wrap="square" lIns="0" tIns="0" rIns="0" bIns="0" rtlCol="0" anchor="t">
            <a:spAutoFit/>
          </a:bodyPr>
          <a:lstStyle/>
          <a:p>
            <a:pPr algn="ctr">
              <a:lnSpc>
                <a:spcPts val="5040"/>
              </a:lnSpc>
            </a:pPr>
            <a:r>
              <a:rPr lang="en-US" sz="3600" dirty="0">
                <a:solidFill>
                  <a:srgbClr val="FFFFFF"/>
                </a:solidFill>
                <a:latin typeface="Canva Sans Bold"/>
                <a:ea typeface="Canva Sans Bold"/>
                <a:cs typeface="Canva Sans Bold"/>
                <a:sym typeface="Canva Sans Bold"/>
              </a:rPr>
              <a:t>Detailed Trends :</a:t>
            </a:r>
          </a:p>
        </p:txBody>
      </p:sp>
      <p:sp>
        <p:nvSpPr>
          <p:cNvPr id="5" name="TextBox 5"/>
          <p:cNvSpPr txBox="1"/>
          <p:nvPr/>
        </p:nvSpPr>
        <p:spPr>
          <a:xfrm>
            <a:off x="1028700" y="4356765"/>
            <a:ext cx="16614279" cy="3580765"/>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Yearly trends: Peaks and valleys indicating seasonal fluctuations.</a:t>
            </a:r>
          </a:p>
          <a:p>
            <a:pPr algn="ctr">
              <a:lnSpc>
                <a:spcPts val="4759"/>
              </a:lnSpc>
            </a:pPr>
            <a:endParaRPr lang="en-US" sz="3399">
              <a:solidFill>
                <a:srgbClr val="FFFFFF"/>
              </a:solidFill>
              <a:latin typeface="Canva Sans"/>
              <a:ea typeface="Canva Sans"/>
              <a:cs typeface="Canva Sans"/>
              <a:sym typeface="Canva Sans"/>
            </a:endParaRPr>
          </a:p>
          <a:p>
            <a:pPr algn="ctr">
              <a:lnSpc>
                <a:spcPts val="4759"/>
              </a:lnSpc>
            </a:pPr>
            <a:r>
              <a:rPr lang="en-US" sz="3399">
                <a:solidFill>
                  <a:srgbClr val="FFFFFF"/>
                </a:solidFill>
                <a:latin typeface="Canva Sans"/>
                <a:ea typeface="Canva Sans"/>
                <a:cs typeface="Canva Sans"/>
                <a:sym typeface="Canva Sans"/>
              </a:rPr>
              <a:t>Quarterly trends: Higher sales in Q1 and Q4.</a:t>
            </a:r>
          </a:p>
          <a:p>
            <a:pPr algn="ctr">
              <a:lnSpc>
                <a:spcPts val="4759"/>
              </a:lnSpc>
            </a:pPr>
            <a:endParaRPr lang="en-US" sz="3399">
              <a:solidFill>
                <a:srgbClr val="FFFFFF"/>
              </a:solidFill>
              <a:latin typeface="Canva Sans"/>
              <a:ea typeface="Canva Sans"/>
              <a:cs typeface="Canva Sans"/>
              <a:sym typeface="Canva Sans"/>
            </a:endParaRPr>
          </a:p>
          <a:p>
            <a:pPr algn="ctr">
              <a:lnSpc>
                <a:spcPts val="4759"/>
              </a:lnSpc>
            </a:pPr>
            <a:r>
              <a:rPr lang="en-US" sz="3399">
                <a:solidFill>
                  <a:srgbClr val="FFFFFF"/>
                </a:solidFill>
                <a:latin typeface="Canva Sans"/>
                <a:ea typeface="Canva Sans"/>
                <a:cs typeface="Canva Sans"/>
                <a:sym typeface="Canva Sans"/>
              </a:rPr>
              <a:t>Monthly and daily trends: High variability indicating promotions or events.</a:t>
            </a:r>
          </a:p>
          <a:p>
            <a:pPr algn="ctr">
              <a:lnSpc>
                <a:spcPts val="4759"/>
              </a:lnSpc>
            </a:pPr>
            <a:endParaRPr lang="en-US" sz="3399">
              <a:solidFill>
                <a:srgbClr val="FFFFFF"/>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495</Words>
  <Application>Microsoft Office PowerPoint</Application>
  <PresentationFormat>Custom</PresentationFormat>
  <Paragraphs>115</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Cabin</vt:lpstr>
      <vt:lpstr>Arimo</vt:lpstr>
      <vt:lpstr>Canva Sans</vt:lpstr>
      <vt:lpstr>Cabin Bold</vt:lpstr>
      <vt:lpstr>Calibri</vt:lpstr>
      <vt:lpstr>Arial</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Amazon-Sales-Data-Overview-2010-2017.pptx</dc:title>
  <cp:lastModifiedBy>jagadish mandla</cp:lastModifiedBy>
  <cp:revision>3</cp:revision>
  <dcterms:created xsi:type="dcterms:W3CDTF">2006-08-16T00:00:00Z</dcterms:created>
  <dcterms:modified xsi:type="dcterms:W3CDTF">2024-08-01T17:40:31Z</dcterms:modified>
  <dc:identifier>DAGMnc2DOK8</dc:identifier>
</cp:coreProperties>
</file>