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Agrandir Wide" panose="020B0604020202020204" charset="0"/>
      <p:regular r:id="rId10"/>
    </p:embeddedFont>
    <p:embeddedFont>
      <p:font typeface="Agrandir Wide Italics" panose="020B0604020202020204" charset="0"/>
      <p:regular r:id="rId11"/>
    </p:embeddedFont>
    <p:embeddedFont>
      <p:font typeface="Canva Sans" panose="020B0604020202020204" charset="0"/>
      <p:regular r:id="rId12"/>
    </p:embeddedFont>
    <p:embeddedFont>
      <p:font typeface="Canva Sans Bold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39" d="100"/>
          <a:sy n="39" d="100"/>
        </p:scale>
        <p:origin x="94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0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149692" y="3633028"/>
            <a:ext cx="7383048" cy="6653972"/>
          </a:xfrm>
          <a:custGeom>
            <a:avLst/>
            <a:gdLst/>
            <a:ahLst/>
            <a:cxnLst/>
            <a:rect l="l" t="t" r="r" b="b"/>
            <a:pathLst>
              <a:path w="7383048" h="6653972">
                <a:moveTo>
                  <a:pt x="0" y="0"/>
                </a:moveTo>
                <a:lnTo>
                  <a:pt x="7383048" y="0"/>
                </a:lnTo>
                <a:lnTo>
                  <a:pt x="7383048" y="6653972"/>
                </a:lnTo>
                <a:lnTo>
                  <a:pt x="0" y="66539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2839278"/>
            <a:ext cx="10946131" cy="1549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5600">
                <a:solidFill>
                  <a:srgbClr val="000000"/>
                </a:solidFill>
                <a:latin typeface="Agrandir Wide"/>
                <a:ea typeface="Agrandir Wide"/>
                <a:cs typeface="Agrandir Wide"/>
                <a:sym typeface="Agrandir Wide"/>
              </a:rPr>
              <a:t>Crop Production Analysis in India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7277898"/>
            <a:ext cx="4132480" cy="5604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52"/>
              </a:lnSpc>
            </a:pPr>
            <a:r>
              <a:rPr lang="en-US" sz="3383">
                <a:solidFill>
                  <a:srgbClr val="040202"/>
                </a:solidFill>
                <a:latin typeface="Agrandir Wide"/>
                <a:ea typeface="Agrandir Wide"/>
                <a:cs typeface="Agrandir Wide"/>
                <a:sym typeface="Agrandir Wide"/>
              </a:rPr>
              <a:t>Mandla Jagadish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5527203"/>
            <a:ext cx="8264961" cy="598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60"/>
              </a:lnSpc>
            </a:pPr>
            <a:r>
              <a:rPr lang="en-US" sz="3600">
                <a:solidFill>
                  <a:srgbClr val="242419"/>
                </a:solidFill>
                <a:latin typeface="Agrandir Wide"/>
                <a:ea typeface="Agrandir Wide"/>
                <a:cs typeface="Agrandir Wide"/>
                <a:sym typeface="Agrandir Wide"/>
              </a:rPr>
              <a:t>data analysis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0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924296" y="572231"/>
            <a:ext cx="4822689" cy="9142538"/>
          </a:xfrm>
          <a:custGeom>
            <a:avLst/>
            <a:gdLst/>
            <a:ahLst/>
            <a:cxnLst/>
            <a:rect l="l" t="t" r="r" b="b"/>
            <a:pathLst>
              <a:path w="4822689" h="9142538">
                <a:moveTo>
                  <a:pt x="0" y="0"/>
                </a:moveTo>
                <a:lnTo>
                  <a:pt x="4822689" y="0"/>
                </a:lnTo>
                <a:lnTo>
                  <a:pt x="4822689" y="9142538"/>
                </a:lnTo>
                <a:lnTo>
                  <a:pt x="0" y="9142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465496" y="8734586"/>
            <a:ext cx="3086100" cy="1047428"/>
            <a:chOff x="0" y="0"/>
            <a:chExt cx="812800" cy="27586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75866"/>
            </a:xfrm>
            <a:custGeom>
              <a:avLst/>
              <a:gdLst/>
              <a:ahLst/>
              <a:cxnLst/>
              <a:rect l="l" t="t" r="r" b="b"/>
              <a:pathLst>
                <a:path w="812800" h="275866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147925"/>
                  </a:lnTo>
                  <a:cubicBezTo>
                    <a:pt x="812800" y="181857"/>
                    <a:pt x="799321" y="214399"/>
                    <a:pt x="775327" y="238393"/>
                  </a:cubicBezTo>
                  <a:cubicBezTo>
                    <a:pt x="751333" y="262386"/>
                    <a:pt x="718791" y="275866"/>
                    <a:pt x="684859" y="275866"/>
                  </a:cubicBezTo>
                  <a:lnTo>
                    <a:pt x="127941" y="275866"/>
                  </a:lnTo>
                  <a:cubicBezTo>
                    <a:pt x="94009" y="275866"/>
                    <a:pt x="61467" y="262386"/>
                    <a:pt x="37473" y="238393"/>
                  </a:cubicBezTo>
                  <a:cubicBezTo>
                    <a:pt x="13479" y="214399"/>
                    <a:pt x="0" y="181857"/>
                    <a:pt x="0" y="147925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2145B2"/>
              </a:solidFill>
              <a:prstDash val="solid"/>
              <a:round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180975"/>
              <a:ext cx="812800" cy="4568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319"/>
                </a:lnSpc>
              </a:pPr>
              <a:r>
                <a:rPr lang="en-US" sz="3799">
                  <a:solidFill>
                    <a:srgbClr val="040202"/>
                  </a:solidFill>
                  <a:latin typeface="Agrandir Wide"/>
                  <a:ea typeface="Agrandir Wide"/>
                  <a:cs typeface="Agrandir Wide"/>
                  <a:sym typeface="Agrandir Wide"/>
                </a:rPr>
                <a:t>Data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3792983" y="8734586"/>
            <a:ext cx="4374916" cy="1047428"/>
            <a:chOff x="0" y="0"/>
            <a:chExt cx="1152241" cy="27586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152241" cy="275866"/>
            </a:xfrm>
            <a:custGeom>
              <a:avLst/>
              <a:gdLst/>
              <a:ahLst/>
              <a:cxnLst/>
              <a:rect l="l" t="t" r="r" b="b"/>
              <a:pathLst>
                <a:path w="1152241" h="275866">
                  <a:moveTo>
                    <a:pt x="90250" y="0"/>
                  </a:moveTo>
                  <a:lnTo>
                    <a:pt x="1061991" y="0"/>
                  </a:lnTo>
                  <a:cubicBezTo>
                    <a:pt x="1111835" y="0"/>
                    <a:pt x="1152241" y="40406"/>
                    <a:pt x="1152241" y="90250"/>
                  </a:cubicBezTo>
                  <a:lnTo>
                    <a:pt x="1152241" y="185615"/>
                  </a:lnTo>
                  <a:cubicBezTo>
                    <a:pt x="1152241" y="235459"/>
                    <a:pt x="1111835" y="275866"/>
                    <a:pt x="1061991" y="275866"/>
                  </a:cubicBezTo>
                  <a:lnTo>
                    <a:pt x="90250" y="275866"/>
                  </a:lnTo>
                  <a:cubicBezTo>
                    <a:pt x="66315" y="275866"/>
                    <a:pt x="43359" y="266357"/>
                    <a:pt x="26434" y="249432"/>
                  </a:cubicBezTo>
                  <a:cubicBezTo>
                    <a:pt x="9508" y="232507"/>
                    <a:pt x="0" y="209551"/>
                    <a:pt x="0" y="185615"/>
                  </a:cubicBezTo>
                  <a:lnTo>
                    <a:pt x="0" y="90250"/>
                  </a:lnTo>
                  <a:cubicBezTo>
                    <a:pt x="0" y="40406"/>
                    <a:pt x="40406" y="0"/>
                    <a:pt x="9025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E0CA27"/>
              </a:solidFill>
              <a:prstDash val="solid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180975"/>
              <a:ext cx="1152241" cy="4568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319"/>
                </a:lnSpc>
              </a:pPr>
              <a:r>
                <a:rPr lang="en-US" sz="3799">
                  <a:solidFill>
                    <a:srgbClr val="E0CA27"/>
                  </a:solidFill>
                  <a:latin typeface="Agrandir Wide"/>
                  <a:ea typeface="Agrandir Wide"/>
                  <a:cs typeface="Agrandir Wide"/>
                  <a:sym typeface="Agrandir Wide"/>
                </a:rPr>
                <a:t>Visualization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6253881" y="66040"/>
            <a:ext cx="4419302" cy="962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Introduction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1557735"/>
            <a:ext cx="11895596" cy="6581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ctr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Agriculture is a crucial sector in India, contributing significantly to the GDP and employment.</a:t>
            </a:r>
          </a:p>
          <a:p>
            <a:pPr algn="ctr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734059" lvl="1" indent="-367030" algn="ctr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project aims to Visualize crop production and identify key indicators and metrics influencing crop production.</a:t>
            </a:r>
          </a:p>
          <a:p>
            <a:pPr algn="ctr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734059" lvl="1" indent="-367030" algn="ctr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dataset spans multiple years and includes details on crop production across various states and districts in India.</a:t>
            </a:r>
          </a:p>
          <a:p>
            <a:pPr algn="ctr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0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2362" y="7547332"/>
            <a:ext cx="6209587" cy="2383110"/>
            <a:chOff x="0" y="0"/>
            <a:chExt cx="1635447" cy="6276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35447" cy="627650"/>
            </a:xfrm>
            <a:custGeom>
              <a:avLst/>
              <a:gdLst/>
              <a:ahLst/>
              <a:cxnLst/>
              <a:rect l="l" t="t" r="r" b="b"/>
              <a:pathLst>
                <a:path w="1635447" h="627650">
                  <a:moveTo>
                    <a:pt x="63585" y="0"/>
                  </a:moveTo>
                  <a:lnTo>
                    <a:pt x="1571862" y="0"/>
                  </a:lnTo>
                  <a:cubicBezTo>
                    <a:pt x="1588726" y="0"/>
                    <a:pt x="1604899" y="6699"/>
                    <a:pt x="1616823" y="18624"/>
                  </a:cubicBezTo>
                  <a:cubicBezTo>
                    <a:pt x="1628748" y="30548"/>
                    <a:pt x="1635447" y="46721"/>
                    <a:pt x="1635447" y="63585"/>
                  </a:cubicBezTo>
                  <a:lnTo>
                    <a:pt x="1635447" y="564065"/>
                  </a:lnTo>
                  <a:cubicBezTo>
                    <a:pt x="1635447" y="599182"/>
                    <a:pt x="1606979" y="627650"/>
                    <a:pt x="1571862" y="627650"/>
                  </a:cubicBezTo>
                  <a:lnTo>
                    <a:pt x="63585" y="627650"/>
                  </a:lnTo>
                  <a:cubicBezTo>
                    <a:pt x="46721" y="627650"/>
                    <a:pt x="30548" y="620951"/>
                    <a:pt x="18624" y="609027"/>
                  </a:cubicBezTo>
                  <a:cubicBezTo>
                    <a:pt x="6699" y="597102"/>
                    <a:pt x="0" y="580929"/>
                    <a:pt x="0" y="564065"/>
                  </a:cubicBezTo>
                  <a:lnTo>
                    <a:pt x="0" y="63585"/>
                  </a:lnTo>
                  <a:cubicBezTo>
                    <a:pt x="0" y="28468"/>
                    <a:pt x="28468" y="0"/>
                    <a:pt x="6358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2145B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635447" cy="665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263030" y="8057548"/>
            <a:ext cx="5846398" cy="17604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39"/>
              </a:lnSpc>
            </a:pPr>
            <a:r>
              <a:rPr lang="en-US" sz="3171">
                <a:solidFill>
                  <a:srgbClr val="040202"/>
                </a:solidFill>
                <a:latin typeface="Agrandir Wide"/>
                <a:ea typeface="Agrandir Wide"/>
                <a:cs typeface="Agrandir Wide"/>
                <a:sym typeface="Agrandir Wide"/>
              </a:rPr>
              <a:t>Data analysis helps uncover valuable insights from complex datasets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-123825"/>
            <a:ext cx="3359781" cy="46269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851"/>
              </a:lnSpc>
            </a:pPr>
            <a:r>
              <a:rPr lang="en-US" sz="5178">
                <a:solidFill>
                  <a:srgbClr val="E0CA27"/>
                </a:solidFill>
                <a:latin typeface="Agrandir Wide Italics"/>
                <a:ea typeface="Agrandir Wide Italics"/>
                <a:cs typeface="Agrandir Wide Italics"/>
                <a:sym typeface="Agrandir Wide Italics"/>
              </a:rPr>
              <a:t>Analyzing data enables informed decision-making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4673138" y="7406431"/>
            <a:ext cx="3086100" cy="1047428"/>
            <a:chOff x="0" y="0"/>
            <a:chExt cx="812800" cy="27586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275866"/>
            </a:xfrm>
            <a:custGeom>
              <a:avLst/>
              <a:gdLst/>
              <a:ahLst/>
              <a:cxnLst/>
              <a:rect l="l" t="t" r="r" b="b"/>
              <a:pathLst>
                <a:path w="812800" h="275866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147925"/>
                  </a:lnTo>
                  <a:cubicBezTo>
                    <a:pt x="812800" y="181857"/>
                    <a:pt x="799321" y="214399"/>
                    <a:pt x="775327" y="238393"/>
                  </a:cubicBezTo>
                  <a:cubicBezTo>
                    <a:pt x="751333" y="262386"/>
                    <a:pt x="718791" y="275866"/>
                    <a:pt x="684859" y="275866"/>
                  </a:cubicBezTo>
                  <a:lnTo>
                    <a:pt x="127941" y="275866"/>
                  </a:lnTo>
                  <a:cubicBezTo>
                    <a:pt x="94009" y="275866"/>
                    <a:pt x="61467" y="262386"/>
                    <a:pt x="37473" y="238393"/>
                  </a:cubicBezTo>
                  <a:cubicBezTo>
                    <a:pt x="13479" y="214399"/>
                    <a:pt x="0" y="181857"/>
                    <a:pt x="0" y="147925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2145B2"/>
              </a:soli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180975"/>
              <a:ext cx="812800" cy="4568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319"/>
                </a:lnSpc>
              </a:pPr>
              <a:r>
                <a:rPr lang="en-US" sz="3799">
                  <a:solidFill>
                    <a:srgbClr val="040202"/>
                  </a:solidFill>
                  <a:latin typeface="Agrandir Wide"/>
                  <a:ea typeface="Agrandir Wide"/>
                  <a:cs typeface="Agrandir Wide"/>
                  <a:sym typeface="Agrandir Wide"/>
                </a:rPr>
                <a:t>Data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3475390" y="8742112"/>
            <a:ext cx="4374916" cy="1047428"/>
            <a:chOff x="0" y="0"/>
            <a:chExt cx="1152241" cy="275866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152241" cy="275866"/>
            </a:xfrm>
            <a:custGeom>
              <a:avLst/>
              <a:gdLst/>
              <a:ahLst/>
              <a:cxnLst/>
              <a:rect l="l" t="t" r="r" b="b"/>
              <a:pathLst>
                <a:path w="1152241" h="275866">
                  <a:moveTo>
                    <a:pt x="90250" y="0"/>
                  </a:moveTo>
                  <a:lnTo>
                    <a:pt x="1061991" y="0"/>
                  </a:lnTo>
                  <a:cubicBezTo>
                    <a:pt x="1111835" y="0"/>
                    <a:pt x="1152241" y="40406"/>
                    <a:pt x="1152241" y="90250"/>
                  </a:cubicBezTo>
                  <a:lnTo>
                    <a:pt x="1152241" y="185615"/>
                  </a:lnTo>
                  <a:cubicBezTo>
                    <a:pt x="1152241" y="235459"/>
                    <a:pt x="1111835" y="275866"/>
                    <a:pt x="1061991" y="275866"/>
                  </a:cubicBezTo>
                  <a:lnTo>
                    <a:pt x="90250" y="275866"/>
                  </a:lnTo>
                  <a:cubicBezTo>
                    <a:pt x="66315" y="275866"/>
                    <a:pt x="43359" y="266357"/>
                    <a:pt x="26434" y="249432"/>
                  </a:cubicBezTo>
                  <a:cubicBezTo>
                    <a:pt x="9508" y="232507"/>
                    <a:pt x="0" y="209551"/>
                    <a:pt x="0" y="185615"/>
                  </a:cubicBezTo>
                  <a:lnTo>
                    <a:pt x="0" y="90250"/>
                  </a:lnTo>
                  <a:cubicBezTo>
                    <a:pt x="0" y="40406"/>
                    <a:pt x="40406" y="0"/>
                    <a:pt x="9025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E0CA27"/>
              </a:solidFill>
              <a:prstDash val="solid"/>
              <a:round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180975"/>
              <a:ext cx="1152241" cy="4568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319"/>
                </a:lnSpc>
              </a:pPr>
              <a:r>
                <a:rPr lang="en-US" sz="3799">
                  <a:solidFill>
                    <a:srgbClr val="E0CA27"/>
                  </a:solidFill>
                  <a:latin typeface="Agrandir Wide"/>
                  <a:ea typeface="Agrandir Wide"/>
                  <a:cs typeface="Agrandir Wide"/>
                  <a:sym typeface="Agrandir Wide"/>
                </a:rPr>
                <a:t>Visualization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6776286" y="66040"/>
            <a:ext cx="6159500" cy="962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Dataset Overview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751980" y="1782260"/>
            <a:ext cx="2208113" cy="613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Columns :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521269" y="3148145"/>
            <a:ext cx="8764390" cy="48830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34059" lvl="1" indent="-367030" algn="ctr">
              <a:lnSpc>
                <a:spcPts val="4759"/>
              </a:lnSpc>
              <a:buFont typeface="Arial"/>
              <a:buChar char="•"/>
            </a:pPr>
            <a:r>
              <a:rPr lang="en-US" sz="339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State_Name</a:t>
            </a: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Name of the state.</a:t>
            </a:r>
          </a:p>
          <a:p>
            <a:pPr marL="734059" lvl="1" indent="-367030" algn="ctr">
              <a:lnSpc>
                <a:spcPts val="4759"/>
              </a:lnSpc>
              <a:buFont typeface="Arial"/>
              <a:buChar char="•"/>
            </a:pPr>
            <a:r>
              <a:rPr lang="en-US" sz="339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District_Name</a:t>
            </a: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Name of the district.</a:t>
            </a:r>
          </a:p>
          <a:p>
            <a:pPr marL="734059" lvl="1" indent="-367030" algn="ctr">
              <a:lnSpc>
                <a:spcPts val="4759"/>
              </a:lnSpc>
              <a:buFont typeface="Arial"/>
              <a:buChar char="•"/>
            </a:pPr>
            <a:r>
              <a:rPr lang="en-US" sz="339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Crop_Year</a:t>
            </a: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Year of crop data.</a:t>
            </a:r>
          </a:p>
          <a:p>
            <a:pPr marL="734059" lvl="1" indent="-367030" algn="ctr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Season: Season (e.g., Kharif, Rabi).</a:t>
            </a:r>
          </a:p>
          <a:p>
            <a:pPr marL="734059" lvl="1" indent="-367030" algn="ctr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Crop: Type of crop.</a:t>
            </a:r>
          </a:p>
          <a:p>
            <a:pPr marL="734059" lvl="1" indent="-367030" algn="ctr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Area: Area cultivated (in hectares).</a:t>
            </a:r>
          </a:p>
          <a:p>
            <a:pPr marL="734059" lvl="1" indent="-367030" algn="ctr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Production: Crop production (in tons).</a:t>
            </a:r>
          </a:p>
          <a:p>
            <a:pPr algn="ctr">
              <a:lnSpc>
                <a:spcPts val="4759"/>
              </a:lnSpc>
            </a:pPr>
            <a:endParaRPr lang="en-US" sz="339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0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776149" y="8822474"/>
            <a:ext cx="3086100" cy="1047428"/>
            <a:chOff x="0" y="0"/>
            <a:chExt cx="812800" cy="27586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275866"/>
            </a:xfrm>
            <a:custGeom>
              <a:avLst/>
              <a:gdLst/>
              <a:ahLst/>
              <a:cxnLst/>
              <a:rect l="l" t="t" r="r" b="b"/>
              <a:pathLst>
                <a:path w="812800" h="275866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147925"/>
                  </a:lnTo>
                  <a:cubicBezTo>
                    <a:pt x="812800" y="181857"/>
                    <a:pt x="799321" y="214399"/>
                    <a:pt x="775327" y="238393"/>
                  </a:cubicBezTo>
                  <a:cubicBezTo>
                    <a:pt x="751333" y="262386"/>
                    <a:pt x="718791" y="275866"/>
                    <a:pt x="684859" y="275866"/>
                  </a:cubicBezTo>
                  <a:lnTo>
                    <a:pt x="127941" y="275866"/>
                  </a:lnTo>
                  <a:cubicBezTo>
                    <a:pt x="94009" y="275866"/>
                    <a:pt x="61467" y="262386"/>
                    <a:pt x="37473" y="238393"/>
                  </a:cubicBezTo>
                  <a:cubicBezTo>
                    <a:pt x="13479" y="214399"/>
                    <a:pt x="0" y="181857"/>
                    <a:pt x="0" y="147925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2145B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180975"/>
              <a:ext cx="812800" cy="4568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319"/>
                </a:lnSpc>
              </a:pPr>
              <a:r>
                <a:rPr lang="en-US" sz="3799">
                  <a:solidFill>
                    <a:srgbClr val="040202"/>
                  </a:solidFill>
                  <a:latin typeface="Agrandir Wide"/>
                  <a:ea typeface="Agrandir Wide"/>
                  <a:cs typeface="Agrandir Wide"/>
                  <a:sym typeface="Agrandir Wide"/>
                </a:rPr>
                <a:t>Data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12362" y="8822474"/>
            <a:ext cx="4374916" cy="1047428"/>
            <a:chOff x="0" y="0"/>
            <a:chExt cx="1152241" cy="27586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152241" cy="275866"/>
            </a:xfrm>
            <a:custGeom>
              <a:avLst/>
              <a:gdLst/>
              <a:ahLst/>
              <a:cxnLst/>
              <a:rect l="l" t="t" r="r" b="b"/>
              <a:pathLst>
                <a:path w="1152241" h="275866">
                  <a:moveTo>
                    <a:pt x="90250" y="0"/>
                  </a:moveTo>
                  <a:lnTo>
                    <a:pt x="1061991" y="0"/>
                  </a:lnTo>
                  <a:cubicBezTo>
                    <a:pt x="1111835" y="0"/>
                    <a:pt x="1152241" y="40406"/>
                    <a:pt x="1152241" y="90250"/>
                  </a:cubicBezTo>
                  <a:lnTo>
                    <a:pt x="1152241" y="185615"/>
                  </a:lnTo>
                  <a:cubicBezTo>
                    <a:pt x="1152241" y="235459"/>
                    <a:pt x="1111835" y="275866"/>
                    <a:pt x="1061991" y="275866"/>
                  </a:cubicBezTo>
                  <a:lnTo>
                    <a:pt x="90250" y="275866"/>
                  </a:lnTo>
                  <a:cubicBezTo>
                    <a:pt x="66315" y="275866"/>
                    <a:pt x="43359" y="266357"/>
                    <a:pt x="26434" y="249432"/>
                  </a:cubicBezTo>
                  <a:cubicBezTo>
                    <a:pt x="9508" y="232507"/>
                    <a:pt x="0" y="209551"/>
                    <a:pt x="0" y="185615"/>
                  </a:cubicBezTo>
                  <a:lnTo>
                    <a:pt x="0" y="90250"/>
                  </a:lnTo>
                  <a:cubicBezTo>
                    <a:pt x="0" y="40406"/>
                    <a:pt x="40406" y="0"/>
                    <a:pt x="9025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E0CA27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180975"/>
              <a:ext cx="1152241" cy="4568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319"/>
                </a:lnSpc>
              </a:pPr>
              <a:r>
                <a:rPr lang="en-US" sz="3799">
                  <a:solidFill>
                    <a:srgbClr val="E0CA27"/>
                  </a:solidFill>
                  <a:latin typeface="Agrandir Wide"/>
                  <a:ea typeface="Agrandir Wide"/>
                  <a:cs typeface="Agrandir Wide"/>
                  <a:sym typeface="Agrandir Wide"/>
                </a:rPr>
                <a:t>Visualization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5195729" y="8390307"/>
            <a:ext cx="9271968" cy="14795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52"/>
              </a:lnSpc>
            </a:pPr>
            <a:r>
              <a:rPr lang="en-US" sz="4647">
                <a:solidFill>
                  <a:srgbClr val="040202"/>
                </a:solidFill>
                <a:latin typeface="Agrandir Wide"/>
                <a:ea typeface="Agrandir Wide"/>
                <a:cs typeface="Agrandir Wide"/>
                <a:sym typeface="Agrandir Wide"/>
              </a:rPr>
              <a:t>Statistical techniques play a crucial role in data analysis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185765" y="66040"/>
            <a:ext cx="11916470" cy="962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>
                <a:solidFill>
                  <a:srgbClr val="04020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Cleaning and Transformation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552327" y="1657792"/>
            <a:ext cx="1518334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ctr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40202"/>
                </a:solidFill>
                <a:latin typeface="Canva Sans"/>
                <a:ea typeface="Canva Sans"/>
                <a:cs typeface="Canva Sans"/>
                <a:sym typeface="Canva Sans"/>
              </a:rPr>
              <a:t>Filled missing values in the Production column with the median value.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0" y="2731440"/>
            <a:ext cx="18288000" cy="11804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34059" lvl="1" indent="-367030" algn="ctr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40202"/>
                </a:solidFill>
                <a:latin typeface="Canva Sans"/>
                <a:ea typeface="Canva Sans"/>
                <a:cs typeface="Canva Sans"/>
                <a:sym typeface="Canva Sans"/>
              </a:rPr>
              <a:t>Ensured all columns have appropriate data types (e.g., integers for years, floats for production).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688402" y="4538955"/>
            <a:ext cx="14630798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ctr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40202"/>
                </a:solidFill>
                <a:latin typeface="Canva Sans"/>
                <a:ea typeface="Canva Sans"/>
                <a:cs typeface="Canva Sans"/>
                <a:sym typeface="Canva Sans"/>
              </a:rPr>
              <a:t>Identified and removed duplicate rows to ensure data consistency.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085876" y="5614645"/>
            <a:ext cx="14116249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ctr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40202"/>
                </a:solidFill>
                <a:latin typeface="Canva Sans"/>
                <a:ea typeface="Canva Sans"/>
                <a:cs typeface="Canva Sans"/>
                <a:sym typeface="Canva Sans"/>
              </a:rPr>
              <a:t>Aggregated data to get total production by year, state, and crop.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08943" y="6906402"/>
            <a:ext cx="15670113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ctr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40202"/>
                </a:solidFill>
                <a:latin typeface="Canva Sans"/>
                <a:ea typeface="Canva Sans"/>
                <a:cs typeface="Canva Sans"/>
                <a:sym typeface="Canva Sans"/>
              </a:rPr>
              <a:t>Created additional features like production per area for deeper insights.</a:t>
            </a:r>
          </a:p>
        </p:txBody>
      </p: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0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8912180"/>
            <a:ext cx="8836623" cy="1392253"/>
            <a:chOff x="0" y="0"/>
            <a:chExt cx="2327341" cy="36668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27341" cy="366684"/>
            </a:xfrm>
            <a:custGeom>
              <a:avLst/>
              <a:gdLst/>
              <a:ahLst/>
              <a:cxnLst/>
              <a:rect l="l" t="t" r="r" b="b"/>
              <a:pathLst>
                <a:path w="2327341" h="366684">
                  <a:moveTo>
                    <a:pt x="44682" y="0"/>
                  </a:moveTo>
                  <a:lnTo>
                    <a:pt x="2282659" y="0"/>
                  </a:lnTo>
                  <a:cubicBezTo>
                    <a:pt x="2294510" y="0"/>
                    <a:pt x="2305875" y="4708"/>
                    <a:pt x="2314254" y="13087"/>
                  </a:cubicBezTo>
                  <a:cubicBezTo>
                    <a:pt x="2322634" y="21467"/>
                    <a:pt x="2327341" y="32832"/>
                    <a:pt x="2327341" y="44682"/>
                  </a:cubicBezTo>
                  <a:lnTo>
                    <a:pt x="2327341" y="322002"/>
                  </a:lnTo>
                  <a:cubicBezTo>
                    <a:pt x="2327341" y="346679"/>
                    <a:pt x="2307336" y="366684"/>
                    <a:pt x="2282659" y="366684"/>
                  </a:cubicBezTo>
                  <a:lnTo>
                    <a:pt x="44682" y="366684"/>
                  </a:lnTo>
                  <a:cubicBezTo>
                    <a:pt x="20005" y="366684"/>
                    <a:pt x="0" y="346679"/>
                    <a:pt x="0" y="322002"/>
                  </a:cubicBezTo>
                  <a:lnTo>
                    <a:pt x="0" y="44682"/>
                  </a:lnTo>
                  <a:cubicBezTo>
                    <a:pt x="0" y="20005"/>
                    <a:pt x="20005" y="0"/>
                    <a:pt x="4468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2145B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327341" cy="4047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3760508" y="1448744"/>
            <a:ext cx="4527492" cy="7706369"/>
          </a:xfrm>
          <a:custGeom>
            <a:avLst/>
            <a:gdLst/>
            <a:ahLst/>
            <a:cxnLst/>
            <a:rect l="l" t="t" r="r" b="b"/>
            <a:pathLst>
              <a:path w="4527492" h="7706369">
                <a:moveTo>
                  <a:pt x="0" y="0"/>
                </a:moveTo>
                <a:lnTo>
                  <a:pt x="4527492" y="0"/>
                </a:lnTo>
                <a:lnTo>
                  <a:pt x="4527492" y="7706369"/>
                </a:lnTo>
                <a:lnTo>
                  <a:pt x="0" y="77063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0" y="8807405"/>
            <a:ext cx="8836623" cy="14795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52"/>
              </a:lnSpc>
            </a:pPr>
            <a:r>
              <a:rPr lang="en-US" sz="4647">
                <a:solidFill>
                  <a:srgbClr val="040202"/>
                </a:solidFill>
                <a:latin typeface="Agrandir Wide Italics"/>
                <a:ea typeface="Agrandir Wide Italics"/>
                <a:cs typeface="Agrandir Wide Italics"/>
                <a:sym typeface="Agrandir Wide Italics"/>
              </a:rPr>
              <a:t>Statistical techniques play a crucial role in data analysis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392365" y="911538"/>
            <a:ext cx="8888516" cy="19532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>
                <a:solidFill>
                  <a:srgbClr val="04020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Total Production Calculation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31684" y="3502973"/>
            <a:ext cx="12094171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ctr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040202"/>
                </a:solidFill>
                <a:latin typeface="Canva Sans"/>
                <a:ea typeface="Canva Sans"/>
                <a:cs typeface="Canva Sans"/>
                <a:sym typeface="Canva Sans"/>
              </a:rPr>
              <a:t>DAX Formula in Power BI to calculate total production: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31684" y="4853648"/>
            <a:ext cx="13693916" cy="5803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34059" lvl="1" indent="-367030" algn="ctr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040202"/>
                </a:solidFill>
                <a:latin typeface="Canva Sans"/>
                <a:ea typeface="Canva Sans"/>
                <a:cs typeface="Canva Sans"/>
                <a:sym typeface="Canva Sans"/>
              </a:rPr>
              <a:t>Total Production = SUM('</a:t>
            </a:r>
            <a:r>
              <a:rPr lang="en-US" sz="3399" dirty="0" err="1">
                <a:solidFill>
                  <a:srgbClr val="040202"/>
                </a:solidFill>
                <a:latin typeface="Canva Sans"/>
                <a:ea typeface="Canva Sans"/>
                <a:cs typeface="Canva Sans"/>
                <a:sym typeface="Canva Sans"/>
              </a:rPr>
              <a:t>CropProductionData</a:t>
            </a:r>
            <a:r>
              <a:rPr lang="en-US" sz="3399" dirty="0">
                <a:solidFill>
                  <a:srgbClr val="040202"/>
                </a:solidFill>
                <a:latin typeface="Canva Sans"/>
                <a:ea typeface="Canva Sans"/>
                <a:cs typeface="Canva Sans"/>
                <a:sym typeface="Canva Sans"/>
              </a:rPr>
              <a:t>'[Production])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16289" y="5940104"/>
            <a:ext cx="11901877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ctr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40202"/>
                </a:solidFill>
                <a:latin typeface="Canva Sans"/>
                <a:ea typeface="Canva Sans"/>
                <a:cs typeface="Canva Sans"/>
                <a:sym typeface="Canva Sans"/>
              </a:rPr>
              <a:t>This measure dynamically calculates the total production from the dataset.</a:t>
            </a:r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0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96" y="0"/>
            <a:ext cx="18284608" cy="10287000"/>
          </a:xfrm>
          <a:custGeom>
            <a:avLst/>
            <a:gdLst/>
            <a:ahLst/>
            <a:cxnLst/>
            <a:rect l="l" t="t" r="r" b="b"/>
            <a:pathLst>
              <a:path w="18284608" h="10287000">
                <a:moveTo>
                  <a:pt x="0" y="0"/>
                </a:moveTo>
                <a:lnTo>
                  <a:pt x="18284608" y="0"/>
                </a:lnTo>
                <a:lnTo>
                  <a:pt x="1828460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0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705600" y="66040"/>
            <a:ext cx="4390033" cy="9626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Conclusion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1371825"/>
            <a:ext cx="18288000" cy="22777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4"/>
              </a:lnSpc>
            </a:pPr>
            <a:r>
              <a:rPr lang="en-US" sz="257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Data Cleaning:</a:t>
            </a:r>
          </a:p>
          <a:p>
            <a:pPr marL="555851" lvl="1" indent="-277926" algn="l">
              <a:lnSpc>
                <a:spcPts val="3604"/>
              </a:lnSpc>
              <a:buFont typeface="Arial"/>
              <a:buChar char="•"/>
            </a:pPr>
            <a:r>
              <a:rPr lang="en-US" sz="257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Handled Missing Values: Filled missing values in the Production column with the median.</a:t>
            </a:r>
          </a:p>
          <a:p>
            <a:pPr marL="555851" lvl="1" indent="-277926" algn="l">
              <a:lnSpc>
                <a:spcPts val="3604"/>
              </a:lnSpc>
              <a:buFont typeface="Arial"/>
              <a:buChar char="•"/>
            </a:pPr>
            <a:r>
              <a:rPr lang="en-US" sz="257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Data Type Verification: Ensured appropriate data types for each column.</a:t>
            </a:r>
          </a:p>
          <a:p>
            <a:pPr marL="555851" lvl="1" indent="-277926" algn="l">
              <a:lnSpc>
                <a:spcPts val="3604"/>
              </a:lnSpc>
              <a:buFont typeface="Arial"/>
              <a:buChar char="•"/>
            </a:pPr>
            <a:r>
              <a:rPr lang="en-US" sz="257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Removed Duplicates: Identified and removed duplicate rows.</a:t>
            </a:r>
          </a:p>
          <a:p>
            <a:pPr algn="ctr">
              <a:lnSpc>
                <a:spcPts val="3604"/>
              </a:lnSpc>
            </a:pPr>
            <a:endParaRPr lang="en-US" sz="2574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28700" y="4002006"/>
            <a:ext cx="16230600" cy="1773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98"/>
              </a:lnSpc>
            </a:pPr>
            <a:r>
              <a:rPr lang="en-US" sz="257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Data Transformation:</a:t>
            </a:r>
          </a:p>
          <a:p>
            <a:pPr marL="554864" lvl="1" indent="-277432" algn="l">
              <a:lnSpc>
                <a:spcPts val="3598"/>
              </a:lnSpc>
              <a:buFont typeface="Arial"/>
              <a:buChar char="•"/>
            </a:pPr>
            <a:r>
              <a:rPr lang="en-US" sz="257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Aggregation: Aggregated data to get total production by year, state, and crop.</a:t>
            </a:r>
          </a:p>
          <a:p>
            <a:pPr marL="554864" lvl="1" indent="-277432" algn="l">
              <a:lnSpc>
                <a:spcPts val="3598"/>
              </a:lnSpc>
              <a:buFont typeface="Arial"/>
              <a:buChar char="•"/>
            </a:pPr>
            <a:r>
              <a:rPr lang="en-US" sz="257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Feature Engineering: Created additional features like production per area for deeper insights.</a:t>
            </a:r>
          </a:p>
          <a:p>
            <a:pPr algn="ctr">
              <a:lnSpc>
                <a:spcPts val="3565"/>
              </a:lnSpc>
            </a:pPr>
            <a:endParaRPr lang="en-US" sz="257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28700" y="6118252"/>
            <a:ext cx="16230600" cy="2734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4"/>
              </a:lnSpc>
            </a:pPr>
            <a:r>
              <a:rPr lang="en-US" sz="257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Visualization in Power BI:</a:t>
            </a:r>
          </a:p>
          <a:p>
            <a:pPr marL="555806" lvl="1" indent="-277903" algn="l">
              <a:lnSpc>
                <a:spcPts val="3604"/>
              </a:lnSpc>
              <a:buFont typeface="Arial"/>
              <a:buChar char="•"/>
            </a:pPr>
            <a:r>
              <a:rPr lang="en-US" sz="257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Line Chart: Displayed crop production trends over the years.</a:t>
            </a:r>
          </a:p>
          <a:p>
            <a:pPr marL="555806" lvl="1" indent="-277903" algn="l">
              <a:lnSpc>
                <a:spcPts val="3604"/>
              </a:lnSpc>
              <a:buFont typeface="Arial"/>
              <a:buChar char="•"/>
            </a:pPr>
            <a:r>
              <a:rPr lang="en-US" sz="257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Bar Chart: Compared crop production across different states.</a:t>
            </a:r>
          </a:p>
          <a:p>
            <a:pPr marL="555806" lvl="1" indent="-277903" algn="l">
              <a:lnSpc>
                <a:spcPts val="3604"/>
              </a:lnSpc>
              <a:buFont typeface="Arial"/>
              <a:buChar char="•"/>
            </a:pPr>
            <a:r>
              <a:rPr lang="en-US" sz="257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Pie Chart: Showed the proportion of different crops produced.</a:t>
            </a:r>
          </a:p>
          <a:p>
            <a:pPr marL="555806" lvl="1" indent="-277903" algn="l">
              <a:lnSpc>
                <a:spcPts val="3604"/>
              </a:lnSpc>
              <a:buFont typeface="Arial"/>
              <a:buChar char="•"/>
            </a:pPr>
            <a:r>
              <a:rPr lang="en-US" sz="257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Map Visualization: Displayed crop production by district.</a:t>
            </a:r>
          </a:p>
          <a:p>
            <a:pPr algn="ctr">
              <a:lnSpc>
                <a:spcPts val="3604"/>
              </a:lnSpc>
            </a:pPr>
            <a:endParaRPr lang="en-US" sz="2574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0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655117" y="2704655"/>
            <a:ext cx="8227375" cy="7229806"/>
          </a:xfrm>
          <a:custGeom>
            <a:avLst/>
            <a:gdLst/>
            <a:ahLst/>
            <a:cxnLst/>
            <a:rect l="l" t="t" r="r" b="b"/>
            <a:pathLst>
              <a:path w="8227375" h="7229806">
                <a:moveTo>
                  <a:pt x="0" y="0"/>
                </a:moveTo>
                <a:lnTo>
                  <a:pt x="8227375" y="0"/>
                </a:lnTo>
                <a:lnTo>
                  <a:pt x="8227375" y="7229806"/>
                </a:lnTo>
                <a:lnTo>
                  <a:pt x="0" y="72298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84442" y="159207"/>
            <a:ext cx="9284579" cy="29735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213"/>
              </a:lnSpc>
            </a:pPr>
            <a:r>
              <a:rPr lang="en-US" sz="18585">
                <a:solidFill>
                  <a:srgbClr val="000000"/>
                </a:solidFill>
                <a:latin typeface="Agrandir Wide"/>
                <a:ea typeface="Agrandir Wide"/>
                <a:cs typeface="Agrandir Wide"/>
                <a:sym typeface="Agrandir Wide"/>
              </a:rPr>
              <a:t>Thanks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84442" y="9374706"/>
            <a:ext cx="4206435" cy="559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52"/>
              </a:lnSpc>
            </a:pPr>
            <a:r>
              <a:rPr lang="en-US" sz="3383">
                <a:solidFill>
                  <a:srgbClr val="040202"/>
                </a:solidFill>
                <a:latin typeface="Agrandir Wide"/>
                <a:ea typeface="Agrandir Wide"/>
                <a:cs typeface="Agrandir Wide"/>
                <a:sym typeface="Agrandir Wide"/>
              </a:rPr>
              <a:t>Mandla Jagadish</a:t>
            </a:r>
          </a:p>
        </p:txBody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391</Words>
  <Application>Microsoft Office PowerPoint</Application>
  <PresentationFormat>Custom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Agrandir Wide Italics</vt:lpstr>
      <vt:lpstr>Canva Sans Bold</vt:lpstr>
      <vt:lpstr>Agrandir Wide</vt:lpstr>
      <vt:lpstr>Canva Sans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Basics</dc:title>
  <cp:lastModifiedBy>jagadish mandla</cp:lastModifiedBy>
  <cp:revision>2</cp:revision>
  <dcterms:created xsi:type="dcterms:W3CDTF">2006-08-16T00:00:00Z</dcterms:created>
  <dcterms:modified xsi:type="dcterms:W3CDTF">2024-08-02T15:31:45Z</dcterms:modified>
  <dc:identifier>DAGMtodM6VA</dc:identifier>
</cp:coreProperties>
</file>