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22" autoAdjust="0"/>
  </p:normalViewPr>
  <p:slideViewPr>
    <p:cSldViewPr>
      <p:cViewPr varScale="1">
        <p:scale>
          <a:sx n="39" d="100"/>
          <a:sy n="39" d="100"/>
        </p:scale>
        <p:origin x="8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B7F9"/>
        </a:solidFill>
        <a:effectLst/>
      </p:bgPr>
    </p:bg>
    <p:spTree>
      <p:nvGrpSpPr>
        <p:cNvPr id="1" name=""/>
        <p:cNvGrpSpPr/>
        <p:nvPr/>
      </p:nvGrpSpPr>
      <p:grpSpPr>
        <a:xfrm>
          <a:off x="0" y="0"/>
          <a:ext cx="0" cy="0"/>
          <a:chOff x="0" y="0"/>
          <a:chExt cx="0" cy="0"/>
        </a:xfrm>
      </p:grpSpPr>
      <p:grpSp>
        <p:nvGrpSpPr>
          <p:cNvPr id="2" name="Group 2"/>
          <p:cNvGrpSpPr/>
          <p:nvPr/>
        </p:nvGrpSpPr>
        <p:grpSpPr>
          <a:xfrm>
            <a:off x="561726" y="592373"/>
            <a:ext cx="17164548" cy="9102254"/>
            <a:chOff x="0" y="0"/>
            <a:chExt cx="6964336" cy="3693145"/>
          </a:xfrm>
        </p:grpSpPr>
        <p:sp>
          <p:nvSpPr>
            <p:cNvPr id="3" name="Freeform 3"/>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5" name="Freeform 5"/>
          <p:cNvSpPr/>
          <p:nvPr/>
        </p:nvSpPr>
        <p:spPr>
          <a:xfrm>
            <a:off x="11624726" y="3462509"/>
            <a:ext cx="6663274" cy="8483335"/>
          </a:xfrm>
          <a:custGeom>
            <a:avLst/>
            <a:gdLst/>
            <a:ahLst/>
            <a:cxnLst/>
            <a:rect l="l" t="t" r="r" b="b"/>
            <a:pathLst>
              <a:path w="6663274" h="8483335">
                <a:moveTo>
                  <a:pt x="0" y="0"/>
                </a:moveTo>
                <a:lnTo>
                  <a:pt x="6663274" y="0"/>
                </a:lnTo>
                <a:lnTo>
                  <a:pt x="6663274" y="8483335"/>
                </a:lnTo>
                <a:lnTo>
                  <a:pt x="0" y="8483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013980" y="2499849"/>
            <a:ext cx="12159220" cy="962660"/>
          </a:xfrm>
          <a:prstGeom prst="rect">
            <a:avLst/>
          </a:prstGeom>
        </p:spPr>
        <p:txBody>
          <a:bodyPr wrap="square" lIns="0" tIns="0" rIns="0" bIns="0" rtlCol="0" anchor="t">
            <a:spAutoFit/>
          </a:bodyPr>
          <a:lstStyle/>
          <a:p>
            <a:pPr algn="ctr">
              <a:lnSpc>
                <a:spcPts val="7840"/>
              </a:lnSpc>
            </a:pPr>
            <a:r>
              <a:rPr lang="en-US" sz="5600" dirty="0">
                <a:solidFill>
                  <a:srgbClr val="000000"/>
                </a:solidFill>
                <a:latin typeface="Canva Sans Bold"/>
                <a:ea typeface="Canva Sans Bold"/>
                <a:cs typeface="Canva Sans Bold"/>
                <a:sym typeface="Canva Sans Bold"/>
              </a:rPr>
              <a:t> Bird Strikes Analysis (2000-2011)</a:t>
            </a:r>
          </a:p>
        </p:txBody>
      </p:sp>
      <p:sp>
        <p:nvSpPr>
          <p:cNvPr id="7" name="TextBox 7"/>
          <p:cNvSpPr txBox="1"/>
          <p:nvPr/>
        </p:nvSpPr>
        <p:spPr>
          <a:xfrm>
            <a:off x="2013980" y="4484370"/>
            <a:ext cx="9610745" cy="1251585"/>
          </a:xfrm>
          <a:prstGeom prst="rect">
            <a:avLst/>
          </a:prstGeom>
        </p:spPr>
        <p:txBody>
          <a:bodyPr lIns="0" tIns="0" rIns="0" bIns="0" rtlCol="0" anchor="t">
            <a:spAutoFit/>
          </a:bodyPr>
          <a:lstStyle/>
          <a:p>
            <a:pPr algn="ctr">
              <a:lnSpc>
                <a:spcPts val="5040"/>
              </a:lnSpc>
            </a:pPr>
            <a:r>
              <a:rPr lang="en-US" sz="3600">
                <a:solidFill>
                  <a:srgbClr val="000000"/>
                </a:solidFill>
                <a:latin typeface="Canva Sans Bold"/>
                <a:ea typeface="Canva Sans Bold"/>
                <a:cs typeface="Canva Sans Bold"/>
                <a:sym typeface="Canva Sans Bold"/>
              </a:rPr>
              <a:t>Analyzing the Impact of Bird Strikes on US Aviation</a:t>
            </a:r>
          </a:p>
        </p:txBody>
      </p:sp>
      <p:sp>
        <p:nvSpPr>
          <p:cNvPr id="8" name="TextBox 8"/>
          <p:cNvSpPr txBox="1"/>
          <p:nvPr/>
        </p:nvSpPr>
        <p:spPr>
          <a:xfrm>
            <a:off x="2013980" y="7123786"/>
            <a:ext cx="360661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Mandla Jagadish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D43A"/>
        </a:solidFill>
        <a:effectLst/>
      </p:bgPr>
    </p:bg>
    <p:spTree>
      <p:nvGrpSpPr>
        <p:cNvPr id="1" name=""/>
        <p:cNvGrpSpPr/>
        <p:nvPr/>
      </p:nvGrpSpPr>
      <p:grpSpPr>
        <a:xfrm>
          <a:off x="0" y="0"/>
          <a:ext cx="0" cy="0"/>
          <a:chOff x="0" y="0"/>
          <a:chExt cx="0" cy="0"/>
        </a:xfrm>
      </p:grpSpPr>
      <p:grpSp>
        <p:nvGrpSpPr>
          <p:cNvPr id="2" name="Group 2"/>
          <p:cNvGrpSpPr/>
          <p:nvPr/>
        </p:nvGrpSpPr>
        <p:grpSpPr>
          <a:xfrm>
            <a:off x="561726" y="557775"/>
            <a:ext cx="17164548" cy="2643999"/>
            <a:chOff x="0" y="0"/>
            <a:chExt cx="6964336" cy="1072775"/>
          </a:xfrm>
        </p:grpSpPr>
        <p:sp>
          <p:nvSpPr>
            <p:cNvPr id="3" name="Freeform 3"/>
            <p:cNvSpPr/>
            <p:nvPr/>
          </p:nvSpPr>
          <p:spPr>
            <a:xfrm>
              <a:off x="12700" y="12700"/>
              <a:ext cx="6897026" cy="1004195"/>
            </a:xfrm>
            <a:custGeom>
              <a:avLst/>
              <a:gdLst/>
              <a:ahLst/>
              <a:cxnLst/>
              <a:rect l="l" t="t" r="r" b="b"/>
              <a:pathLst>
                <a:path w="6897026" h="1004195">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FFFFFF"/>
            </a:solidFill>
          </p:spPr>
        </p:sp>
        <p:sp>
          <p:nvSpPr>
            <p:cNvPr id="4" name="Freeform 4"/>
            <p:cNvSpPr/>
            <p:nvPr/>
          </p:nvSpPr>
          <p:spPr>
            <a:xfrm>
              <a:off x="0" y="0"/>
              <a:ext cx="6964336" cy="1072775"/>
            </a:xfrm>
            <a:custGeom>
              <a:avLst/>
              <a:gdLst/>
              <a:ahLst/>
              <a:cxnLst/>
              <a:rect l="l" t="t" r="r" b="b"/>
              <a:pathLst>
                <a:path w="6964336" h="1072775">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000000"/>
            </a:solidFill>
          </p:spPr>
        </p:sp>
      </p:grpSp>
      <p:grpSp>
        <p:nvGrpSpPr>
          <p:cNvPr id="5" name="Group 5"/>
          <p:cNvGrpSpPr/>
          <p:nvPr/>
        </p:nvGrpSpPr>
        <p:grpSpPr>
          <a:xfrm>
            <a:off x="561726" y="3786903"/>
            <a:ext cx="17164548" cy="6500097"/>
            <a:chOff x="0" y="0"/>
            <a:chExt cx="6964336" cy="2637347"/>
          </a:xfrm>
        </p:grpSpPr>
        <p:sp>
          <p:nvSpPr>
            <p:cNvPr id="6" name="Freeform 6"/>
            <p:cNvSpPr/>
            <p:nvPr/>
          </p:nvSpPr>
          <p:spPr>
            <a:xfrm>
              <a:off x="12700" y="12700"/>
              <a:ext cx="6897026" cy="2568767"/>
            </a:xfrm>
            <a:custGeom>
              <a:avLst/>
              <a:gdLst/>
              <a:ahLst/>
              <a:cxnLst/>
              <a:rect l="l" t="t" r="r" b="b"/>
              <a:pathLst>
                <a:path w="6897026" h="2568767">
                  <a:moveTo>
                    <a:pt x="43180" y="2568767"/>
                  </a:moveTo>
                  <a:lnTo>
                    <a:pt x="6853846" y="2568767"/>
                  </a:lnTo>
                  <a:cubicBezTo>
                    <a:pt x="6877976" y="2568767"/>
                    <a:pt x="6897026" y="2549717"/>
                    <a:pt x="6897026" y="2525587"/>
                  </a:cubicBezTo>
                  <a:lnTo>
                    <a:pt x="6897026" y="43180"/>
                  </a:lnTo>
                  <a:cubicBezTo>
                    <a:pt x="6897026" y="19050"/>
                    <a:pt x="6877976" y="0"/>
                    <a:pt x="6853846" y="0"/>
                  </a:cubicBezTo>
                  <a:lnTo>
                    <a:pt x="43180" y="0"/>
                  </a:lnTo>
                  <a:cubicBezTo>
                    <a:pt x="19050" y="0"/>
                    <a:pt x="0" y="19050"/>
                    <a:pt x="0" y="43180"/>
                  </a:cubicBezTo>
                  <a:lnTo>
                    <a:pt x="0" y="2525587"/>
                  </a:lnTo>
                  <a:cubicBezTo>
                    <a:pt x="0" y="2549717"/>
                    <a:pt x="19050" y="2568767"/>
                    <a:pt x="43180" y="2568767"/>
                  </a:cubicBezTo>
                  <a:close/>
                </a:path>
              </a:pathLst>
            </a:custGeom>
            <a:solidFill>
              <a:srgbClr val="FFFFFF"/>
            </a:solidFill>
          </p:spPr>
        </p:sp>
        <p:sp>
          <p:nvSpPr>
            <p:cNvPr id="7" name="Freeform 7"/>
            <p:cNvSpPr/>
            <p:nvPr/>
          </p:nvSpPr>
          <p:spPr>
            <a:xfrm>
              <a:off x="0" y="0"/>
              <a:ext cx="6964336" cy="2637347"/>
            </a:xfrm>
            <a:custGeom>
              <a:avLst/>
              <a:gdLst/>
              <a:ahLst/>
              <a:cxnLst/>
              <a:rect l="l" t="t" r="r" b="b"/>
              <a:pathLst>
                <a:path w="6964336" h="2637347">
                  <a:moveTo>
                    <a:pt x="6921157" y="44450"/>
                  </a:moveTo>
                  <a:cubicBezTo>
                    <a:pt x="6916076" y="19050"/>
                    <a:pt x="6893216" y="0"/>
                    <a:pt x="6866546" y="0"/>
                  </a:cubicBezTo>
                  <a:lnTo>
                    <a:pt x="55880" y="0"/>
                  </a:lnTo>
                  <a:cubicBezTo>
                    <a:pt x="25400" y="0"/>
                    <a:pt x="0" y="25400"/>
                    <a:pt x="0" y="55880"/>
                  </a:cubicBezTo>
                  <a:lnTo>
                    <a:pt x="0" y="2538287"/>
                  </a:lnTo>
                  <a:cubicBezTo>
                    <a:pt x="0" y="2564957"/>
                    <a:pt x="17780" y="2586547"/>
                    <a:pt x="43180" y="2592897"/>
                  </a:cubicBezTo>
                  <a:cubicBezTo>
                    <a:pt x="48260" y="2618297"/>
                    <a:pt x="71120" y="2637347"/>
                    <a:pt x="97790" y="2637347"/>
                  </a:cubicBezTo>
                  <a:lnTo>
                    <a:pt x="6908457" y="2637347"/>
                  </a:lnTo>
                  <a:cubicBezTo>
                    <a:pt x="6938936" y="2637347"/>
                    <a:pt x="6964336" y="2611947"/>
                    <a:pt x="6964336" y="2581467"/>
                  </a:cubicBezTo>
                  <a:lnTo>
                    <a:pt x="6964336" y="99060"/>
                  </a:lnTo>
                  <a:cubicBezTo>
                    <a:pt x="6964336" y="72390"/>
                    <a:pt x="6946557" y="50800"/>
                    <a:pt x="6921157" y="44450"/>
                  </a:cubicBezTo>
                  <a:close/>
                  <a:moveTo>
                    <a:pt x="12700" y="2538287"/>
                  </a:moveTo>
                  <a:lnTo>
                    <a:pt x="12700" y="55880"/>
                  </a:lnTo>
                  <a:cubicBezTo>
                    <a:pt x="12700" y="31750"/>
                    <a:pt x="31750" y="12700"/>
                    <a:pt x="55880" y="12700"/>
                  </a:cubicBezTo>
                  <a:lnTo>
                    <a:pt x="6866546" y="12700"/>
                  </a:lnTo>
                  <a:cubicBezTo>
                    <a:pt x="6890676" y="12700"/>
                    <a:pt x="6909726" y="31750"/>
                    <a:pt x="6909726" y="55880"/>
                  </a:cubicBezTo>
                  <a:lnTo>
                    <a:pt x="6909726" y="2538287"/>
                  </a:lnTo>
                  <a:cubicBezTo>
                    <a:pt x="6909726" y="2562417"/>
                    <a:pt x="6890676" y="2581467"/>
                    <a:pt x="6866546" y="2581467"/>
                  </a:cubicBezTo>
                  <a:lnTo>
                    <a:pt x="55880" y="2581467"/>
                  </a:lnTo>
                  <a:cubicBezTo>
                    <a:pt x="31750" y="2581467"/>
                    <a:pt x="12700" y="2562417"/>
                    <a:pt x="12700" y="2538287"/>
                  </a:cubicBezTo>
                  <a:close/>
                </a:path>
              </a:pathLst>
            </a:custGeom>
            <a:solidFill>
              <a:srgbClr val="000000"/>
            </a:solidFill>
          </p:spPr>
        </p:sp>
      </p:grpSp>
      <p:sp>
        <p:nvSpPr>
          <p:cNvPr id="8" name="TextBox 8"/>
          <p:cNvSpPr txBox="1"/>
          <p:nvPr/>
        </p:nvSpPr>
        <p:spPr>
          <a:xfrm>
            <a:off x="5513834" y="857250"/>
            <a:ext cx="7363966" cy="1566544"/>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ea typeface="Canva Sans Bold"/>
                <a:cs typeface="Canva Sans Bold"/>
                <a:sym typeface="Canva Sans Bold"/>
              </a:rPr>
              <a:t>Introduction</a:t>
            </a:r>
          </a:p>
        </p:txBody>
      </p:sp>
      <p:sp>
        <p:nvSpPr>
          <p:cNvPr id="9" name="TextBox 9"/>
          <p:cNvSpPr txBox="1"/>
          <p:nvPr/>
        </p:nvSpPr>
        <p:spPr>
          <a:xfrm>
            <a:off x="1410097" y="4284980"/>
            <a:ext cx="2067520" cy="613410"/>
          </a:xfrm>
          <a:prstGeom prst="rect">
            <a:avLst/>
          </a:prstGeom>
        </p:spPr>
        <p:txBody>
          <a:bodyPr lIns="0" tIns="0" rIns="0" bIns="0" rtlCol="0" anchor="t">
            <a:spAutoFit/>
          </a:bodyPr>
          <a:lstStyle/>
          <a:p>
            <a:pPr algn="ctr">
              <a:lnSpc>
                <a:spcPts val="5040"/>
              </a:lnSpc>
            </a:pPr>
            <a:r>
              <a:rPr lang="en-US" sz="3600">
                <a:solidFill>
                  <a:srgbClr val="000000"/>
                </a:solidFill>
                <a:latin typeface="Canva Sans Bold"/>
                <a:ea typeface="Canva Sans Bold"/>
                <a:cs typeface="Canva Sans Bold"/>
                <a:sym typeface="Canva Sans Bold"/>
              </a:rPr>
              <a:t>Content :</a:t>
            </a:r>
          </a:p>
        </p:txBody>
      </p:sp>
      <p:sp>
        <p:nvSpPr>
          <p:cNvPr id="10" name="TextBox 10"/>
          <p:cNvSpPr txBox="1"/>
          <p:nvPr/>
        </p:nvSpPr>
        <p:spPr>
          <a:xfrm>
            <a:off x="3477617" y="5984240"/>
            <a:ext cx="10479949"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Brief overview of bird strikes and their impact on aviation safety. Importance of data analysis in addressing bird strikes.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738E"/>
        </a:solidFill>
        <a:effectLst/>
      </p:bgPr>
    </p:bg>
    <p:spTree>
      <p:nvGrpSpPr>
        <p:cNvPr id="1" name=""/>
        <p:cNvGrpSpPr/>
        <p:nvPr/>
      </p:nvGrpSpPr>
      <p:grpSpPr>
        <a:xfrm>
          <a:off x="0" y="0"/>
          <a:ext cx="0" cy="0"/>
          <a:chOff x="0" y="0"/>
          <a:chExt cx="0" cy="0"/>
        </a:xfrm>
      </p:grpSpPr>
      <p:grpSp>
        <p:nvGrpSpPr>
          <p:cNvPr id="2" name="Group 2"/>
          <p:cNvGrpSpPr/>
          <p:nvPr/>
        </p:nvGrpSpPr>
        <p:grpSpPr>
          <a:xfrm>
            <a:off x="564599" y="592373"/>
            <a:ext cx="17161676" cy="9302392"/>
            <a:chOff x="0" y="0"/>
            <a:chExt cx="6963171" cy="3774348"/>
          </a:xfrm>
        </p:grpSpPr>
        <p:sp>
          <p:nvSpPr>
            <p:cNvPr id="3" name="Freeform 3"/>
            <p:cNvSpPr/>
            <p:nvPr/>
          </p:nvSpPr>
          <p:spPr>
            <a:xfrm>
              <a:off x="12700" y="12700"/>
              <a:ext cx="6895860" cy="3705768"/>
            </a:xfrm>
            <a:custGeom>
              <a:avLst/>
              <a:gdLst/>
              <a:ahLst/>
              <a:cxnLst/>
              <a:rect l="l" t="t" r="r" b="b"/>
              <a:pathLst>
                <a:path w="6895860" h="3705768">
                  <a:moveTo>
                    <a:pt x="43180" y="3705768"/>
                  </a:moveTo>
                  <a:lnTo>
                    <a:pt x="6852681" y="3705768"/>
                  </a:lnTo>
                  <a:cubicBezTo>
                    <a:pt x="6876810" y="3705768"/>
                    <a:pt x="6895860" y="3686718"/>
                    <a:pt x="6895860" y="3662588"/>
                  </a:cubicBezTo>
                  <a:lnTo>
                    <a:pt x="6895860" y="43180"/>
                  </a:lnTo>
                  <a:cubicBezTo>
                    <a:pt x="6895860" y="19050"/>
                    <a:pt x="6876810" y="0"/>
                    <a:pt x="6852681" y="0"/>
                  </a:cubicBezTo>
                  <a:lnTo>
                    <a:pt x="43180" y="0"/>
                  </a:lnTo>
                  <a:cubicBezTo>
                    <a:pt x="19050" y="0"/>
                    <a:pt x="0" y="19050"/>
                    <a:pt x="0" y="43180"/>
                  </a:cubicBezTo>
                  <a:lnTo>
                    <a:pt x="0" y="3662588"/>
                  </a:lnTo>
                  <a:cubicBezTo>
                    <a:pt x="0" y="3686718"/>
                    <a:pt x="19050" y="3705768"/>
                    <a:pt x="43180" y="3705768"/>
                  </a:cubicBezTo>
                  <a:close/>
                </a:path>
              </a:pathLst>
            </a:custGeom>
            <a:solidFill>
              <a:srgbClr val="FFFFFF"/>
            </a:solidFill>
          </p:spPr>
        </p:sp>
        <p:sp>
          <p:nvSpPr>
            <p:cNvPr id="4" name="Freeform 4"/>
            <p:cNvSpPr/>
            <p:nvPr/>
          </p:nvSpPr>
          <p:spPr>
            <a:xfrm>
              <a:off x="0" y="0"/>
              <a:ext cx="6963171" cy="3774348"/>
            </a:xfrm>
            <a:custGeom>
              <a:avLst/>
              <a:gdLst/>
              <a:ahLst/>
              <a:cxnLst/>
              <a:rect l="l" t="t" r="r" b="b"/>
              <a:pathLst>
                <a:path w="6963171" h="3774348">
                  <a:moveTo>
                    <a:pt x="6919991" y="44450"/>
                  </a:moveTo>
                  <a:cubicBezTo>
                    <a:pt x="6914910" y="19050"/>
                    <a:pt x="6892051" y="0"/>
                    <a:pt x="6865381" y="0"/>
                  </a:cubicBezTo>
                  <a:lnTo>
                    <a:pt x="55880" y="0"/>
                  </a:lnTo>
                  <a:cubicBezTo>
                    <a:pt x="25400" y="0"/>
                    <a:pt x="0" y="25400"/>
                    <a:pt x="0" y="55880"/>
                  </a:cubicBezTo>
                  <a:lnTo>
                    <a:pt x="0" y="3675288"/>
                  </a:lnTo>
                  <a:cubicBezTo>
                    <a:pt x="0" y="3701959"/>
                    <a:pt x="17780" y="3723548"/>
                    <a:pt x="43180" y="3729898"/>
                  </a:cubicBezTo>
                  <a:cubicBezTo>
                    <a:pt x="48260" y="3755298"/>
                    <a:pt x="71120" y="3774348"/>
                    <a:pt x="97790" y="3774348"/>
                  </a:cubicBezTo>
                  <a:lnTo>
                    <a:pt x="6907291" y="3774348"/>
                  </a:lnTo>
                  <a:cubicBezTo>
                    <a:pt x="6937771" y="3774348"/>
                    <a:pt x="6963171" y="3748948"/>
                    <a:pt x="6963171" y="3718468"/>
                  </a:cubicBezTo>
                  <a:lnTo>
                    <a:pt x="6963171" y="99060"/>
                  </a:lnTo>
                  <a:cubicBezTo>
                    <a:pt x="6963171" y="72390"/>
                    <a:pt x="6945391" y="50800"/>
                    <a:pt x="6919991" y="44450"/>
                  </a:cubicBezTo>
                  <a:close/>
                  <a:moveTo>
                    <a:pt x="12700" y="3675288"/>
                  </a:moveTo>
                  <a:lnTo>
                    <a:pt x="12700" y="55880"/>
                  </a:lnTo>
                  <a:cubicBezTo>
                    <a:pt x="12700" y="31750"/>
                    <a:pt x="31750" y="12700"/>
                    <a:pt x="55880" y="12700"/>
                  </a:cubicBezTo>
                  <a:lnTo>
                    <a:pt x="6865381" y="12700"/>
                  </a:lnTo>
                  <a:cubicBezTo>
                    <a:pt x="6889510" y="12700"/>
                    <a:pt x="6908560" y="31750"/>
                    <a:pt x="6908560" y="55880"/>
                  </a:cubicBezTo>
                  <a:lnTo>
                    <a:pt x="6908560" y="3675288"/>
                  </a:lnTo>
                  <a:cubicBezTo>
                    <a:pt x="6908560" y="3699418"/>
                    <a:pt x="6889510" y="3718468"/>
                    <a:pt x="6865381" y="3718468"/>
                  </a:cubicBezTo>
                  <a:lnTo>
                    <a:pt x="55880" y="3718468"/>
                  </a:lnTo>
                  <a:cubicBezTo>
                    <a:pt x="31750" y="3718468"/>
                    <a:pt x="12700" y="3699418"/>
                    <a:pt x="12700" y="3675288"/>
                  </a:cubicBezTo>
                  <a:close/>
                </a:path>
              </a:pathLst>
            </a:custGeom>
            <a:solidFill>
              <a:srgbClr val="000000"/>
            </a:solidFill>
          </p:spPr>
        </p:sp>
      </p:grpSp>
      <p:sp>
        <p:nvSpPr>
          <p:cNvPr id="5" name="TextBox 5"/>
          <p:cNvSpPr txBox="1"/>
          <p:nvPr/>
        </p:nvSpPr>
        <p:spPr>
          <a:xfrm>
            <a:off x="5377771" y="478073"/>
            <a:ext cx="6811963" cy="962660"/>
          </a:xfrm>
          <a:prstGeom prst="rect">
            <a:avLst/>
          </a:prstGeom>
        </p:spPr>
        <p:txBody>
          <a:bodyPr lIns="0" tIns="0" rIns="0" bIns="0" rtlCol="0" anchor="t">
            <a:spAutoFit/>
          </a:bodyPr>
          <a:lstStyle/>
          <a:p>
            <a:pPr algn="ctr">
              <a:lnSpc>
                <a:spcPts val="7840"/>
              </a:lnSpc>
            </a:pPr>
            <a:r>
              <a:rPr lang="en-US" sz="5600">
                <a:solidFill>
                  <a:srgbClr val="000000"/>
                </a:solidFill>
                <a:latin typeface="Canva Sans Bold"/>
                <a:ea typeface="Canva Sans Bold"/>
                <a:cs typeface="Canva Sans Bold"/>
                <a:sym typeface="Canva Sans Bold"/>
              </a:rPr>
              <a:t>Problem Statement</a:t>
            </a:r>
          </a:p>
        </p:txBody>
      </p:sp>
      <p:sp>
        <p:nvSpPr>
          <p:cNvPr id="6" name="TextBox 6"/>
          <p:cNvSpPr txBox="1"/>
          <p:nvPr/>
        </p:nvSpPr>
        <p:spPr>
          <a:xfrm>
            <a:off x="2970466" y="1668232"/>
            <a:ext cx="11626571" cy="7590068"/>
          </a:xfrm>
          <a:prstGeom prst="rect">
            <a:avLst/>
          </a:prstGeom>
        </p:spPr>
        <p:txBody>
          <a:bodyPr lIns="0" tIns="0" rIns="0" bIns="0" rtlCol="0" anchor="t">
            <a:spAutoFit/>
          </a:bodyPr>
          <a:lstStyle/>
          <a:p>
            <a:pPr algn="l">
              <a:lnSpc>
                <a:spcPts val="3224"/>
              </a:lnSpc>
            </a:pPr>
            <a:r>
              <a:rPr lang="en-US" sz="2303">
                <a:solidFill>
                  <a:srgbClr val="000000"/>
                </a:solidFill>
                <a:latin typeface="Canva Sans"/>
                <a:ea typeface="Canva Sans"/>
                <a:cs typeface="Canva Sans"/>
                <a:sym typeface="Canva Sans"/>
              </a:rPr>
              <a:t> 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B7F9"/>
        </a:solidFill>
        <a:effectLst/>
      </p:bgPr>
    </p:bg>
    <p:spTree>
      <p:nvGrpSpPr>
        <p:cNvPr id="1" name=""/>
        <p:cNvGrpSpPr/>
        <p:nvPr/>
      </p:nvGrpSpPr>
      <p:grpSpPr>
        <a:xfrm>
          <a:off x="0" y="0"/>
          <a:ext cx="0" cy="0"/>
          <a:chOff x="0" y="0"/>
          <a:chExt cx="0" cy="0"/>
        </a:xfrm>
      </p:grpSpPr>
      <p:grpSp>
        <p:nvGrpSpPr>
          <p:cNvPr id="2" name="Group 2"/>
          <p:cNvGrpSpPr/>
          <p:nvPr/>
        </p:nvGrpSpPr>
        <p:grpSpPr>
          <a:xfrm>
            <a:off x="561726" y="592373"/>
            <a:ext cx="17164548" cy="9182310"/>
            <a:chOff x="0" y="0"/>
            <a:chExt cx="6964336" cy="3725626"/>
          </a:xfrm>
        </p:grpSpPr>
        <p:sp>
          <p:nvSpPr>
            <p:cNvPr id="3" name="Freeform 3"/>
            <p:cNvSpPr/>
            <p:nvPr/>
          </p:nvSpPr>
          <p:spPr>
            <a:xfrm>
              <a:off x="12700" y="12700"/>
              <a:ext cx="6897026" cy="3657046"/>
            </a:xfrm>
            <a:custGeom>
              <a:avLst/>
              <a:gdLst/>
              <a:ahLst/>
              <a:cxnLst/>
              <a:rect l="l" t="t" r="r" b="b"/>
              <a:pathLst>
                <a:path w="6897026" h="3657046">
                  <a:moveTo>
                    <a:pt x="43180" y="3657046"/>
                  </a:moveTo>
                  <a:lnTo>
                    <a:pt x="6853846" y="3657046"/>
                  </a:lnTo>
                  <a:cubicBezTo>
                    <a:pt x="6877976" y="3657046"/>
                    <a:pt x="6897026" y="3637996"/>
                    <a:pt x="6897026" y="3613866"/>
                  </a:cubicBezTo>
                  <a:lnTo>
                    <a:pt x="6897026" y="43180"/>
                  </a:lnTo>
                  <a:cubicBezTo>
                    <a:pt x="6897026" y="19050"/>
                    <a:pt x="6877976" y="0"/>
                    <a:pt x="6853846" y="0"/>
                  </a:cubicBezTo>
                  <a:lnTo>
                    <a:pt x="43180" y="0"/>
                  </a:lnTo>
                  <a:cubicBezTo>
                    <a:pt x="19050" y="0"/>
                    <a:pt x="0" y="19050"/>
                    <a:pt x="0" y="43180"/>
                  </a:cubicBezTo>
                  <a:lnTo>
                    <a:pt x="0" y="3613866"/>
                  </a:lnTo>
                  <a:cubicBezTo>
                    <a:pt x="0" y="3637996"/>
                    <a:pt x="19050" y="3657046"/>
                    <a:pt x="43180" y="3657046"/>
                  </a:cubicBezTo>
                  <a:close/>
                </a:path>
              </a:pathLst>
            </a:custGeom>
            <a:solidFill>
              <a:srgbClr val="FFFFFF"/>
            </a:solidFill>
          </p:spPr>
        </p:sp>
        <p:sp>
          <p:nvSpPr>
            <p:cNvPr id="4" name="Freeform 4"/>
            <p:cNvSpPr/>
            <p:nvPr/>
          </p:nvSpPr>
          <p:spPr>
            <a:xfrm>
              <a:off x="0" y="0"/>
              <a:ext cx="6964336" cy="3725626"/>
            </a:xfrm>
            <a:custGeom>
              <a:avLst/>
              <a:gdLst/>
              <a:ahLst/>
              <a:cxnLst/>
              <a:rect l="l" t="t" r="r" b="b"/>
              <a:pathLst>
                <a:path w="6964336" h="3725626">
                  <a:moveTo>
                    <a:pt x="6921157" y="44450"/>
                  </a:moveTo>
                  <a:cubicBezTo>
                    <a:pt x="6916076" y="19050"/>
                    <a:pt x="6893216" y="0"/>
                    <a:pt x="6866546" y="0"/>
                  </a:cubicBezTo>
                  <a:lnTo>
                    <a:pt x="55880" y="0"/>
                  </a:lnTo>
                  <a:cubicBezTo>
                    <a:pt x="25400" y="0"/>
                    <a:pt x="0" y="25400"/>
                    <a:pt x="0" y="55880"/>
                  </a:cubicBezTo>
                  <a:lnTo>
                    <a:pt x="0" y="3626566"/>
                  </a:lnTo>
                  <a:cubicBezTo>
                    <a:pt x="0" y="3653236"/>
                    <a:pt x="17780" y="3674826"/>
                    <a:pt x="43180" y="3681176"/>
                  </a:cubicBezTo>
                  <a:cubicBezTo>
                    <a:pt x="48260" y="3706576"/>
                    <a:pt x="71120" y="3725626"/>
                    <a:pt x="97790" y="3725626"/>
                  </a:cubicBezTo>
                  <a:lnTo>
                    <a:pt x="6908457" y="3725626"/>
                  </a:lnTo>
                  <a:cubicBezTo>
                    <a:pt x="6938936" y="3725626"/>
                    <a:pt x="6964336" y="3700226"/>
                    <a:pt x="6964336" y="3669746"/>
                  </a:cubicBezTo>
                  <a:lnTo>
                    <a:pt x="6964336" y="99060"/>
                  </a:lnTo>
                  <a:cubicBezTo>
                    <a:pt x="6964336" y="72390"/>
                    <a:pt x="6946557" y="50800"/>
                    <a:pt x="6921157" y="44450"/>
                  </a:cubicBezTo>
                  <a:close/>
                  <a:moveTo>
                    <a:pt x="12700" y="3626566"/>
                  </a:moveTo>
                  <a:lnTo>
                    <a:pt x="12700" y="55880"/>
                  </a:lnTo>
                  <a:cubicBezTo>
                    <a:pt x="12700" y="31750"/>
                    <a:pt x="31750" y="12700"/>
                    <a:pt x="55880" y="12700"/>
                  </a:cubicBezTo>
                  <a:lnTo>
                    <a:pt x="6866546" y="12700"/>
                  </a:lnTo>
                  <a:cubicBezTo>
                    <a:pt x="6890676" y="12700"/>
                    <a:pt x="6909726" y="31750"/>
                    <a:pt x="6909726" y="55880"/>
                  </a:cubicBezTo>
                  <a:lnTo>
                    <a:pt x="6909726" y="3626566"/>
                  </a:lnTo>
                  <a:cubicBezTo>
                    <a:pt x="6909726" y="3650696"/>
                    <a:pt x="6890676" y="3669746"/>
                    <a:pt x="6866546" y="3669746"/>
                  </a:cubicBezTo>
                  <a:lnTo>
                    <a:pt x="55880" y="3669746"/>
                  </a:lnTo>
                  <a:cubicBezTo>
                    <a:pt x="31750" y="3669746"/>
                    <a:pt x="12700" y="3650696"/>
                    <a:pt x="12700" y="3626566"/>
                  </a:cubicBezTo>
                  <a:close/>
                </a:path>
              </a:pathLst>
            </a:custGeom>
            <a:solidFill>
              <a:srgbClr val="000000"/>
            </a:solidFill>
          </p:spPr>
        </p:sp>
      </p:grpSp>
      <p:sp>
        <p:nvSpPr>
          <p:cNvPr id="5" name="TextBox 5"/>
          <p:cNvSpPr txBox="1"/>
          <p:nvPr/>
        </p:nvSpPr>
        <p:spPr>
          <a:xfrm>
            <a:off x="2927765" y="1955116"/>
            <a:ext cx="12432471" cy="962660"/>
          </a:xfrm>
          <a:prstGeom prst="rect">
            <a:avLst/>
          </a:prstGeom>
        </p:spPr>
        <p:txBody>
          <a:bodyPr lIns="0" tIns="0" rIns="0" bIns="0" rtlCol="0" anchor="t">
            <a:spAutoFit/>
          </a:bodyPr>
          <a:lstStyle/>
          <a:p>
            <a:pPr algn="ctr">
              <a:lnSpc>
                <a:spcPts val="7840"/>
              </a:lnSpc>
            </a:pPr>
            <a:r>
              <a:rPr lang="en-US" sz="5600">
                <a:solidFill>
                  <a:srgbClr val="000000"/>
                </a:solidFill>
                <a:latin typeface="Canva Sans Bold"/>
                <a:ea typeface="Canva Sans Bold"/>
                <a:cs typeface="Canva Sans Bold"/>
                <a:sym typeface="Canva Sans Bold"/>
              </a:rPr>
              <a:t> Data Cleaning and Transformation</a:t>
            </a:r>
          </a:p>
        </p:txBody>
      </p:sp>
      <p:sp>
        <p:nvSpPr>
          <p:cNvPr id="6" name="TextBox 6"/>
          <p:cNvSpPr txBox="1"/>
          <p:nvPr/>
        </p:nvSpPr>
        <p:spPr>
          <a:xfrm>
            <a:off x="561726" y="4005413"/>
            <a:ext cx="17164548" cy="1180465"/>
          </a:xfrm>
          <a:prstGeom prst="rect">
            <a:avLst/>
          </a:prstGeom>
        </p:spPr>
        <p:txBody>
          <a:bodyPr lIns="0" tIns="0" rIns="0" bIns="0" rtlCol="0" anchor="t">
            <a:spAutoFit/>
          </a:bodyPr>
          <a:lstStyle/>
          <a:p>
            <a:pPr marL="824229" lvl="1" indent="-457200">
              <a:lnSpc>
                <a:spcPts val="4759"/>
              </a:lnSpc>
              <a:buFont typeface="Arial" panose="020B0604020202020204" pitchFamily="34" charset="0"/>
              <a:buChar char="•"/>
            </a:pPr>
            <a:r>
              <a:rPr lang="en-US" sz="3399" dirty="0">
                <a:solidFill>
                  <a:srgbClr val="000000"/>
                </a:solidFill>
                <a:latin typeface="Canva Sans"/>
                <a:ea typeface="Canva Sans"/>
                <a:cs typeface="Canva Sans"/>
                <a:sym typeface="Canva Sans"/>
              </a:rPr>
              <a:t>cleaned the data, including handling missing values, removing duplicates, and correcting data types.</a:t>
            </a:r>
          </a:p>
        </p:txBody>
      </p:sp>
      <p:sp>
        <p:nvSpPr>
          <p:cNvPr id="7" name="TextBox 7"/>
          <p:cNvSpPr txBox="1"/>
          <p:nvPr/>
        </p:nvSpPr>
        <p:spPr>
          <a:xfrm>
            <a:off x="561726" y="6271728"/>
            <a:ext cx="16697574" cy="1139413"/>
          </a:xfrm>
          <a:prstGeom prst="rect">
            <a:avLst/>
          </a:prstGeom>
        </p:spPr>
        <p:txBody>
          <a:bodyPr lIns="0" tIns="0" rIns="0" bIns="0" rtlCol="0" anchor="t">
            <a:spAutoFit/>
          </a:bodyPr>
          <a:lstStyle/>
          <a:p>
            <a:pPr marL="812284" lvl="1" indent="-457200">
              <a:lnSpc>
                <a:spcPts val="4605"/>
              </a:lnSpc>
              <a:buFont typeface="Arial" panose="020B0604020202020204" pitchFamily="34" charset="0"/>
              <a:buChar char="•"/>
            </a:pPr>
            <a:r>
              <a:rPr lang="en-US" sz="3289" dirty="0">
                <a:solidFill>
                  <a:srgbClr val="000000"/>
                </a:solidFill>
                <a:latin typeface="Canva Sans"/>
                <a:ea typeface="Canva Sans"/>
                <a:cs typeface="Canva Sans"/>
                <a:sym typeface="Canva Sans"/>
              </a:rPr>
              <a:t>transformations applied, such as creating new columns, deleting unwanted columns, filtering data, and aggregating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D43A"/>
        </a:solidFill>
        <a:effectLst/>
      </p:bgPr>
    </p:bg>
    <p:spTree>
      <p:nvGrpSpPr>
        <p:cNvPr id="1" name=""/>
        <p:cNvGrpSpPr/>
        <p:nvPr/>
      </p:nvGrpSpPr>
      <p:grpSpPr>
        <a:xfrm>
          <a:off x="0" y="0"/>
          <a:ext cx="0" cy="0"/>
          <a:chOff x="0" y="0"/>
          <a:chExt cx="0" cy="0"/>
        </a:xfrm>
      </p:grpSpPr>
      <p:grpSp>
        <p:nvGrpSpPr>
          <p:cNvPr id="2" name="Group 2"/>
          <p:cNvGrpSpPr/>
          <p:nvPr/>
        </p:nvGrpSpPr>
        <p:grpSpPr>
          <a:xfrm>
            <a:off x="554681" y="572359"/>
            <a:ext cx="17178638" cy="9382447"/>
            <a:chOff x="0" y="0"/>
            <a:chExt cx="6970053" cy="3806830"/>
          </a:xfrm>
        </p:grpSpPr>
        <p:sp>
          <p:nvSpPr>
            <p:cNvPr id="3" name="Freeform 3"/>
            <p:cNvSpPr/>
            <p:nvPr/>
          </p:nvSpPr>
          <p:spPr>
            <a:xfrm>
              <a:off x="12700" y="12700"/>
              <a:ext cx="6902743" cy="3738250"/>
            </a:xfrm>
            <a:custGeom>
              <a:avLst/>
              <a:gdLst/>
              <a:ahLst/>
              <a:cxnLst/>
              <a:rect l="l" t="t" r="r" b="b"/>
              <a:pathLst>
                <a:path w="6902743" h="3738250">
                  <a:moveTo>
                    <a:pt x="43180" y="3738250"/>
                  </a:moveTo>
                  <a:lnTo>
                    <a:pt x="6859563" y="3738250"/>
                  </a:lnTo>
                  <a:cubicBezTo>
                    <a:pt x="6883693" y="3738250"/>
                    <a:pt x="6902743" y="3719200"/>
                    <a:pt x="6902743" y="3695070"/>
                  </a:cubicBezTo>
                  <a:lnTo>
                    <a:pt x="6902743" y="43180"/>
                  </a:lnTo>
                  <a:cubicBezTo>
                    <a:pt x="6902743" y="19050"/>
                    <a:pt x="6883693" y="0"/>
                    <a:pt x="6859563" y="0"/>
                  </a:cubicBezTo>
                  <a:lnTo>
                    <a:pt x="43180" y="0"/>
                  </a:lnTo>
                  <a:cubicBezTo>
                    <a:pt x="19050" y="0"/>
                    <a:pt x="0" y="19050"/>
                    <a:pt x="0" y="43180"/>
                  </a:cubicBezTo>
                  <a:lnTo>
                    <a:pt x="0" y="3695070"/>
                  </a:lnTo>
                  <a:cubicBezTo>
                    <a:pt x="0" y="3719200"/>
                    <a:pt x="19050" y="3738250"/>
                    <a:pt x="43180" y="3738250"/>
                  </a:cubicBezTo>
                  <a:close/>
                </a:path>
              </a:pathLst>
            </a:custGeom>
            <a:solidFill>
              <a:srgbClr val="FFFFFF"/>
            </a:solidFill>
          </p:spPr>
        </p:sp>
        <p:sp>
          <p:nvSpPr>
            <p:cNvPr id="4" name="Freeform 4"/>
            <p:cNvSpPr/>
            <p:nvPr/>
          </p:nvSpPr>
          <p:spPr>
            <a:xfrm>
              <a:off x="0" y="0"/>
              <a:ext cx="6970053" cy="3806830"/>
            </a:xfrm>
            <a:custGeom>
              <a:avLst/>
              <a:gdLst/>
              <a:ahLst/>
              <a:cxnLst/>
              <a:rect l="l" t="t" r="r" b="b"/>
              <a:pathLst>
                <a:path w="6970053" h="3806830">
                  <a:moveTo>
                    <a:pt x="6926873" y="44450"/>
                  </a:moveTo>
                  <a:cubicBezTo>
                    <a:pt x="6921793" y="19050"/>
                    <a:pt x="6898933" y="0"/>
                    <a:pt x="6872263" y="0"/>
                  </a:cubicBezTo>
                  <a:lnTo>
                    <a:pt x="55880" y="0"/>
                  </a:lnTo>
                  <a:cubicBezTo>
                    <a:pt x="25400" y="0"/>
                    <a:pt x="0" y="25400"/>
                    <a:pt x="0" y="55880"/>
                  </a:cubicBezTo>
                  <a:lnTo>
                    <a:pt x="0" y="3707770"/>
                  </a:lnTo>
                  <a:cubicBezTo>
                    <a:pt x="0" y="3734440"/>
                    <a:pt x="17780" y="3756030"/>
                    <a:pt x="43180" y="3762380"/>
                  </a:cubicBezTo>
                  <a:cubicBezTo>
                    <a:pt x="48260" y="3787780"/>
                    <a:pt x="71120" y="3806830"/>
                    <a:pt x="97790" y="3806830"/>
                  </a:cubicBezTo>
                  <a:lnTo>
                    <a:pt x="6914173" y="3806830"/>
                  </a:lnTo>
                  <a:cubicBezTo>
                    <a:pt x="6944653" y="3806830"/>
                    <a:pt x="6970053" y="3781430"/>
                    <a:pt x="6970053" y="3750950"/>
                  </a:cubicBezTo>
                  <a:lnTo>
                    <a:pt x="6970053" y="99060"/>
                  </a:lnTo>
                  <a:cubicBezTo>
                    <a:pt x="6970053" y="72390"/>
                    <a:pt x="6952273" y="50800"/>
                    <a:pt x="6926873" y="44450"/>
                  </a:cubicBezTo>
                  <a:close/>
                  <a:moveTo>
                    <a:pt x="12700" y="3707770"/>
                  </a:moveTo>
                  <a:lnTo>
                    <a:pt x="12700" y="55880"/>
                  </a:lnTo>
                  <a:cubicBezTo>
                    <a:pt x="12700" y="31750"/>
                    <a:pt x="31750" y="12700"/>
                    <a:pt x="55880" y="12700"/>
                  </a:cubicBezTo>
                  <a:lnTo>
                    <a:pt x="6872263" y="12700"/>
                  </a:lnTo>
                  <a:cubicBezTo>
                    <a:pt x="6896393" y="12700"/>
                    <a:pt x="6915443" y="31750"/>
                    <a:pt x="6915443" y="55880"/>
                  </a:cubicBezTo>
                  <a:lnTo>
                    <a:pt x="6915443" y="3707770"/>
                  </a:lnTo>
                  <a:cubicBezTo>
                    <a:pt x="6915443" y="3731900"/>
                    <a:pt x="6896393" y="3750950"/>
                    <a:pt x="6872263" y="3750950"/>
                  </a:cubicBezTo>
                  <a:lnTo>
                    <a:pt x="55880" y="3750950"/>
                  </a:lnTo>
                  <a:cubicBezTo>
                    <a:pt x="31750" y="3750950"/>
                    <a:pt x="12700" y="3731900"/>
                    <a:pt x="12700" y="3707770"/>
                  </a:cubicBezTo>
                  <a:close/>
                </a:path>
              </a:pathLst>
            </a:custGeom>
            <a:solidFill>
              <a:srgbClr val="000000"/>
            </a:solidFill>
          </p:spPr>
        </p:sp>
      </p:grpSp>
      <p:sp>
        <p:nvSpPr>
          <p:cNvPr id="5" name="TextBox 5"/>
          <p:cNvSpPr txBox="1"/>
          <p:nvPr/>
        </p:nvSpPr>
        <p:spPr>
          <a:xfrm>
            <a:off x="6518248" y="490220"/>
            <a:ext cx="4450953" cy="962660"/>
          </a:xfrm>
          <a:prstGeom prst="rect">
            <a:avLst/>
          </a:prstGeom>
        </p:spPr>
        <p:txBody>
          <a:bodyPr lIns="0" tIns="0" rIns="0" bIns="0" rtlCol="0" anchor="t">
            <a:spAutoFit/>
          </a:bodyPr>
          <a:lstStyle/>
          <a:p>
            <a:pPr algn="ctr">
              <a:lnSpc>
                <a:spcPts val="7840"/>
              </a:lnSpc>
            </a:pPr>
            <a:r>
              <a:rPr lang="en-US" sz="5600">
                <a:solidFill>
                  <a:srgbClr val="000000"/>
                </a:solidFill>
                <a:latin typeface="Canva Sans Bold"/>
                <a:ea typeface="Canva Sans Bold"/>
                <a:cs typeface="Canva Sans Bold"/>
                <a:sym typeface="Canva Sans Bold"/>
              </a:rPr>
              <a:t>Case Studies</a:t>
            </a:r>
          </a:p>
        </p:txBody>
      </p:sp>
      <p:sp>
        <p:nvSpPr>
          <p:cNvPr id="6" name="TextBox 6"/>
          <p:cNvSpPr txBox="1"/>
          <p:nvPr/>
        </p:nvSpPr>
        <p:spPr>
          <a:xfrm>
            <a:off x="554681" y="1810385"/>
            <a:ext cx="17178638" cy="71812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 ● Visuals Depicting the Number of Bird Strikes</a:t>
            </a:r>
          </a:p>
          <a:p>
            <a:pPr algn="just">
              <a:lnSpc>
                <a:spcPts val="4759"/>
              </a:lnSpc>
            </a:pPr>
            <a:r>
              <a:rPr lang="en-US" sz="3399">
                <a:solidFill>
                  <a:srgbClr val="000000"/>
                </a:solidFill>
                <a:latin typeface="Canva Sans"/>
                <a:ea typeface="Canva Sans"/>
                <a:cs typeface="Canva Sans"/>
                <a:sym typeface="Canva Sans"/>
              </a:rPr>
              <a:t> ● Yearly Analysis &amp; Bird Strikes in the US </a:t>
            </a:r>
          </a:p>
          <a:p>
            <a:pPr algn="just">
              <a:lnSpc>
                <a:spcPts val="4759"/>
              </a:lnSpc>
            </a:pPr>
            <a:r>
              <a:rPr lang="en-US" sz="3399">
                <a:solidFill>
                  <a:srgbClr val="000000"/>
                </a:solidFill>
                <a:latin typeface="Canva Sans"/>
                <a:ea typeface="Canva Sans"/>
                <a:cs typeface="Canva Sans"/>
                <a:sym typeface="Canva Sans"/>
              </a:rPr>
              <a:t> ● Top 10 US Airlines in terms of having encountered bird strikes </a:t>
            </a:r>
          </a:p>
          <a:p>
            <a:pPr algn="l">
              <a:lnSpc>
                <a:spcPts val="4759"/>
              </a:lnSpc>
            </a:pPr>
            <a:r>
              <a:rPr lang="en-US" sz="3399">
                <a:solidFill>
                  <a:srgbClr val="000000"/>
                </a:solidFill>
                <a:latin typeface="Canva Sans"/>
                <a:ea typeface="Canva Sans"/>
                <a:cs typeface="Canva Sans"/>
                <a:sym typeface="Canva Sans"/>
              </a:rPr>
              <a:t> ● Airports with most incidents of bird strikes – Top 50 </a:t>
            </a:r>
          </a:p>
          <a:p>
            <a:pPr algn="l">
              <a:lnSpc>
                <a:spcPts val="4759"/>
              </a:lnSpc>
            </a:pPr>
            <a:r>
              <a:rPr lang="en-US" sz="3399">
                <a:solidFill>
                  <a:srgbClr val="000000"/>
                </a:solidFill>
                <a:latin typeface="Canva Sans"/>
                <a:ea typeface="Canva Sans"/>
                <a:cs typeface="Canva Sans"/>
                <a:sym typeface="Canva Sans"/>
              </a:rPr>
              <a:t> ● Yearly Cost Incurred due to Bird Strikes: </a:t>
            </a:r>
          </a:p>
          <a:p>
            <a:pPr algn="l">
              <a:lnSpc>
                <a:spcPts val="4759"/>
              </a:lnSpc>
            </a:pPr>
            <a:r>
              <a:rPr lang="en-US" sz="3399">
                <a:solidFill>
                  <a:srgbClr val="000000"/>
                </a:solidFill>
                <a:latin typeface="Canva Sans"/>
                <a:ea typeface="Canva Sans"/>
                <a:cs typeface="Canva Sans"/>
                <a:sym typeface="Canva Sans"/>
              </a:rPr>
              <a:t> ● When do most bird strikes occur? </a:t>
            </a:r>
          </a:p>
          <a:p>
            <a:pPr algn="l">
              <a:lnSpc>
                <a:spcPts val="4759"/>
              </a:lnSpc>
            </a:pPr>
            <a:r>
              <a:rPr lang="en-US" sz="3399">
                <a:solidFill>
                  <a:srgbClr val="000000"/>
                </a:solidFill>
                <a:latin typeface="Canva Sans"/>
                <a:ea typeface="Canva Sans"/>
                <a:cs typeface="Canva Sans"/>
                <a:sym typeface="Canva Sans"/>
              </a:rPr>
              <a:t> ● Altitude of aeroplanes at the time of strike </a:t>
            </a:r>
          </a:p>
          <a:p>
            <a:pPr algn="l">
              <a:lnSpc>
                <a:spcPts val="4759"/>
              </a:lnSpc>
            </a:pPr>
            <a:r>
              <a:rPr lang="en-US" sz="3399">
                <a:solidFill>
                  <a:srgbClr val="000000"/>
                </a:solidFill>
                <a:latin typeface="Canva Sans"/>
                <a:ea typeface="Canva Sans"/>
                <a:cs typeface="Canva Sans"/>
                <a:sym typeface="Canva Sans"/>
              </a:rPr>
              <a:t> ● Phase of flight at the time of the strike.</a:t>
            </a:r>
          </a:p>
          <a:p>
            <a:pPr algn="l">
              <a:lnSpc>
                <a:spcPts val="4759"/>
              </a:lnSpc>
            </a:pPr>
            <a:r>
              <a:rPr lang="en-US" sz="3399">
                <a:solidFill>
                  <a:srgbClr val="000000"/>
                </a:solidFill>
                <a:latin typeface="Canva Sans"/>
                <a:ea typeface="Canva Sans"/>
                <a:cs typeface="Canva Sans"/>
                <a:sym typeface="Canva Sans"/>
              </a:rPr>
              <a:t> ● Average Altitude of the aeroplanes in different phases at the time of strike</a:t>
            </a:r>
          </a:p>
          <a:p>
            <a:pPr algn="l">
              <a:lnSpc>
                <a:spcPts val="4759"/>
              </a:lnSpc>
            </a:pPr>
            <a:r>
              <a:rPr lang="en-US" sz="3399">
                <a:solidFill>
                  <a:srgbClr val="000000"/>
                </a:solidFill>
                <a:latin typeface="Canva Sans"/>
                <a:ea typeface="Canva Sans"/>
                <a:cs typeface="Canva Sans"/>
                <a:sym typeface="Canva Sans"/>
              </a:rPr>
              <a:t> ● Effect of Bird Strikes &amp; Impact on Flight </a:t>
            </a:r>
          </a:p>
          <a:p>
            <a:pPr algn="l">
              <a:lnSpc>
                <a:spcPts val="4759"/>
              </a:lnSpc>
            </a:pPr>
            <a:r>
              <a:rPr lang="en-US" sz="3399">
                <a:solidFill>
                  <a:srgbClr val="000000"/>
                </a:solidFill>
                <a:latin typeface="Canva Sans"/>
                <a:ea typeface="Canva Sans"/>
                <a:cs typeface="Canva Sans"/>
                <a:sym typeface="Canva Sans"/>
              </a:rPr>
              <a:t> ● Effect of Strike at Different Altitude </a:t>
            </a:r>
          </a:p>
          <a:p>
            <a:pPr algn="l">
              <a:lnSpc>
                <a:spcPts val="4759"/>
              </a:lnSpc>
            </a:pPr>
            <a:r>
              <a:rPr lang="en-US" sz="3399">
                <a:solidFill>
                  <a:srgbClr val="000000"/>
                </a:solidFill>
                <a:latin typeface="Canva Sans"/>
                <a:ea typeface="Canva Sans"/>
                <a:cs typeface="Canva Sans"/>
                <a:sym typeface="Canva Sans"/>
              </a:rPr>
              <a:t> ● Were Pilots Informed? &amp; Prior Warning and Effect of Strike Relation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738E"/>
        </a:solidFill>
        <a:effectLst/>
      </p:bgPr>
    </p:bg>
    <p:spTree>
      <p:nvGrpSpPr>
        <p:cNvPr id="1" name=""/>
        <p:cNvGrpSpPr/>
        <p:nvPr/>
      </p:nvGrpSpPr>
      <p:grpSpPr>
        <a:xfrm>
          <a:off x="0" y="0"/>
          <a:ext cx="0" cy="0"/>
          <a:chOff x="0" y="0"/>
          <a:chExt cx="0" cy="0"/>
        </a:xfrm>
      </p:grpSpPr>
      <p:sp>
        <p:nvSpPr>
          <p:cNvPr id="2" name="Freeform 2"/>
          <p:cNvSpPr/>
          <p:nvPr/>
        </p:nvSpPr>
        <p:spPr>
          <a:xfrm>
            <a:off x="22860" y="0"/>
            <a:ext cx="18242280" cy="10287000"/>
          </a:xfrm>
          <a:custGeom>
            <a:avLst/>
            <a:gdLst/>
            <a:ahLst/>
            <a:cxnLst/>
            <a:rect l="l" t="t" r="r" b="b"/>
            <a:pathLst>
              <a:path w="18242280" h="10287000">
                <a:moveTo>
                  <a:pt x="0" y="0"/>
                </a:moveTo>
                <a:lnTo>
                  <a:pt x="18242280" y="0"/>
                </a:lnTo>
                <a:lnTo>
                  <a:pt x="18242280" y="10287000"/>
                </a:lnTo>
                <a:lnTo>
                  <a:pt x="0" y="10287000"/>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D43A"/>
        </a:solidFill>
        <a:effectLst/>
      </p:bgPr>
    </p:bg>
    <p:spTree>
      <p:nvGrpSpPr>
        <p:cNvPr id="1" name=""/>
        <p:cNvGrpSpPr/>
        <p:nvPr/>
      </p:nvGrpSpPr>
      <p:grpSpPr>
        <a:xfrm>
          <a:off x="0" y="0"/>
          <a:ext cx="0" cy="0"/>
          <a:chOff x="0" y="0"/>
          <a:chExt cx="0" cy="0"/>
        </a:xfrm>
      </p:grpSpPr>
      <p:sp>
        <p:nvSpPr>
          <p:cNvPr id="2" name="Freeform 2"/>
          <p:cNvSpPr/>
          <p:nvPr/>
        </p:nvSpPr>
        <p:spPr>
          <a:xfrm>
            <a:off x="78392" y="0"/>
            <a:ext cx="18131217" cy="10287000"/>
          </a:xfrm>
          <a:custGeom>
            <a:avLst/>
            <a:gdLst/>
            <a:ahLst/>
            <a:cxnLst/>
            <a:rect l="l" t="t" r="r" b="b"/>
            <a:pathLst>
              <a:path w="18131217" h="10287000">
                <a:moveTo>
                  <a:pt x="0" y="0"/>
                </a:moveTo>
                <a:lnTo>
                  <a:pt x="18131216" y="0"/>
                </a:lnTo>
                <a:lnTo>
                  <a:pt x="18131216" y="10287000"/>
                </a:lnTo>
                <a:lnTo>
                  <a:pt x="0" y="1028700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B7F9"/>
        </a:solidFill>
        <a:effectLst/>
      </p:bgPr>
    </p:bg>
    <p:spTree>
      <p:nvGrpSpPr>
        <p:cNvPr id="1" name=""/>
        <p:cNvGrpSpPr/>
        <p:nvPr/>
      </p:nvGrpSpPr>
      <p:grpSpPr>
        <a:xfrm>
          <a:off x="0" y="0"/>
          <a:ext cx="0" cy="0"/>
          <a:chOff x="0" y="0"/>
          <a:chExt cx="0" cy="0"/>
        </a:xfrm>
      </p:grpSpPr>
      <p:grpSp>
        <p:nvGrpSpPr>
          <p:cNvPr id="2" name="Group 2"/>
          <p:cNvGrpSpPr/>
          <p:nvPr/>
        </p:nvGrpSpPr>
        <p:grpSpPr>
          <a:xfrm>
            <a:off x="561726" y="592373"/>
            <a:ext cx="17164548" cy="9102254"/>
            <a:chOff x="0" y="0"/>
            <a:chExt cx="6964336" cy="3693145"/>
          </a:xfrm>
        </p:grpSpPr>
        <p:sp>
          <p:nvSpPr>
            <p:cNvPr id="3" name="Freeform 3"/>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5" name="Freeform 5"/>
          <p:cNvSpPr/>
          <p:nvPr/>
        </p:nvSpPr>
        <p:spPr>
          <a:xfrm>
            <a:off x="9282391" y="3582591"/>
            <a:ext cx="6663274" cy="8483335"/>
          </a:xfrm>
          <a:custGeom>
            <a:avLst/>
            <a:gdLst/>
            <a:ahLst/>
            <a:cxnLst/>
            <a:rect l="l" t="t" r="r" b="b"/>
            <a:pathLst>
              <a:path w="6663274" h="8483335">
                <a:moveTo>
                  <a:pt x="0" y="0"/>
                </a:moveTo>
                <a:lnTo>
                  <a:pt x="6663274" y="0"/>
                </a:lnTo>
                <a:lnTo>
                  <a:pt x="6663274" y="8483336"/>
                </a:lnTo>
                <a:lnTo>
                  <a:pt x="0" y="84833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3576956"/>
            <a:ext cx="8115300"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482</Words>
  <Application>Microsoft Office PowerPoint</Application>
  <PresentationFormat>Custom</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Canva Sans</vt:lpstr>
      <vt:lpstr>Calibri</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Strikes Analysis (2000-2011)</dc:title>
  <cp:lastModifiedBy>jagadish mandla</cp:lastModifiedBy>
  <cp:revision>4</cp:revision>
  <dcterms:created xsi:type="dcterms:W3CDTF">2006-08-16T00:00:00Z</dcterms:created>
  <dcterms:modified xsi:type="dcterms:W3CDTF">2024-08-02T14:20:37Z</dcterms:modified>
  <dc:identifier>DAGMtJUIVRY</dc:identifier>
</cp:coreProperties>
</file>