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711" r:id="rId1"/>
  </p:sldMasterIdLst>
  <p:notesMasterIdLst>
    <p:notesMasterId r:id="rId19"/>
  </p:notesMasterIdLst>
  <p:sldIdLst>
    <p:sldId id="256" r:id="rId2"/>
    <p:sldId id="257" r:id="rId3"/>
    <p:sldId id="258" r:id="rId4"/>
    <p:sldId id="260" r:id="rId5"/>
    <p:sldId id="270" r:id="rId6"/>
    <p:sldId id="266" r:id="rId7"/>
    <p:sldId id="267" r:id="rId8"/>
    <p:sldId id="268" r:id="rId9"/>
    <p:sldId id="275" r:id="rId10"/>
    <p:sldId id="276" r:id="rId11"/>
    <p:sldId id="278" r:id="rId12"/>
    <p:sldId id="277" r:id="rId13"/>
    <p:sldId id="263" r:id="rId14"/>
    <p:sldId id="261" r:id="rId15"/>
    <p:sldId id="264" r:id="rId16"/>
    <p:sldId id="262" r:id="rId17"/>
    <p:sldId id="259" r:id="rId18"/>
  </p:sldIdLst>
  <p:sldSz cx="12192000" cy="6858000"/>
  <p:notesSz cx="6858000" cy="9144000"/>
  <p:embeddedFontLst>
    <p:embeddedFont>
      <p:font typeface="Lato Black" panose="020F0502020204030203" pitchFamily="34" charset="0"/>
      <p:bold r:id="rId20"/>
      <p:boldItalic r:id="rId21"/>
    </p:embeddedFont>
    <p:embeddedFont>
      <p:font typeface="Libre Baskerville" panose="02000000000000000000" pitchFamily="2" charset="0"/>
      <p:regular r:id="rId22"/>
      <p:bold r:id="rId23"/>
      <p:italic r:id="rId2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hnFQsu0qTBRZ+C47HNp0tuHCNk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072" y="4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endParaRPr dirty="0"/>
          </a:p>
        </p:txBody>
      </p:sp>
      <p:sp>
        <p:nvSpPr>
          <p:cNvPr id="96" name="Google Shape;9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2" name="Google Shape;102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8" name="Google Shape;108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735868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pPr marL="0" marR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 lang="en-IN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4954884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endParaRPr/>
          </a:p>
        </p:txBody>
      </p:sp>
      <p:sp>
        <p:nvSpPr>
          <p:cNvPr id="114" name="Google Shape;11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81F962-2CAD-CBBF-2234-5DEB7690AE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5562276-1432-71AD-8190-1F2CD8E795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1E0200-3DB8-D137-ED31-0EF3AA2135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A615F1-3F49-1DC4-DA71-6C646BF28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7F194-EF7B-6AE9-8C69-D27257885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3402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E02E-343D-2B60-262A-56A02F1055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70473F9-D811-A677-C3FC-C88502E8CE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66609-2FD7-0243-1305-686ADE8246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1F2E5C-7FEC-E8C3-5C34-E20DE67FFC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6167F9-E103-E3E2-7114-C94FC5C1E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78487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A95D9C-2026-2473-2D69-9F50F131A6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45B49E8-EB5F-94AE-A702-607FA13FE6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D7DDE4-F775-9AF5-6069-F6190AFF90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96F26-8928-C715-C42A-D2E401255C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B2CD6F-53CF-EE5E-AF05-9186DC160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6192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38B3A-2930-DBA6-585D-73153CDE80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7B1E1D-1D91-0924-AB91-00F0340795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39A592-19DC-C342-3A72-B820EED169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F889A1-8C5B-5399-ABE0-D8CF700CCB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9986D6-5099-758A-64E2-AD7E9EC08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00721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734D0-0ECD-998B-782D-6D82F2D66E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930236-E59C-1DA3-D69C-8EDDD6DFB7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A74708-5FF0-F7AE-EEC6-B6E9CF4339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FFB41D-8C2B-E501-64AD-5DD7FC11BA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4A171-B159-FD57-E9C3-5A6AA447D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40633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F229E-8311-FC02-6C92-8EAA728558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EB0E43-F15B-8BC5-A84D-DFB377013A8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DD61DD7-3B48-87EC-04AA-7A0DEFA29A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32D9C-1F0B-7B67-8618-59C570E24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19F1F-D0BA-92CD-98E7-6C5B3E8D03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2C31B0-7180-FEEC-4A5E-BCA27884E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7511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C03E66-F54E-BAAB-B1A3-350B3F4A63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B7DED2-2591-F33F-6B22-DA990BE1EF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99E3388-188B-9C8F-BE39-8C1EFC22B8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9C7AA-EAD4-2A39-760F-36B077C37B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0DB038-3FA6-046E-6051-764BFA29A0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8D0A3D4-D22C-ABEA-199A-02BC6138E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2993E8-689B-5D5B-7018-795968AA9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6F3BDD0-BC86-AE9A-FBBD-0A4692480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9839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25313-6160-859F-7727-B8879735B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7903591-5669-3B2E-3D83-1CF9140E91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2A293E-43F0-AA51-A4ED-9649A671F4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0E6B4FF-EEC6-6954-92B7-E69692A74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81095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A49F4B9-6377-7C2A-A886-E02AB0EA0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5D2745-B871-23AB-FFA0-745DC85D9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263109-F90E-ACD8-96C4-E70F204C1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689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3FA389-2D69-0308-DE0B-9F10E45161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72389F-1E49-8C2B-DAF4-5A8616804B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72021F-06A0-02F0-6F7C-696AB2B252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443834-50E9-DC83-3C11-E396A9F2A7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C999A-9F34-4C33-E03F-A919180574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BD1DAF-552D-8B7D-1D17-51D30BB9E4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5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9CBE5-B68D-FDDF-C7FE-D2E8FFD713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68DA9B-D4D7-36E9-9FCD-3956F3D22F5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D82096-85C1-BFC3-CC38-4F48F89492C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706EBDD-C489-E656-90A4-02186E1F9A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8E265F-1F07-F70E-987C-E4B047ED33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B6BB39-EACB-15E0-926E-7E94324196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8165409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9A4CF8C-7918-EC62-88B7-9381851C5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2E869A-D177-BBCA-9874-E22ABB5CE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EF0665-0AA7-8E5C-349E-F84E51BFC7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8EB33D-5B10-D819-E9D7-DA5DBB7E2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FD6A86-A3FE-9C5A-C53B-5BC1B517FA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IN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9262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2" r:id="rId1"/>
    <p:sldLayoutId id="2147483713" r:id="rId2"/>
    <p:sldLayoutId id="2147483714" r:id="rId3"/>
    <p:sldLayoutId id="2147483715" r:id="rId4"/>
    <p:sldLayoutId id="2147483716" r:id="rId5"/>
    <p:sldLayoutId id="2147483717" r:id="rId6"/>
    <p:sldLayoutId id="2147483718" r:id="rId7"/>
    <p:sldLayoutId id="2147483719" r:id="rId8"/>
    <p:sldLayoutId id="2147483720" r:id="rId9"/>
    <p:sldLayoutId id="2147483721" r:id="rId10"/>
    <p:sldLayoutId id="214748372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8" name="Google Shape;98;p1"/>
          <p:cNvPicPr preferRelativeResize="0"/>
          <p:nvPr/>
        </p:nvPicPr>
        <p:blipFill rotWithShape="1">
          <a:blip r:embed="rId3">
            <a:alphaModFix/>
          </a:blip>
          <a:srcRect b="58717"/>
          <a:stretch/>
        </p:blipFill>
        <p:spPr>
          <a:xfrm>
            <a:off x="1185" y="3780"/>
            <a:ext cx="12190815" cy="2763520"/>
          </a:xfrm>
          <a:prstGeom prst="rect">
            <a:avLst/>
          </a:prstGeom>
          <a:noFill/>
          <a:ln>
            <a:noFill/>
          </a:ln>
          <a:effectLst>
            <a:glow>
              <a:schemeClr val="accent1"/>
            </a:glow>
            <a:reflection stA="0" endPos="77000" dist="152400" dir="5400000" sy="-100000" algn="bl" rotWithShape="0"/>
          </a:effectLst>
          <a:scene3d>
            <a:camera prst="orthographicFront">
              <a:rot lat="0" lon="0" rev="0"/>
            </a:camera>
            <a:lightRig rig="threePt" dir="t"/>
          </a:scene3d>
        </p:spPr>
      </p:pic>
      <p:sp>
        <p:nvSpPr>
          <p:cNvPr id="99" name="Google Shape;99;p1"/>
          <p:cNvSpPr txBox="1"/>
          <p:nvPr/>
        </p:nvSpPr>
        <p:spPr>
          <a:xfrm>
            <a:off x="2098541" y="2767300"/>
            <a:ext cx="8315553" cy="13233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DATA ANALYSIS ON</a:t>
            </a: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IN" sz="4000" b="1" dirty="0"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 AIR-LINE PRICING PATTERN</a:t>
            </a:r>
            <a:endParaRPr sz="4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BD764EA9-E3B5-CA38-08B7-17AECC5885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04030" y="5532437"/>
            <a:ext cx="5803858" cy="1325563"/>
          </a:xfrm>
        </p:spPr>
        <p:txBody>
          <a:bodyPr>
            <a:norm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By: B. Jagadish Kumar</a:t>
            </a:r>
            <a:b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9488124-E04C-445F-FC2E-E179BCA3EB24}"/>
              </a:ext>
            </a:extLst>
          </p:cNvPr>
          <p:cNvSpPr txBox="1"/>
          <p:nvPr/>
        </p:nvSpPr>
        <p:spPr>
          <a:xfrm>
            <a:off x="2268639" y="4090699"/>
            <a:ext cx="814545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Exploratory Data Analysis &amp; Visualization Project</a:t>
            </a:r>
            <a:endParaRPr lang="en-IN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FDC401D-A9A4-F40A-B658-1F59823D6284}"/>
              </a:ext>
            </a:extLst>
          </p:cNvPr>
          <p:cNvSpPr txBox="1"/>
          <p:nvPr/>
        </p:nvSpPr>
        <p:spPr>
          <a:xfrm>
            <a:off x="497822" y="308422"/>
            <a:ext cx="1079633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2. Categorical vs Categorical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1D1170-74BD-8383-7589-8B1C937A1E2D}"/>
              </a:ext>
            </a:extLst>
          </p:cNvPr>
          <p:cNvSpPr txBox="1"/>
          <p:nvPr/>
        </p:nvSpPr>
        <p:spPr>
          <a:xfrm>
            <a:off x="497821" y="927970"/>
            <a:ext cx="1079633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+mn-lt"/>
              </a:rPr>
              <a:t>type vs rating showed that TV-MA and TV-14 dominate across Movies and TV Shows.</a:t>
            </a:r>
            <a:endParaRPr lang="en-IN" sz="1600" dirty="0">
              <a:latin typeface="+mn-lt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123E31-6AFB-3AF9-7B06-5D23200EBCFF}"/>
              </a:ext>
            </a:extLst>
          </p:cNvPr>
          <p:cNvGrpSpPr/>
          <p:nvPr/>
        </p:nvGrpSpPr>
        <p:grpSpPr>
          <a:xfrm>
            <a:off x="32737" y="2021835"/>
            <a:ext cx="11261421" cy="3908195"/>
            <a:chOff x="399569" y="2099715"/>
            <a:chExt cx="11261421" cy="390819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9523D43-E576-4A14-88F9-8EC1693306E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/>
            <a:stretch/>
          </p:blipFill>
          <p:spPr>
            <a:xfrm>
              <a:off x="399569" y="2099715"/>
              <a:ext cx="6187976" cy="3908195"/>
            </a:xfrm>
            <a:prstGeom prst="rect">
              <a:avLst/>
            </a:prstGeom>
          </p:spPr>
        </p:pic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0AE06186-BD54-51D8-7A93-DAE77C092DA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/>
            <a:stretch/>
          </p:blipFill>
          <p:spPr>
            <a:xfrm>
              <a:off x="6587545" y="2099715"/>
              <a:ext cx="5073445" cy="358868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07769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No description has been provided for this image">
            <a:extLst>
              <a:ext uri="{FF2B5EF4-FFF2-40B4-BE49-F238E27FC236}">
                <a16:creationId xmlns:a16="http://schemas.microsoft.com/office/drawing/2014/main" id="{8F064998-C5FB-B8E4-6C6B-D8D601652A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8742" y="2400299"/>
            <a:ext cx="6023204" cy="37065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6" name="Picture 4">
            <a:extLst>
              <a:ext uri="{FF2B5EF4-FFF2-40B4-BE49-F238E27FC236}">
                <a16:creationId xmlns:a16="http://schemas.microsoft.com/office/drawing/2014/main" id="{46259212-93F4-62E0-8A40-B7B1549CEF9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/>
        </p:blipFill>
        <p:spPr bwMode="auto">
          <a:xfrm>
            <a:off x="6497411" y="2358790"/>
            <a:ext cx="5275489" cy="37307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FABAC0C-D3AF-2544-AB9B-C5341F588F90}"/>
              </a:ext>
            </a:extLst>
          </p:cNvPr>
          <p:cNvSpPr txBox="1"/>
          <p:nvPr/>
        </p:nvSpPr>
        <p:spPr>
          <a:xfrm>
            <a:off x="1138917" y="751114"/>
            <a:ext cx="6731454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Bef>
                <a:spcPts val="907"/>
              </a:spcBef>
              <a:spcAft>
                <a:spcPts val="605"/>
              </a:spcAft>
              <a:buNone/>
            </a:pPr>
            <a:r>
              <a:rPr lang="en-IN" sz="3200" b="1" i="0" dirty="0">
                <a:effectLst/>
                <a:latin typeface="system-ui"/>
              </a:rPr>
              <a:t>Categorical vs Categorical</a:t>
            </a:r>
          </a:p>
        </p:txBody>
      </p:sp>
    </p:spTree>
    <p:extLst>
      <p:ext uri="{BB962C8B-B14F-4D97-AF65-F5344CB8AC3E}">
        <p14:creationId xmlns:p14="http://schemas.microsoft.com/office/powerpoint/2010/main" val="12539739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E1D265E-6672-395E-D0C3-089E0AE32506}"/>
              </a:ext>
            </a:extLst>
          </p:cNvPr>
          <p:cNvSpPr txBox="1"/>
          <p:nvPr/>
        </p:nvSpPr>
        <p:spPr>
          <a:xfrm>
            <a:off x="593558" y="391543"/>
            <a:ext cx="107642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3. Numerical vs Categorical: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057428E-ED2E-EE54-2B86-C0C3BB20439A}"/>
              </a:ext>
            </a:extLst>
          </p:cNvPr>
          <p:cNvSpPr txBox="1"/>
          <p:nvPr/>
        </p:nvSpPr>
        <p:spPr>
          <a:xfrm>
            <a:off x="593557" y="988730"/>
            <a:ext cx="1076425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type vs </a:t>
            </a:r>
            <a:r>
              <a:rPr lang="en-US" sz="16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release_year</a:t>
            </a:r>
            <a:r>
              <a:rPr lang="en-US" sz="16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revealed that TV Shows increased steadily in recent years compared to Movies.</a:t>
            </a:r>
            <a:endParaRPr lang="en-IN" sz="16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9218" name="Picture 2" descr="No description has been provided for this image">
            <a:extLst>
              <a:ext uri="{FF2B5EF4-FFF2-40B4-BE49-F238E27FC236}">
                <a16:creationId xmlns:a16="http://schemas.microsoft.com/office/drawing/2014/main" id="{323D67A4-87A9-C4C5-FEBC-B62EB80A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68624" y="2110716"/>
            <a:ext cx="5323376" cy="33025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220" name="Picture 4" descr="No description has been provided for this image">
            <a:extLst>
              <a:ext uri="{FF2B5EF4-FFF2-40B4-BE49-F238E27FC236}">
                <a16:creationId xmlns:a16="http://schemas.microsoft.com/office/drawing/2014/main" id="{A4A019A9-3EFA-6C35-B8CD-4BF7B15BC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10716"/>
            <a:ext cx="7119044" cy="3584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13747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593FBB1A-F6FA-183E-A62C-CC0814B1BA53}"/>
              </a:ext>
            </a:extLst>
          </p:cNvPr>
          <p:cNvSpPr txBox="1"/>
          <p:nvPr/>
        </p:nvSpPr>
        <p:spPr>
          <a:xfrm>
            <a:off x="1044615" y="555659"/>
            <a:ext cx="11265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FF4BCE-B919-0030-F3E3-2D8E92EE9CC8}"/>
              </a:ext>
            </a:extLst>
          </p:cNvPr>
          <p:cNvSpPr txBox="1"/>
          <p:nvPr/>
        </p:nvSpPr>
        <p:spPr>
          <a:xfrm>
            <a:off x="1044615" y="1424612"/>
            <a:ext cx="10689336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what is the price variance of different Airline to a particular route?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By finding minimum  we can  Identify which Airline having low price.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days left impacting the price of the ticket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Evaluate the correlation between days left and price.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which Airlines travel the most and which route is busiest?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Find the count of the destination city and the highest will appear on the top.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 algn="just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find out the best flight with less duration and moderate price?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To set the duration to Minimum and find the flight with moderate price to the required destination.</a:t>
            </a:r>
          </a:p>
          <a:p>
            <a:pPr marL="342900" indent="-342900" algn="just">
              <a:buFont typeface="Wingdings" panose="05000000000000000000" pitchFamily="2" charset="2"/>
              <a:buChar char="ü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Is there a relationship between days left and price demand?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Goal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Analyze the price difference for number of days left for every flight.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91181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EA8A01A-A6A5-557B-4D26-338E0E393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0147" y="443890"/>
            <a:ext cx="10515600" cy="966723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Insights</a:t>
            </a:r>
            <a:endParaRPr lang="en-US" sz="40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4C7AA78-C6FE-BE12-C3DE-9521470742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15342" y="1919899"/>
            <a:ext cx="8333772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Business class fares ~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150–200% more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than Economy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Delhi–Mumbai and Bangalore–Delhi → busiest routes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Non-stop flights = faster, but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more expensive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Prices depend on: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Duration, Class, Route, Days Left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248390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3DC65F-089E-5CDF-17BA-3958554D0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1655" y="593725"/>
            <a:ext cx="9110472" cy="805307"/>
          </a:xfrm>
        </p:spPr>
        <p:txBody>
          <a:bodyPr>
            <a:normAutofit/>
          </a:bodyPr>
          <a:lstStyle/>
          <a:p>
            <a:r>
              <a:rPr lang="en-IN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5F0D2564-D164-58AE-40AC-54347DB158D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41622" y="1614478"/>
            <a:ext cx="10908756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3429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AI is transforming the job market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, but many roles are evolving, not disappearing.</a:t>
            </a:r>
          </a:p>
          <a:p>
            <a:pPr marL="3429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Moderate AI impact jobs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show the highest future growth and stability.</a:t>
            </a:r>
          </a:p>
          <a:p>
            <a:pPr marL="3429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Higher education and continuous learning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reduce the risk of automation.</a:t>
            </a:r>
          </a:p>
          <a:p>
            <a:pPr marL="342900"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A balanced view of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salary, demand, and automation risk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is key to identifying future-proof careers.</a:t>
            </a:r>
          </a:p>
        </p:txBody>
      </p:sp>
    </p:spTree>
    <p:extLst>
      <p:ext uri="{BB962C8B-B14F-4D97-AF65-F5344CB8AC3E}">
        <p14:creationId xmlns:p14="http://schemas.microsoft.com/office/powerpoint/2010/main" val="23949407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268E8-E2D9-8CFC-1310-8F442C373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8064" y="552172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Scope: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86D2B5-06E2-AF9C-3912-F3A2B9235A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6178" y="1592742"/>
            <a:ext cx="10515600" cy="4351338"/>
          </a:xfrm>
        </p:spPr>
        <p:txBody>
          <a:bodyPr>
            <a:norm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develop a predictive model that estimates the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demand and risk level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 job roles based on AI impact, industry type, and experience.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build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career recommendation engine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that suggests roles with high future demand and low automation risk, based on a user’s background.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create an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Awareness Dashboard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job seekers and companies to monitor how AI is affecting different occupations in real time.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partner with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educational platforms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design upskilling paths aligned with roles less likely to be automated.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We can develop a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geo-based job trend analyzer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helping governments and companies understand AI-driven job shifts across countries and cities.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Above all, these features can be integrated into a single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intelligent career assistant app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accessible to students, professionals, and policymakers</a:t>
            </a:r>
            <a:r>
              <a:rPr lang="en-US" sz="2000" dirty="0"/>
              <a:t>.</a:t>
            </a:r>
          </a:p>
          <a:p>
            <a:pPr marL="114300" indent="0">
              <a:buNone/>
            </a:pPr>
            <a:endParaRPr lang="en-US" sz="2000" dirty="0"/>
          </a:p>
          <a:p>
            <a:endParaRPr lang="en-US" sz="2000" dirty="0"/>
          </a:p>
          <a:p>
            <a:endParaRPr lang="en-US" sz="2000" dirty="0"/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6355564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466516" y="1850749"/>
            <a:ext cx="4465643" cy="2834317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5"/>
          <p:cNvSpPr txBox="1"/>
          <p:nvPr/>
        </p:nvSpPr>
        <p:spPr>
          <a:xfrm>
            <a:off x="1244600" y="2997200"/>
            <a:ext cx="4465642" cy="118160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400"/>
              <a:buFont typeface="Libre Baskerville"/>
              <a:buNone/>
            </a:pPr>
            <a:r>
              <a:rPr lang="en-IN" sz="4000" b="0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Libre Baskerville"/>
                <a:cs typeface="Times New Roman" panose="02020603050405020304" pitchFamily="18" charset="0"/>
                <a:sym typeface="Libre Baskerville"/>
              </a:rPr>
              <a:t>THANK YOU</a:t>
            </a:r>
            <a:endParaRPr sz="4000" b="0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/>
        </p:nvSpPr>
        <p:spPr>
          <a:xfrm>
            <a:off x="754376" y="1494844"/>
            <a:ext cx="10847635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>
              <a:buClr>
                <a:schemeClr val="dk1"/>
              </a:buClr>
              <a:buSzPts val="1800"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 am Bode Jagadish Kumar, a recent graduate with a Bachelor of Technology in Computer Science, from Kallam Haranadha reddy Institute of Technology</a:t>
            </a:r>
            <a:r>
              <a:rPr lang="en-US" sz="1800" dirty="0"/>
              <a:t>.</a:t>
            </a:r>
            <a:endParaRPr lang="en-IN" sz="1800" b="1" i="0" u="none" strike="noStrike" cap="none" dirty="0">
              <a:solidFill>
                <a:schemeClr val="dk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Calibri"/>
            </a:endParaRPr>
          </a:p>
        </p:txBody>
      </p:sp>
      <p:sp>
        <p:nvSpPr>
          <p:cNvPr id="105" name="Google Shape;105;p3"/>
          <p:cNvSpPr txBox="1"/>
          <p:nvPr/>
        </p:nvSpPr>
        <p:spPr>
          <a:xfrm>
            <a:off x="754375" y="760996"/>
            <a:ext cx="6872469" cy="5847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Font typeface="Lato Black"/>
              <a:buNone/>
            </a:pPr>
            <a:r>
              <a:rPr lang="en-IN" sz="4000" b="1" i="0" u="none" strike="noStrike" cap="none" dirty="0">
                <a:solidFill>
                  <a:schemeClr val="tx1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  <a:sym typeface="Lato Black"/>
              </a:rPr>
              <a:t>About me</a:t>
            </a:r>
            <a:endParaRPr sz="4000" b="1" i="0" u="none" strike="noStrike" cap="none" dirty="0">
              <a:solidFill>
                <a:schemeClr val="tx1"/>
              </a:solidFill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E4DB11-159A-5FCA-DCCC-2F9137531C80}"/>
              </a:ext>
            </a:extLst>
          </p:cNvPr>
          <p:cNvSpPr txBox="1"/>
          <p:nvPr/>
        </p:nvSpPr>
        <p:spPr>
          <a:xfrm>
            <a:off x="754375" y="2929325"/>
            <a:ext cx="5267651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Why Data Science?</a:t>
            </a:r>
          </a:p>
          <a:p>
            <a:endParaRPr lang="en-US" sz="40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C84115-9CD4-2B84-C0DA-442979E755B8}"/>
              </a:ext>
            </a:extLst>
          </p:cNvPr>
          <p:cNvSpPr txBox="1"/>
          <p:nvPr/>
        </p:nvSpPr>
        <p:spPr>
          <a:xfrm>
            <a:off x="754375" y="3791164"/>
            <a:ext cx="10434181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 chose Data Science because it blends problem-solving, technology, and decision-making—three things I truly enjoy. I love working with data to find patterns and use them to solve real-world problems. It’s a field full of learning, innovation, and impact across industries.</a:t>
            </a:r>
            <a:endParaRPr lang="en-US" sz="2400" b="1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>
            <a:spLocks noGrp="1"/>
          </p:cNvSpPr>
          <p:nvPr>
            <p:ph type="title"/>
          </p:nvPr>
        </p:nvSpPr>
        <p:spPr>
          <a:xfrm>
            <a:off x="2523409" y="576216"/>
            <a:ext cx="10515600" cy="7130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lvl="0">
              <a:buClr>
                <a:srgbClr val="FF0000"/>
              </a:buClr>
              <a:buSzPts val="4400"/>
            </a:pPr>
            <a:r>
              <a:rPr lang="da-DK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AI Job Trends Dataset Analysis</a:t>
            </a:r>
            <a:endParaRPr sz="40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56B3FD-FDC1-0E48-CCF6-590FCD7E58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8912" y="1486013"/>
            <a:ext cx="11100816" cy="4082683"/>
          </a:xfrm>
        </p:spPr>
        <p:txBody>
          <a:bodyPr>
            <a:normAutofit/>
          </a:bodyPr>
          <a:lstStyle/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analyze the pricing pattern of the Airlines in the dataset. And the factors influencing the price.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helps understand the pricing pattern and how An Airline different from the other .Also how price varies from one to Another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contains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3,00,134 rows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12 columns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algn="just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It includes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 numerical columns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 categorical columns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price, duration, and stops.</a:t>
            </a:r>
          </a:p>
          <a:p>
            <a:pPr algn="just"/>
            <a:r>
              <a:rPr lang="en-US" altLang="en-US" sz="20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 Features Include: </a:t>
            </a:r>
          </a:p>
          <a:p>
            <a:pPr algn="just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Airline, Flight, Source city, Destination city , Arrival time, Departure time </a:t>
            </a:r>
          </a:p>
          <a:p>
            <a:pPr algn="just"/>
            <a:r>
              <a:rPr lang="en-US" altLang="en-US" sz="20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Several columns contain missing values that require appropriate imputation strategies (e.g., using mode or median).</a:t>
            </a: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/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14300" indent="0" algn="just">
              <a:buNone/>
            </a:pP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A52CBCEC-609C-1880-0090-8B2795CC882C}"/>
              </a:ext>
            </a:extLst>
          </p:cNvPr>
          <p:cNvSpPr txBox="1"/>
          <p:nvPr/>
        </p:nvSpPr>
        <p:spPr>
          <a:xfrm>
            <a:off x="757177" y="451161"/>
            <a:ext cx="67391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 Columns: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1CBC5F6C-9689-3DFB-97EE-B963B8A384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871963"/>
              </p:ext>
            </p:extLst>
          </p:nvPr>
        </p:nvGraphicFramePr>
        <p:xfrm>
          <a:off x="883774" y="1342662"/>
          <a:ext cx="10424452" cy="4490981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{5940675A-B579-460E-94D1-54222C63F5DA}</a:tableStyleId>
              </a:tblPr>
              <a:tblGrid>
                <a:gridCol w="285269">
                  <a:extLst>
                    <a:ext uri="{9D8B030D-6E8A-4147-A177-3AD203B41FA5}">
                      <a16:colId xmlns:a16="http://schemas.microsoft.com/office/drawing/2014/main" val="3457901880"/>
                    </a:ext>
                  </a:extLst>
                </a:gridCol>
                <a:gridCol w="936255">
                  <a:extLst>
                    <a:ext uri="{9D8B030D-6E8A-4147-A177-3AD203B41FA5}">
                      <a16:colId xmlns:a16="http://schemas.microsoft.com/office/drawing/2014/main" val="996031259"/>
                    </a:ext>
                  </a:extLst>
                </a:gridCol>
                <a:gridCol w="865739">
                  <a:extLst>
                    <a:ext uri="{9D8B030D-6E8A-4147-A177-3AD203B41FA5}">
                      <a16:colId xmlns:a16="http://schemas.microsoft.com/office/drawing/2014/main" val="3284226968"/>
                    </a:ext>
                  </a:extLst>
                </a:gridCol>
                <a:gridCol w="1684041">
                  <a:extLst>
                    <a:ext uri="{9D8B030D-6E8A-4147-A177-3AD203B41FA5}">
                      <a16:colId xmlns:a16="http://schemas.microsoft.com/office/drawing/2014/main" val="2068854322"/>
                    </a:ext>
                  </a:extLst>
                </a:gridCol>
                <a:gridCol w="2265154">
                  <a:extLst>
                    <a:ext uri="{9D8B030D-6E8A-4147-A177-3AD203B41FA5}">
                      <a16:colId xmlns:a16="http://schemas.microsoft.com/office/drawing/2014/main" val="1362492186"/>
                    </a:ext>
                  </a:extLst>
                </a:gridCol>
                <a:gridCol w="2026998">
                  <a:extLst>
                    <a:ext uri="{9D8B030D-6E8A-4147-A177-3AD203B41FA5}">
                      <a16:colId xmlns:a16="http://schemas.microsoft.com/office/drawing/2014/main" val="3100285420"/>
                    </a:ext>
                  </a:extLst>
                </a:gridCol>
                <a:gridCol w="2360996">
                  <a:extLst>
                    <a:ext uri="{9D8B030D-6E8A-4147-A177-3AD203B41FA5}">
                      <a16:colId xmlns:a16="http://schemas.microsoft.com/office/drawing/2014/main" val="2425272336"/>
                    </a:ext>
                  </a:extLst>
                </a:gridCol>
              </a:tblGrid>
              <a:tr h="474085"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S.No</a:t>
                      </a:r>
                      <a:endParaRPr lang="en-IN" sz="1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000" b="1" u="none" strike="noStrike" dirty="0">
                          <a:effectLst/>
                        </a:rPr>
                        <a:t>Column Name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000" u="none" strike="noStrike" dirty="0">
                          <a:effectLst/>
                        </a:rPr>
                        <a:t>M</a:t>
                      </a:r>
                      <a:r>
                        <a:rPr lang="en-IN" sz="1000" b="1" u="none" strike="noStrike" dirty="0">
                          <a:effectLst/>
                        </a:rPr>
                        <a:t>issin</a:t>
                      </a:r>
                      <a:r>
                        <a:rPr lang="en-IN" sz="1000" u="none" strike="noStrike" dirty="0">
                          <a:effectLst/>
                        </a:rPr>
                        <a:t>g Values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000" b="1" u="none" strike="noStrike" dirty="0">
                          <a:effectLst/>
                        </a:rPr>
                        <a:t>Data Type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000" b="1" u="none" strike="noStrike" dirty="0">
                          <a:effectLst/>
                        </a:rPr>
                        <a:t>Data Quality Issues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000" b="1" u="none" strike="noStrike" dirty="0">
                          <a:effectLst/>
                        </a:rPr>
                        <a:t>Cleaning/Preprocessing Required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t">
                        <a:buNone/>
                      </a:pPr>
                      <a:r>
                        <a:rPr lang="en-IN" sz="1000" b="1" u="none" strike="noStrike" dirty="0">
                          <a:effectLst/>
                        </a:rPr>
                        <a:t>Importance</a:t>
                      </a:r>
                      <a:endParaRPr lang="en-IN" sz="1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25504355"/>
                  </a:ext>
                </a:extLst>
              </a:tr>
              <a:tr h="39285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1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 dirty="0">
                          <a:solidFill>
                            <a:schemeClr val="tx1"/>
                          </a:solidFill>
                          <a:effectLst/>
                        </a:rPr>
                        <a:t>Flight</a:t>
                      </a:r>
                      <a:endParaRPr lang="en-IN" sz="10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Few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Categorical (String)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 dirty="0">
                          <a:effectLst/>
                        </a:rPr>
                        <a:t>Duplicates possible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Remove duplicates if necessary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Flight identifier, useful for airline mapping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86365063"/>
                  </a:ext>
                </a:extLst>
              </a:tr>
              <a:tr h="39285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2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Airline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 dirty="0">
                          <a:effectLst/>
                        </a:rPr>
                        <a:t>Yes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 dirty="0">
                          <a:effectLst/>
                        </a:rPr>
                        <a:t>Categorical (String)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Nulls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Fill nulls using Flight prefix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Helps analyze fare differences across airlines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69212268"/>
                  </a:ext>
                </a:extLst>
              </a:tr>
              <a:tr h="39285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3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Source City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 dirty="0">
                          <a:effectLst/>
                        </a:rPr>
                        <a:t>No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Categorical (String)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 dirty="0">
                          <a:effectLst/>
                        </a:rPr>
                        <a:t>None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Label encode if needed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Shows where flights originate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48780146"/>
                  </a:ext>
                </a:extLst>
              </a:tr>
              <a:tr h="39285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4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Destination City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No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 dirty="0">
                          <a:effectLst/>
                        </a:rPr>
                        <a:t>Categorical (String)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 dirty="0">
                          <a:effectLst/>
                        </a:rPr>
                        <a:t>None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Label encode if needed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 dirty="0">
                          <a:effectLst/>
                        </a:rPr>
                        <a:t>Shows where flights land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87451317"/>
                  </a:ext>
                </a:extLst>
              </a:tr>
              <a:tr h="39285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5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Route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No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 dirty="0">
                          <a:effectLst/>
                        </a:rPr>
                        <a:t>Categorical (String)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 dirty="0">
                          <a:effectLst/>
                        </a:rPr>
                        <a:t>None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 dirty="0">
                          <a:effectLst/>
                        </a:rPr>
                        <a:t>Combine source &amp; destination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Useful for busiest routes analysis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3594007"/>
                  </a:ext>
                </a:extLst>
              </a:tr>
              <a:tr h="39285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6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Departure Time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No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Categorical (Time Bucket)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 dirty="0">
                          <a:effectLst/>
                        </a:rPr>
                        <a:t>Redundancy (Morning vs Early Morning)</a:t>
                      </a:r>
                      <a:endParaRPr lang="en-US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Merge similar categories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Captures time-of-day trends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846242"/>
                  </a:ext>
                </a:extLst>
              </a:tr>
              <a:tr h="39285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7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Stops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No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 dirty="0">
                          <a:effectLst/>
                        </a:rPr>
                        <a:t>Ordinal Categorical / Numeric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 dirty="0">
                          <a:effectLst/>
                        </a:rPr>
                        <a:t>Needs conversion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Map (Non-stop=0, 1 stop=1, etc.)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Indicates travel convenience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51277307"/>
                  </a:ext>
                </a:extLst>
              </a:tr>
              <a:tr h="39285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8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Duration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Yes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Real Numerical (float)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Nulls, skewness possible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US" sz="1000" u="none" strike="noStrike">
                          <a:effectLst/>
                        </a:rPr>
                        <a:t>Fill nulls, normalize if needed</a:t>
                      </a:r>
                      <a:endParaRPr lang="en-US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Flight length analysis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11258966"/>
                  </a:ext>
                </a:extLst>
              </a:tr>
              <a:tr h="481219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9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Price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Yes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Real Numerical (float)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 dirty="0">
                          <a:effectLst/>
                        </a:rPr>
                        <a:t>Outliers present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 dirty="0">
                          <a:effectLst/>
                        </a:rPr>
                        <a:t>Handle nulls &amp; remove outliers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 dirty="0">
                          <a:effectLst/>
                        </a:rPr>
                        <a:t>Central to fare prediction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39699464"/>
                  </a:ext>
                </a:extLst>
              </a:tr>
              <a:tr h="392853">
                <a:tc>
                  <a:txBody>
                    <a:bodyPr/>
                    <a:lstStyle/>
                    <a:p>
                      <a:pPr algn="r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10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Class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No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Categorical (String)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None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>
                          <a:effectLst/>
                        </a:rPr>
                        <a:t>None needed</a:t>
                      </a:r>
                      <a:endParaRPr lang="en-IN" sz="1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>
                        <a:buNone/>
                      </a:pPr>
                      <a:r>
                        <a:rPr lang="en-IN" sz="1000" u="none" strike="noStrike" dirty="0">
                          <a:effectLst/>
                        </a:rPr>
                        <a:t>Distinguishes Economy vs Business</a:t>
                      </a:r>
                      <a:endParaRPr lang="en-IN" sz="1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5982" marR="5982" marT="5982" marB="0" anchor="b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3182472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12393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BF1B052-C4A9-9B91-24F0-33BE56E64518}"/>
              </a:ext>
            </a:extLst>
          </p:cNvPr>
          <p:cNvSpPr txBox="1"/>
          <p:nvPr/>
        </p:nvSpPr>
        <p:spPr>
          <a:xfrm>
            <a:off x="973394" y="553836"/>
            <a:ext cx="100289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742950" indent="-742950">
              <a:buFont typeface="Wingdings" panose="05000000000000000000" pitchFamily="2" charset="2"/>
              <a:buChar char="§"/>
            </a:pPr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Outliers</a:t>
            </a:r>
            <a:endParaRPr lang="en-IN" sz="36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B053BB-C074-B086-1738-CD09EC0A3166}"/>
              </a:ext>
            </a:extLst>
          </p:cNvPr>
          <p:cNvSpPr txBox="1"/>
          <p:nvPr/>
        </p:nvSpPr>
        <p:spPr>
          <a:xfrm>
            <a:off x="973394" y="1262390"/>
            <a:ext cx="97536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14300" indent="0">
              <a:buNone/>
            </a:pPr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Outliers are data points in the Flight dataset that deviate significantly from other records and may affect analysis quality.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1C70212-588E-B555-191A-B29336B7115D}"/>
              </a:ext>
            </a:extLst>
          </p:cNvPr>
          <p:cNvSpPr txBox="1"/>
          <p:nvPr/>
        </p:nvSpPr>
        <p:spPr>
          <a:xfrm>
            <a:off x="973394" y="1971611"/>
            <a:ext cx="9507793" cy="17113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In Flight data, outliers  </a:t>
            </a:r>
            <a:r>
              <a:rPr lang="en-US" dirty="0" err="1"/>
              <a:t>occured</a:t>
            </a:r>
            <a:r>
              <a:rPr lang="en-US" dirty="0"/>
              <a:t> in price(</a:t>
            </a:r>
            <a:r>
              <a:rPr lang="en-US" dirty="0" err="1"/>
              <a:t>e.g.,The</a:t>
            </a:r>
            <a:r>
              <a:rPr lang="en-US" dirty="0"/>
              <a:t> maximum price is &gt; 1,20,000/-).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Unusual duration values (e.g., extremely high minutes or mismatched formats) act as outliers.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Outliers can misrepresent content distribution trends if not checked.</a:t>
            </a:r>
          </a:p>
          <a:p>
            <a:pPr marL="2857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They are detected using statistical techniques and removed/standardized where necessary.</a:t>
            </a:r>
          </a:p>
        </p:txBody>
      </p:sp>
      <p:pic>
        <p:nvPicPr>
          <p:cNvPr id="5122" name="Picture 2">
            <a:extLst>
              <a:ext uri="{FF2B5EF4-FFF2-40B4-BE49-F238E27FC236}">
                <a16:creationId xmlns:a16="http://schemas.microsoft.com/office/drawing/2014/main" id="{08B16B42-5C57-E867-70FF-7612CE9D2C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014" y="3974561"/>
            <a:ext cx="3472543" cy="27732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>
            <a:extLst>
              <a:ext uri="{FF2B5EF4-FFF2-40B4-BE49-F238E27FC236}">
                <a16:creationId xmlns:a16="http://schemas.microsoft.com/office/drawing/2014/main" id="{D8606F5B-E441-49F4-DADB-8613D28D67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4035768"/>
            <a:ext cx="3472544" cy="27120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975204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02D63-1A64-9ADC-A845-DBEED3B716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4102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dirty="0"/>
              <a:t>Data Cleaning &amp; Preprocessing: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C405D8A8-AAB0-2EF4-AAAE-A75675CF37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62123" y="1297834"/>
            <a:ext cx="3587670" cy="623661"/>
          </a:xfrm>
        </p:spPr>
        <p:txBody>
          <a:bodyPr/>
          <a:lstStyle/>
          <a:p>
            <a:pPr marL="0" indent="0">
              <a:buNone/>
            </a:pPr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Handling Missing Data:</a:t>
            </a:r>
          </a:p>
          <a:p>
            <a:endParaRPr lang="en-IN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65D9039-D565-C4A9-E721-03F9E8114E8A}"/>
              </a:ext>
            </a:extLst>
          </p:cNvPr>
          <p:cNvSpPr txBox="1"/>
          <p:nvPr/>
        </p:nvSpPr>
        <p:spPr>
          <a:xfrm>
            <a:off x="1017125" y="1683385"/>
            <a:ext cx="9176657" cy="25423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6004 rows of missing data in the flight dataset present in the columns : </a:t>
            </a:r>
            <a:r>
              <a:rPr lang="en-IN" b="1" dirty="0"/>
              <a:t>Airlines</a:t>
            </a:r>
            <a:r>
              <a:rPr lang="en-IN" dirty="0"/>
              <a:t> , </a:t>
            </a:r>
            <a:r>
              <a:rPr lang="en-IN" b="1" dirty="0"/>
              <a:t>price</a:t>
            </a:r>
            <a:r>
              <a:rPr lang="en-IN" dirty="0"/>
              <a:t> , </a:t>
            </a:r>
            <a:r>
              <a:rPr lang="en-IN" b="1" dirty="0"/>
              <a:t>duration.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With the help of unique flight code in the flights column we identified and filled the null values with its respective  flight code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/>
              <a:t>By using the price of the existing flights with same airlines ,filled the price with the Median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IN" dirty="0"/>
              <a:t>By the duration of the existing flights with same Airlines, filled the duration with its Median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5153A64-31A1-51DC-5E48-EC23D10E8F3B}"/>
              </a:ext>
            </a:extLst>
          </p:cNvPr>
          <p:cNvSpPr txBox="1"/>
          <p:nvPr/>
        </p:nvSpPr>
        <p:spPr>
          <a:xfrm>
            <a:off x="1262123" y="4383062"/>
            <a:ext cx="331490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/>
              <a:t>Handling Duplicates: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D0C932-46BF-0DA5-1571-2B0F834A94F1}"/>
              </a:ext>
            </a:extLst>
          </p:cNvPr>
          <p:cNvSpPr txBox="1"/>
          <p:nvPr/>
        </p:nvSpPr>
        <p:spPr>
          <a:xfrm>
            <a:off x="1262123" y="5237000"/>
            <a:ext cx="83928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There are `6022` Duplicated rows in the dataset. 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/>
              <a:t>Removed duplicates using a method 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11350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91A6AB5-C900-65C2-6EFC-805A6B9E3145}"/>
              </a:ext>
            </a:extLst>
          </p:cNvPr>
          <p:cNvSpPr txBox="1"/>
          <p:nvPr/>
        </p:nvSpPr>
        <p:spPr>
          <a:xfrm>
            <a:off x="884902" y="643756"/>
            <a:ext cx="9783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Fixing</a:t>
            </a: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Inconsistencies in Categorical Data: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A62144F-2F17-4AE8-92E1-6CB8B0B6C03C}"/>
              </a:ext>
            </a:extLst>
          </p:cNvPr>
          <p:cNvSpPr txBox="1"/>
          <p:nvPr/>
        </p:nvSpPr>
        <p:spPr>
          <a:xfrm>
            <a:off x="1022554" y="1480998"/>
            <a:ext cx="9783096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Inconsistencies</a:t>
            </a:r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occur when the same category is represented in multiple forms due to formatting differences.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endParaRPr lang="en-IN" sz="2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98E8614-BD80-A8ED-9709-D6B65B9DF07D}"/>
              </a:ext>
            </a:extLst>
          </p:cNvPr>
          <p:cNvSpPr txBox="1"/>
          <p:nvPr/>
        </p:nvSpPr>
        <p:spPr>
          <a:xfrm>
            <a:off x="884902" y="3165366"/>
            <a:ext cx="978309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</a:t>
            </a:r>
            <a:r>
              <a:rPr lang="en-IN" sz="3200" b="1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</a:t>
            </a: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Conversion: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981E8AAE-2F12-EBFF-DAAC-38CECB0A98D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5626" y="2246526"/>
            <a:ext cx="9783096" cy="880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Standardized categorical fields like arrival time.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Combined both the Morning and Early morning to single category as their price average is similar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B74D486-C404-6CE2-7210-1C234B5E0B1B}"/>
              </a:ext>
            </a:extLst>
          </p:cNvPr>
          <p:cNvSpPr txBox="1"/>
          <p:nvPr/>
        </p:nvSpPr>
        <p:spPr>
          <a:xfrm>
            <a:off x="1204452" y="4505253"/>
            <a:ext cx="9645444" cy="8803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Converted stops column to Numerical column for further numerical analysis that supports more plotting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B833DA9-F995-DE45-3711-7EE0BD98D101}"/>
              </a:ext>
            </a:extLst>
          </p:cNvPr>
          <p:cNvSpPr txBox="1"/>
          <p:nvPr/>
        </p:nvSpPr>
        <p:spPr>
          <a:xfrm>
            <a:off x="678734" y="5320094"/>
            <a:ext cx="974868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IN" sz="2000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6EF9999-D2E0-6597-638E-357A95CD884C}"/>
              </a:ext>
            </a:extLst>
          </p:cNvPr>
          <p:cNvSpPr txBox="1"/>
          <p:nvPr/>
        </p:nvSpPr>
        <p:spPr>
          <a:xfrm>
            <a:off x="1022554" y="3911872"/>
            <a:ext cx="950779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Data type conversion ensures columns are stored in the correct format for accurate analysis.</a:t>
            </a:r>
            <a:endParaRPr lang="en-IN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5915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7F393091-7849-4A25-624D-D86AC7694027}"/>
              </a:ext>
            </a:extLst>
          </p:cNvPr>
          <p:cNvSpPr txBox="1"/>
          <p:nvPr/>
        </p:nvSpPr>
        <p:spPr>
          <a:xfrm>
            <a:off x="737419" y="422787"/>
            <a:ext cx="1048118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§"/>
            </a:pPr>
            <a:r>
              <a:rPr lang="en-IN" sz="32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Analysis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9E04C2-D989-0255-84C0-A2D42707F4B0}"/>
              </a:ext>
            </a:extLst>
          </p:cNvPr>
          <p:cNvSpPr txBox="1"/>
          <p:nvPr/>
        </p:nvSpPr>
        <p:spPr>
          <a:xfrm>
            <a:off x="737419" y="1209368"/>
            <a:ext cx="1048118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Univariate analysis examines a single variable at a time to understand its distribution and frequency.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4DBC2E2-62E9-0E30-9EDE-21250E47A0AB}"/>
              </a:ext>
            </a:extLst>
          </p:cNvPr>
          <p:cNvSpPr txBox="1"/>
          <p:nvPr/>
        </p:nvSpPr>
        <p:spPr>
          <a:xfrm>
            <a:off x="737419" y="1749728"/>
            <a:ext cx="10481187" cy="7853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/>
              <a:t>Showed that Movies dominate over TV Shows in the dataset.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600" dirty="0" err="1"/>
              <a:t>release_year</a:t>
            </a:r>
            <a:r>
              <a:rPr lang="en-US" sz="1600" dirty="0"/>
              <a:t> analysis revealed most titles were added after 2010.</a:t>
            </a:r>
            <a:endParaRPr lang="en-IN" sz="1600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F9D172E-112B-3B6F-B91A-86A62E9816D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6997738" y="2599123"/>
            <a:ext cx="4033372" cy="3447613"/>
          </a:xfrm>
          <a:prstGeom prst="rect">
            <a:avLst/>
          </a:prstGeom>
        </p:spPr>
      </p:pic>
      <p:pic>
        <p:nvPicPr>
          <p:cNvPr id="6148" name="Picture 4">
            <a:extLst>
              <a:ext uri="{FF2B5EF4-FFF2-40B4-BE49-F238E27FC236}">
                <a16:creationId xmlns:a16="http://schemas.microsoft.com/office/drawing/2014/main" id="{5590BF44-F923-1BCD-F0A1-4904BA4542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80" y="2736877"/>
            <a:ext cx="5786635" cy="3631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01307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9179CE1-D882-02EF-C281-E308ED7D5CB3}"/>
              </a:ext>
            </a:extLst>
          </p:cNvPr>
          <p:cNvSpPr txBox="1"/>
          <p:nvPr/>
        </p:nvSpPr>
        <p:spPr>
          <a:xfrm>
            <a:off x="514119" y="439669"/>
            <a:ext cx="100190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9815CB0-39C5-A822-AEFF-D244A66482E1}"/>
              </a:ext>
            </a:extLst>
          </p:cNvPr>
          <p:cNvSpPr txBox="1"/>
          <p:nvPr/>
        </p:nvSpPr>
        <p:spPr>
          <a:xfrm>
            <a:off x="561473" y="1183150"/>
            <a:ext cx="1089259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Bivariate analysis studies the relationship between two variables to identify associations, trends, or dependencies.</a:t>
            </a:r>
            <a:endParaRPr lang="en-IN" sz="16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173E30E-6D6A-44EE-AB97-18D22E833C70}"/>
              </a:ext>
            </a:extLst>
          </p:cNvPr>
          <p:cNvSpPr txBox="1"/>
          <p:nvPr/>
        </p:nvSpPr>
        <p:spPr>
          <a:xfrm>
            <a:off x="561473" y="1626267"/>
            <a:ext cx="1089259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1. Numerical vs Numerical</a:t>
            </a:r>
            <a:r>
              <a:rPr lang="en-IN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C2E8B8-83EE-E452-7CE7-4E0FD7964C5D}"/>
              </a:ext>
            </a:extLst>
          </p:cNvPr>
          <p:cNvSpPr txBox="1"/>
          <p:nvPr/>
        </p:nvSpPr>
        <p:spPr>
          <a:xfrm>
            <a:off x="729915" y="2257183"/>
            <a:ext cx="1073216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 err="1">
                <a:latin typeface="+mn-lt"/>
              </a:rPr>
              <a:t>release_year</a:t>
            </a:r>
            <a:r>
              <a:rPr lang="en-US" sz="1600" dirty="0">
                <a:latin typeface="+mn-lt"/>
              </a:rPr>
              <a:t> vs </a:t>
            </a:r>
            <a:r>
              <a:rPr lang="en-US" sz="1600" dirty="0" err="1">
                <a:latin typeface="+mn-lt"/>
              </a:rPr>
              <a:t>engaging_minutes</a:t>
            </a:r>
            <a:r>
              <a:rPr lang="en-US" sz="1600" dirty="0">
                <a:latin typeface="+mn-lt"/>
              </a:rPr>
              <a:t> indicated most titles clustered between 90–120 minutes in modern years.</a:t>
            </a:r>
            <a:endParaRPr lang="en-IN" sz="1600" dirty="0">
              <a:latin typeface="+mn-lt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B01C8F-1067-0583-E637-AF31450E88A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29544" y="2683627"/>
            <a:ext cx="5553496" cy="3734704"/>
          </a:xfrm>
          <a:prstGeom prst="rect">
            <a:avLst/>
          </a:prstGeom>
        </p:spPr>
      </p:pic>
      <p:pic>
        <p:nvPicPr>
          <p:cNvPr id="7170" name="Picture 2" descr="No description has been provided for this image">
            <a:extLst>
              <a:ext uri="{FF2B5EF4-FFF2-40B4-BE49-F238E27FC236}">
                <a16:creationId xmlns:a16="http://schemas.microsoft.com/office/drawing/2014/main" id="{B4DBAD82-3D5C-3D4A-D273-F1EABB38B5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5999" y="2760434"/>
            <a:ext cx="5149516" cy="3581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327384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1613</TotalTime>
  <Words>1227</Words>
  <Application>Microsoft Office PowerPoint</Application>
  <PresentationFormat>Widescreen</PresentationFormat>
  <Paragraphs>172</Paragraphs>
  <Slides>17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Times New Roman</vt:lpstr>
      <vt:lpstr>system-ui</vt:lpstr>
      <vt:lpstr>Calibri</vt:lpstr>
      <vt:lpstr>Arial</vt:lpstr>
      <vt:lpstr>Libre Baskerville</vt:lpstr>
      <vt:lpstr>Lato Black</vt:lpstr>
      <vt:lpstr>Calibri Light</vt:lpstr>
      <vt:lpstr>Wingdings</vt:lpstr>
      <vt:lpstr>Office Theme</vt:lpstr>
      <vt:lpstr>Presented By: B. Jagadish Kumar </vt:lpstr>
      <vt:lpstr>PowerPoint Presentation</vt:lpstr>
      <vt:lpstr>AI Job Trends Dataset Analysis</vt:lpstr>
      <vt:lpstr>PowerPoint Presentation</vt:lpstr>
      <vt:lpstr>PowerPoint Presentation</vt:lpstr>
      <vt:lpstr>Data Cleaning &amp; Preprocessing: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Insights</vt:lpstr>
      <vt:lpstr>Conclusion</vt:lpstr>
      <vt:lpstr>Future Scope: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Raghu Ram Aduri</dc:creator>
  <cp:lastModifiedBy>jagadish kumar bode</cp:lastModifiedBy>
  <cp:revision>13</cp:revision>
  <dcterms:created xsi:type="dcterms:W3CDTF">2021-02-16T05:19:01Z</dcterms:created>
  <dcterms:modified xsi:type="dcterms:W3CDTF">2025-09-09T11:57:51Z</dcterms:modified>
</cp:coreProperties>
</file>