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51" r:id="rId1"/>
  </p:sldMasterIdLst>
  <p:notesMasterIdLst>
    <p:notesMasterId r:id="rId3"/>
  </p:notesMasterIdLst>
  <p:handoutMasterIdLst>
    <p:handoutMasterId r:id="rId4"/>
  </p:handoutMasterIdLst>
  <p:sldIdLst>
    <p:sldId id="629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5C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5C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5C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5C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5C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rgbClr val="00005C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rgbClr val="00005C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rgbClr val="00005C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rgbClr val="00005C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y Nair" initials="Jay" lastIdx="6" clrIdx="0"/>
  <p:cmAuthor id="1" name="Biswajit Sandilya" initials="B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0000"/>
    <a:srgbClr val="C00000"/>
    <a:srgbClr val="DA0000"/>
    <a:srgbClr val="F60000"/>
    <a:srgbClr val="FF7D7D"/>
    <a:srgbClr val="D2E6EF"/>
    <a:srgbClr val="FFFF99"/>
    <a:srgbClr val="C6CBF5"/>
    <a:srgbClr val="640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9290" autoAdjust="0"/>
  </p:normalViewPr>
  <p:slideViewPr>
    <p:cSldViewPr snapToGrid="0">
      <p:cViewPr>
        <p:scale>
          <a:sx n="90" d="100"/>
          <a:sy n="90" d="100"/>
        </p:scale>
        <p:origin x="-624" y="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538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1BC7CC-4928-46B4-80C0-3959A31B995E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117610-1993-4176-93CA-A3C3AAF9E257}" type="pres">
      <dgm:prSet presAssocID="{021BC7CC-4928-46B4-80C0-3959A31B995E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7D0003E6-49E9-4F78-B1DD-D8C2FA57633E}" type="presOf" srcId="{021BC7CC-4928-46B4-80C0-3959A31B995E}" destId="{D7117610-1993-4176-93CA-A3C3AAF9E257}" srcOrd="0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Geneva" pitchFamily="1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Geneva" pitchFamily="1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Geneva" pitchFamily="1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Geneva" pitchFamily="1" charset="0"/>
                <a:cs typeface="Arial" charset="0"/>
              </a:defRPr>
            </a:lvl1pPr>
          </a:lstStyle>
          <a:p>
            <a:pPr>
              <a:defRPr/>
            </a:pPr>
            <a:fld id="{177C6BE8-8C02-432B-82F6-2C3B34C9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70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Geneva" pitchFamily="1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Geneva" pitchFamily="1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Geneva" pitchFamily="1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Geneva" pitchFamily="1" charset="0"/>
                <a:cs typeface="Arial" charset="0"/>
              </a:defRPr>
            </a:lvl1pPr>
          </a:lstStyle>
          <a:p>
            <a:pPr>
              <a:defRPr/>
            </a:pPr>
            <a:fld id="{425B95C0-2529-4950-8305-619EA3F196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061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eneva" pitchFamily="112" charset="0"/>
        <a:ea typeface="Geneva" pitchFamily="112" charset="0"/>
        <a:cs typeface="Geneva" pitchFamily="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eneva" pitchFamily="112" charset="0"/>
        <a:ea typeface="Geneva" pitchFamily="112" charset="0"/>
        <a:cs typeface="Geneva" pitchFamily="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eneva" pitchFamily="112" charset="0"/>
        <a:ea typeface="Geneva" pitchFamily="112" charset="0"/>
        <a:cs typeface="Geneva" pitchFamily="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eneva" pitchFamily="112" charset="0"/>
        <a:ea typeface="Geneva" pitchFamily="112" charset="0"/>
        <a:cs typeface="Geneva" pitchFamily="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eneva" pitchFamily="112" charset="0"/>
        <a:ea typeface="Geneva" pitchFamily="112" charset="0"/>
        <a:cs typeface="Geneva" pitchFamily="11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5B95C0-2529-4950-8305-619EA3F1968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0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NESS-TITLEpg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59" y="0"/>
            <a:ext cx="9119681" cy="6858000"/>
          </a:xfrm>
          <a:prstGeom prst="rect">
            <a:avLst/>
          </a:prstGeom>
        </p:spPr>
      </p:pic>
      <p:sp>
        <p:nvSpPr>
          <p:cNvPr id="7175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867025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FontTx/>
              <a:buNone/>
              <a:defRPr sz="2000" b="0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subtitle style</a:t>
            </a:r>
            <a:endParaRPr lang="x-none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343025"/>
            <a:ext cx="7773987" cy="14700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3400" b="1">
                <a:solidFill>
                  <a:schemeClr val="accent1">
                    <a:lumMod val="50000"/>
                  </a:schemeClr>
                </a:solidFill>
                <a:effectLst>
                  <a:outerShdw blurRad="50800" dist="25400" dir="4380000" algn="l" rotWithShape="0">
                    <a:schemeClr val="bg1">
                      <a:alpha val="95000"/>
                    </a:schemeClr>
                  </a:outerShdw>
                </a:effectLst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x-none"/>
          </a:p>
        </p:txBody>
      </p:sp>
      <p:pic>
        <p:nvPicPr>
          <p:cNvPr id="11" name="Picture 10" descr="Ness log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3825" y="5295897"/>
            <a:ext cx="1100137" cy="11001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Rectangle 4"/>
          <p:cNvSpPr>
            <a:spLocks noChangeArrowheads="1"/>
          </p:cNvSpPr>
          <p:nvPr userDrawn="1"/>
        </p:nvSpPr>
        <p:spPr bwMode="auto">
          <a:xfrm>
            <a:off x="257175" y="4916488"/>
            <a:ext cx="601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sz="1400" i="1" dirty="0">
              <a:solidFill>
                <a:srgbClr val="EFF9FF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  <a:p>
            <a:pPr>
              <a:defRPr/>
            </a:pPr>
            <a:endParaRPr lang="en-US" sz="1400" i="1" dirty="0">
              <a:solidFill>
                <a:srgbClr val="EFF9FF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rebuchet MS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0" y="6593237"/>
            <a:ext cx="1491325" cy="233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801" tIns="54901" rIns="109801" bIns="54901">
            <a:spAutoFit/>
          </a:bodyPr>
          <a:lstStyle/>
          <a:p>
            <a:pPr algn="l" rtl="1">
              <a:defRPr/>
            </a:pPr>
            <a:r>
              <a:rPr lang="en-US" sz="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ea typeface="Geneva" pitchFamily="1" charset="0"/>
                <a:cs typeface="+mn-cs"/>
              </a:rPr>
              <a:t>© 2011 Ness Technologies </a:t>
            </a:r>
            <a:endParaRPr lang="en-US" sz="800" dirty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  <a:ea typeface="Geneva" pitchFamily="1" charset="0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NESS-TITLEpg.png"/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59" y="0"/>
            <a:ext cx="9119681" cy="6858000"/>
          </a:xfrm>
          <a:prstGeom prst="rect">
            <a:avLst/>
          </a:prstGeom>
        </p:spPr>
      </p:pic>
      <p:sp>
        <p:nvSpPr>
          <p:cNvPr id="9" name="Round Same Side Corner Rectangle 8"/>
          <p:cNvSpPr/>
          <p:nvPr userDrawn="1"/>
        </p:nvSpPr>
        <p:spPr bwMode="auto">
          <a:xfrm>
            <a:off x="142875" y="192881"/>
            <a:ext cx="8879682" cy="4293394"/>
          </a:xfrm>
          <a:prstGeom prst="round2SameRect">
            <a:avLst>
              <a:gd name="adj1" fmla="val 2358"/>
              <a:gd name="adj2" fmla="val 0"/>
            </a:avLst>
          </a:prstGeom>
          <a:solidFill>
            <a:srgbClr val="D2E6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5C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93069"/>
            <a:ext cx="7773987" cy="14700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3400" b="1">
                <a:solidFill>
                  <a:schemeClr val="accent1">
                    <a:lumMod val="75000"/>
                  </a:schemeClr>
                </a:solidFill>
                <a:effectLst>
                  <a:outerShdw blurRad="50800" dist="25400" dir="4380000" algn="l" rotWithShape="0">
                    <a:schemeClr val="bg1">
                      <a:alpha val="95000"/>
                    </a:schemeClr>
                  </a:outerShdw>
                </a:effectLst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x-none"/>
          </a:p>
        </p:txBody>
      </p:sp>
      <p:pic>
        <p:nvPicPr>
          <p:cNvPr id="11" name="Picture 10" descr="Ness log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3825" y="5295897"/>
            <a:ext cx="1100137" cy="11001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643313" y="6636545"/>
            <a:ext cx="2133600" cy="257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chemeClr val="bg2"/>
                </a:solidFill>
                <a:latin typeface="Arial" charset="0"/>
                <a:ea typeface="Geneva" pitchFamily="1" charset="0"/>
                <a:cs typeface="Arial" charset="0"/>
              </a:defRPr>
            </a:lvl1pPr>
          </a:lstStyle>
          <a:p>
            <a:pPr>
              <a:defRPr/>
            </a:pPr>
            <a:fld id="{5859EE1A-39F1-421F-8767-84503022EAE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466850"/>
            <a:ext cx="8591550" cy="5029199"/>
          </a:xfrm>
          <a:prstGeom prst="rect">
            <a:avLst/>
          </a:prstGeom>
        </p:spPr>
        <p:txBody>
          <a:bodyPr/>
          <a:lstStyle>
            <a:lvl1pPr marL="457200">
              <a:lnSpc>
                <a:spcPts val="2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2"/>
              </a:buBlip>
              <a:defRPr sz="1800" b="1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sz="1600">
                <a:solidFill>
                  <a:schemeClr val="tx1"/>
                </a:solidFill>
                <a:latin typeface="+mn-lt"/>
              </a:defRPr>
            </a:lvl2pPr>
            <a:lvl3pPr marL="914400" indent="-171450"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defRPr sz="14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C7663495-4AD3-489A-A639-BD5C990C064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1457" y="200025"/>
            <a:ext cx="8165306" cy="828675"/>
          </a:xfrm>
          <a:prstGeom prst="rect">
            <a:avLst/>
          </a:prstGeom>
          <a:effectLst/>
        </p:spPr>
        <p:txBody>
          <a:bodyPr anchor="ctr" anchorCtr="0"/>
          <a:lstStyle>
            <a:lvl1pPr algn="l">
              <a:lnSpc>
                <a:spcPts val="2800"/>
              </a:lnSpc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x-none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466850"/>
            <a:ext cx="8591550" cy="5029199"/>
          </a:xfrm>
          <a:prstGeom prst="rect">
            <a:avLst/>
          </a:prstGeom>
        </p:spPr>
        <p:txBody>
          <a:bodyPr/>
          <a:lstStyle>
            <a:lvl1pPr marL="457200">
              <a:lnSpc>
                <a:spcPts val="2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2"/>
              </a:buBlip>
              <a:defRPr sz="1800" b="1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sz="1600">
                <a:solidFill>
                  <a:schemeClr val="tx1"/>
                </a:solidFill>
                <a:latin typeface="+mn-lt"/>
              </a:defRPr>
            </a:lvl2pPr>
            <a:lvl3pPr marL="914400" indent="-171450"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defRPr sz="14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C7663495-4AD3-489A-A639-BD5C990C064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1457" y="71435"/>
            <a:ext cx="8165306" cy="685793"/>
          </a:xfrm>
          <a:prstGeom prst="rect">
            <a:avLst/>
          </a:prstGeom>
          <a:effectLst/>
        </p:spPr>
        <p:txBody>
          <a:bodyPr anchor="b" anchorCtr="0"/>
          <a:lstStyle>
            <a:lvl1pPr algn="l">
              <a:lnSpc>
                <a:spcPts val="2800"/>
              </a:lnSpc>
              <a:defRPr sz="2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x-non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27807" y="692147"/>
            <a:ext cx="8188325" cy="3016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en-US" sz="1800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Geneva" pitchFamily="112" charset="0"/>
                <a:cs typeface="Geneva" pitchFamily="112" charset="0"/>
              </a:defRPr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F49CD7E7-C78B-4173-BA7D-A2EE60511F1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9938" y="1428750"/>
            <a:ext cx="3802062" cy="5029199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buFontTx/>
              <a:buBlip>
                <a:blip r:embed="rId2"/>
              </a:buBlip>
              <a:defRPr sz="1800" b="1">
                <a:latin typeface="+mn-lt"/>
              </a:defRPr>
            </a:lvl1pPr>
            <a:lvl2pPr>
              <a:spcAft>
                <a:spcPts val="4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400">
                <a:latin typeface="+mn-lt"/>
              </a:defRPr>
            </a:lvl3pPr>
            <a:lvl4pPr>
              <a:buNone/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722813" y="1431132"/>
            <a:ext cx="3802062" cy="5029199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buFontTx/>
              <a:buBlip>
                <a:blip r:embed="rId2"/>
              </a:buBlip>
              <a:defRPr sz="1800" b="1">
                <a:latin typeface="+mn-lt"/>
              </a:defRPr>
            </a:lvl1pPr>
            <a:lvl2pPr>
              <a:spcAft>
                <a:spcPts val="4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400">
                <a:latin typeface="+mn-lt"/>
              </a:defRPr>
            </a:lvl3pPr>
            <a:lvl4pPr>
              <a:buNone/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1457" y="200025"/>
            <a:ext cx="8165306" cy="828675"/>
          </a:xfrm>
          <a:prstGeom prst="rect">
            <a:avLst/>
          </a:prstGeom>
          <a:effectLst/>
        </p:spPr>
        <p:txBody>
          <a:bodyPr anchor="ctr" anchorCtr="0"/>
          <a:lstStyle>
            <a:lvl1pPr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Geneva" pitchFamily="112" charset="0"/>
                <a:cs typeface="Geneva" pitchFamily="11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x-none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3643313" y="6578603"/>
            <a:ext cx="21336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147D6C47-7812-4CDB-9AD7-D53D64182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1457" y="200025"/>
            <a:ext cx="8165306" cy="828675"/>
          </a:xfrm>
          <a:prstGeom prst="rect">
            <a:avLst/>
          </a:prstGeom>
          <a:effectLst/>
        </p:spPr>
        <p:txBody>
          <a:bodyPr anchor="ctr" anchorCtr="0"/>
          <a:lstStyle>
            <a:lvl1pPr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Geneva" pitchFamily="112" charset="0"/>
                <a:cs typeface="Geneva" pitchFamily="11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x-none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80E90-3D8B-42EE-AF7C-10C7984981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-SLIDE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" y="0"/>
            <a:ext cx="9143245" cy="1462919"/>
          </a:xfrm>
          <a:prstGeom prst="rect">
            <a:avLst/>
          </a:prstGeom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008270" y="6592894"/>
            <a:ext cx="1082560" cy="26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801" tIns="54901" rIns="109801" bIns="54901">
            <a:spAutoFit/>
          </a:bodyPr>
          <a:lstStyle/>
          <a:p>
            <a:pPr algn="r" rtl="1">
              <a:defRPr/>
            </a:pPr>
            <a:r>
              <a:rPr lang="en-US" sz="1000" dirty="0" smtClean="0">
                <a:solidFill>
                  <a:schemeClr val="accent1"/>
                </a:solidFill>
                <a:latin typeface="Arial" charset="0"/>
                <a:ea typeface="Geneva" pitchFamily="1" charset="0"/>
                <a:cs typeface="+mn-cs"/>
              </a:rPr>
              <a:t>www.ness.com</a:t>
            </a:r>
            <a:endParaRPr lang="en-US" sz="1000" dirty="0">
              <a:solidFill>
                <a:schemeClr val="accent1"/>
              </a:solidFill>
              <a:latin typeface="Arial" charset="0"/>
              <a:ea typeface="Geneva" pitchFamily="1" charset="0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643313" y="6636545"/>
            <a:ext cx="2133600" cy="257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chemeClr val="accent1"/>
                </a:solidFill>
                <a:latin typeface="Arial" charset="0"/>
                <a:ea typeface="Geneva" pitchFamily="1" charset="0"/>
                <a:cs typeface="Arial" charset="0"/>
              </a:defRPr>
            </a:lvl1pPr>
          </a:lstStyle>
          <a:p>
            <a:pPr>
              <a:defRPr/>
            </a:pPr>
            <a:fld id="{5AB0A293-41CF-4EAD-9E69-AB6BB266A4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" name="Picture 12" descr="Ness logo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9601" y="169061"/>
            <a:ext cx="777240" cy="7772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7" r:id="rId2"/>
    <p:sldLayoutId id="2147483783" r:id="rId3"/>
    <p:sldLayoutId id="2147483796" r:id="rId4"/>
    <p:sldLayoutId id="2147483785" r:id="rId5"/>
    <p:sldLayoutId id="2147483787" r:id="rId6"/>
    <p:sldLayoutId id="2147483788" r:id="rId7"/>
  </p:sldLayoutIdLst>
  <p:transition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eneva" pitchFamily="112" charset="0"/>
          <a:ea typeface="Geneva" pitchFamily="112" charset="0"/>
          <a:cs typeface="Geneva" pitchFamily="112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eneva" pitchFamily="112" charset="0"/>
          <a:ea typeface="Geneva" pitchFamily="112" charset="0"/>
          <a:cs typeface="Geneva" pitchFamily="11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eneva" pitchFamily="112" charset="0"/>
          <a:ea typeface="Geneva" pitchFamily="112" charset="0"/>
          <a:cs typeface="Geneva" pitchFamily="11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eneva" pitchFamily="112" charset="0"/>
          <a:ea typeface="Geneva" pitchFamily="112" charset="0"/>
          <a:cs typeface="Geneva" pitchFamily="11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eneva" pitchFamily="112" charset="0"/>
          <a:ea typeface="Geneva" pitchFamily="112" charset="0"/>
          <a:cs typeface="Geneva" pitchFamily="11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5C"/>
          </a:solidFill>
          <a:latin typeface="Arial Black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5C"/>
          </a:solidFill>
          <a:latin typeface="Arial Black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5C"/>
          </a:solidFill>
          <a:latin typeface="Arial Black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5C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Geneva" pitchFamily="112" charset="0"/>
          <a:ea typeface="Geneva" pitchFamily="112" charset="0"/>
          <a:cs typeface="Geneva" pitchFamily="112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Geneva" pitchFamily="112" charset="0"/>
          <a:ea typeface="Geneva" pitchFamily="112" charset="0"/>
          <a:cs typeface="Geneva" pitchFamily="112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Geneva" pitchFamily="112" charset="0"/>
          <a:ea typeface="Geneva" pitchFamily="112" charset="0"/>
          <a:cs typeface="Geneva" pitchFamily="112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eneva" pitchFamily="112" charset="0"/>
          <a:ea typeface="Geneva" pitchFamily="112" charset="0"/>
          <a:cs typeface="Geneva" pitchFamily="112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eneva" pitchFamily="112" charset="0"/>
          <a:ea typeface="Geneva" pitchFamily="112" charset="0"/>
          <a:cs typeface="Geneva" pitchFamily="112" charset="0"/>
        </a:defRPr>
      </a:lvl5pPr>
      <a:lvl6pPr marL="2516188" indent="-228600" algn="l" rtl="0" eaLnBrk="1" fontAlgn="base" hangingPunct="1">
        <a:spcBef>
          <a:spcPct val="20000"/>
        </a:spcBef>
        <a:spcAft>
          <a:spcPct val="0"/>
        </a:spcAft>
        <a:buClr>
          <a:srgbClr val="FF8000"/>
        </a:buClr>
        <a:buFont typeface="Arial" charset="0"/>
        <a:buChar char="»"/>
        <a:defRPr sz="1600">
          <a:solidFill>
            <a:srgbClr val="00005C"/>
          </a:solidFill>
          <a:latin typeface="+mn-lt"/>
          <a:cs typeface="+mn-cs"/>
        </a:defRPr>
      </a:lvl6pPr>
      <a:lvl7pPr marL="2973388" indent="-228600" algn="l" rtl="0" eaLnBrk="1" fontAlgn="base" hangingPunct="1">
        <a:spcBef>
          <a:spcPct val="20000"/>
        </a:spcBef>
        <a:spcAft>
          <a:spcPct val="0"/>
        </a:spcAft>
        <a:buClr>
          <a:srgbClr val="FF8000"/>
        </a:buClr>
        <a:buFont typeface="Arial" charset="0"/>
        <a:buChar char="»"/>
        <a:defRPr sz="1600">
          <a:solidFill>
            <a:srgbClr val="00005C"/>
          </a:solidFill>
          <a:latin typeface="+mn-lt"/>
          <a:cs typeface="+mn-cs"/>
        </a:defRPr>
      </a:lvl7pPr>
      <a:lvl8pPr marL="3430588" indent="-228600" algn="l" rtl="0" eaLnBrk="1" fontAlgn="base" hangingPunct="1">
        <a:spcBef>
          <a:spcPct val="20000"/>
        </a:spcBef>
        <a:spcAft>
          <a:spcPct val="0"/>
        </a:spcAft>
        <a:buClr>
          <a:srgbClr val="FF8000"/>
        </a:buClr>
        <a:buFont typeface="Arial" charset="0"/>
        <a:buChar char="»"/>
        <a:defRPr sz="1600">
          <a:solidFill>
            <a:srgbClr val="00005C"/>
          </a:solidFill>
          <a:latin typeface="+mn-lt"/>
          <a:cs typeface="+mn-cs"/>
        </a:defRPr>
      </a:lvl8pPr>
      <a:lvl9pPr marL="3887788" indent="-228600" algn="l" rtl="0" eaLnBrk="1" fontAlgn="base" hangingPunct="1">
        <a:spcBef>
          <a:spcPct val="20000"/>
        </a:spcBef>
        <a:spcAft>
          <a:spcPct val="0"/>
        </a:spcAft>
        <a:buClr>
          <a:srgbClr val="FF8000"/>
        </a:buClr>
        <a:buFont typeface="Arial" charset="0"/>
        <a:buChar char="»"/>
        <a:defRPr sz="1600">
          <a:solidFill>
            <a:srgbClr val="00005C"/>
          </a:solidFill>
          <a:latin typeface="+mn-lt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938113"/>
              </p:ext>
            </p:extLst>
          </p:nvPr>
        </p:nvGraphicFramePr>
        <p:xfrm>
          <a:off x="176889" y="1209871"/>
          <a:ext cx="8882742" cy="5509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59EE1A-39F1-421F-8767-84503022EAE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899" y="10633"/>
            <a:ext cx="8165306" cy="828675"/>
          </a:xfrm>
        </p:spPr>
        <p:txBody>
          <a:bodyPr/>
          <a:lstStyle/>
          <a:p>
            <a:r>
              <a:rPr lang="en-US" sz="2200" dirty="0" smtClean="0"/>
              <a:t>Cover Page</a:t>
            </a:r>
            <a:endParaRPr lang="en-US" sz="22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56899" y="607607"/>
            <a:ext cx="8165306" cy="414337"/>
          </a:xfrm>
          <a:prstGeom prst="rect">
            <a:avLst/>
          </a:prstGeom>
          <a:effectLst/>
        </p:spPr>
        <p:txBody>
          <a:bodyPr anchor="ctr" anchorCtr="0"/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Geneva" pitchFamily="112" charset="0"/>
                <a:cs typeface="Geneva" pitchFamily="112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eneva" pitchFamily="112" charset="0"/>
                <a:ea typeface="Geneva" pitchFamily="112" charset="0"/>
                <a:cs typeface="Geneva" pitchFamily="112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eneva" pitchFamily="112" charset="0"/>
                <a:ea typeface="Geneva" pitchFamily="112" charset="0"/>
                <a:cs typeface="Geneva" pitchFamily="112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eneva" pitchFamily="112" charset="0"/>
                <a:ea typeface="Geneva" pitchFamily="112" charset="0"/>
                <a:cs typeface="Geneva" pitchFamily="112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eneva" pitchFamily="112" charset="0"/>
                <a:ea typeface="Geneva" pitchFamily="112" charset="0"/>
                <a:cs typeface="Geneva" pitchFamily="11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5C"/>
                </a:solidFill>
                <a:latin typeface="Arial Black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5C"/>
                </a:solidFill>
                <a:latin typeface="Arial Black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5C"/>
                </a:solidFill>
                <a:latin typeface="Arial Black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5C"/>
                </a:solidFill>
                <a:latin typeface="Arial Black" pitchFamily="34" charset="0"/>
                <a:cs typeface="Arial" charset="0"/>
              </a:defRPr>
            </a:lvl9pPr>
          </a:lstStyle>
          <a:p>
            <a:endParaRPr lang="en-US" sz="1600" i="1" dirty="0" smtClean="0">
              <a:latin typeface="+mn-lt"/>
            </a:endParaRPr>
          </a:p>
          <a:p>
            <a:r>
              <a:rPr lang="en-US" sz="1600" i="1" dirty="0" smtClean="0">
                <a:latin typeface="+mn-lt"/>
              </a:rPr>
              <a:t>Details of the DT Inventory+ Documentation	</a:t>
            </a:r>
            <a:endParaRPr lang="en-US" sz="1600" i="1" dirty="0">
              <a:latin typeface="+mn-lt"/>
            </a:endParaRPr>
          </a:p>
          <a:p>
            <a:endParaRPr lang="en-US" sz="1600" i="1" dirty="0"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509054"/>
              </p:ext>
            </p:extLst>
          </p:nvPr>
        </p:nvGraphicFramePr>
        <p:xfrm>
          <a:off x="256898" y="1216247"/>
          <a:ext cx="8695715" cy="5481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246"/>
                <a:gridCol w="3094075"/>
                <a:gridCol w="3721394"/>
              </a:tblGrid>
              <a:tr h="24159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 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Contents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Notes/Comments</a:t>
                      </a:r>
                      <a:endParaRPr lang="en-US" sz="1000" dirty="0"/>
                    </a:p>
                  </a:txBody>
                  <a:tcPr/>
                </a:tc>
              </a:tr>
              <a:tr h="54358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Inventory_QA Assessment Report For Dealertrack_V1.0.zip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PDF Version of the DT QA Assessment</a:t>
                      </a:r>
                      <a:r>
                        <a:rPr lang="en-US" sz="1000" baseline="0" dirty="0" smtClean="0"/>
                        <a:t> slide deck presented on 23-Jun-2013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</a:tr>
              <a:tr h="9132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Inventory_QA Assessment Report For Dealertrack_WithNotes_V1.0.zip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PDF Version of the DT QA Assessment</a:t>
                      </a:r>
                      <a:r>
                        <a:rPr lang="en-US" sz="1000" baseline="0" dirty="0" smtClean="0"/>
                        <a:t> slide deck presented on 23-Jun-2013 with additional notes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Notes explaining the contents of the slides has been added where ever required. This notes will be of help for the members who were not part of the assessment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presentation</a:t>
                      </a:r>
                      <a:r>
                        <a:rPr lang="en-US" sz="1000" baseline="0" dirty="0" smtClean="0"/>
                        <a:t> on 23</a:t>
                      </a:r>
                      <a:r>
                        <a:rPr lang="en-US" sz="1000" baseline="30000" dirty="0" smtClean="0"/>
                        <a:t>rd</a:t>
                      </a:r>
                      <a:r>
                        <a:rPr lang="en-US" sz="1000" baseline="0" dirty="0" smtClean="0"/>
                        <a:t> June</a:t>
                      </a:r>
                      <a:endParaRPr lang="en-US" sz="1000" dirty="0"/>
                    </a:p>
                  </a:txBody>
                  <a:tcPr anchor="ctr"/>
                </a:tc>
              </a:tr>
              <a:tr h="609257">
                <a:tc rowSpan="6">
                  <a:txBody>
                    <a:bodyPr/>
                    <a:lstStyle/>
                    <a:p>
                      <a:r>
                        <a:rPr lang="en-US" sz="1000" dirty="0" smtClean="0"/>
                        <a:t>Attachments.zip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Slide 34_Inventory+ UI</a:t>
                      </a:r>
                    </a:p>
                    <a:p>
                      <a:r>
                        <a:rPr lang="en-US" sz="1000" dirty="0" smtClean="0"/>
                        <a:t>Slide 34_Inventory+ Backend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Application Mapping (Mind Maps) for UI and Backend modules respectively in Inventory+ application. These</a:t>
                      </a:r>
                      <a:r>
                        <a:rPr lang="en-US" sz="1000" baseline="0" dirty="0" smtClean="0"/>
                        <a:t> files are part of Slide # 34 in Part 1 – Coverage Analysis Section.</a:t>
                      </a:r>
                      <a:endParaRPr lang="en-US" sz="1000" dirty="0" smtClean="0"/>
                    </a:p>
                  </a:txBody>
                  <a:tcPr anchor="ctr"/>
                </a:tc>
              </a:tr>
              <a:tr h="694580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Slide 36_DealerTrack-QAAssessment_RiskAnalysis_v2r0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Risk Analysis spreadsheet. Details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the functional areas and the corresponding </a:t>
                      </a:r>
                      <a:r>
                        <a:rPr lang="en-US" sz="1000" baseline="0" dirty="0" smtClean="0"/>
                        <a:t>risk (</a:t>
                      </a:r>
                      <a:r>
                        <a:rPr lang="en-US" sz="1000" dirty="0" smtClean="0"/>
                        <a:t>Business Criticality) </a:t>
                      </a:r>
                      <a:r>
                        <a:rPr lang="en-US" sz="1000" baseline="0" dirty="0" smtClean="0"/>
                        <a:t>ratings</a:t>
                      </a:r>
                      <a:r>
                        <a:rPr lang="en-US" sz="1000" dirty="0" smtClean="0"/>
                        <a:t>.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Risk Parameters, </a:t>
                      </a:r>
                      <a:r>
                        <a:rPr lang="en-US" sz="1000" baseline="0" dirty="0" smtClean="0"/>
                        <a:t>Cumulative Risk Rating for every module can be seen.</a:t>
                      </a:r>
                      <a:endParaRPr lang="en-US" sz="1000" dirty="0"/>
                    </a:p>
                  </a:txBody>
                  <a:tcPr anchor="ctr"/>
                </a:tc>
              </a:tr>
              <a:tr h="473867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Slide 42_Sample TCs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Consists of 2-4 test scenarios downloaded from</a:t>
                      </a:r>
                      <a:r>
                        <a:rPr lang="en-US" sz="1000" baseline="0" dirty="0" smtClean="0"/>
                        <a:t> QMetry for Appraisal module, just for an illustration</a:t>
                      </a:r>
                      <a:endParaRPr lang="en-US" sz="1000" dirty="0"/>
                    </a:p>
                  </a:txBody>
                  <a:tcPr anchor="ctr"/>
                </a:tc>
              </a:tr>
              <a:tr h="694580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Slide 44_DealerTrack_QAAssessment_TestCasesDetails_v3r0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Main spreadsheet used as</a:t>
                      </a:r>
                      <a:r>
                        <a:rPr lang="en-US" sz="1000" baseline="0" dirty="0" smtClean="0"/>
                        <a:t> an input for coverage analysis. Contains mapping of test cases to modules/sub-modules, Quality Indicator score, automation test cases to module mapping etc. </a:t>
                      </a:r>
                      <a:endParaRPr lang="en-US" sz="1000" dirty="0"/>
                    </a:p>
                  </a:txBody>
                  <a:tcPr anchor="ctr"/>
                </a:tc>
              </a:tr>
              <a:tr h="880038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Slide 45_DealerTrack-QAAssessment_TestCoverageAnalysis_V5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This spreadsheet has</a:t>
                      </a:r>
                      <a:r>
                        <a:rPr lang="en-US" sz="1000" baseline="0" dirty="0" smtClean="0"/>
                        <a:t> the following details:</a:t>
                      </a:r>
                    </a:p>
                    <a:p>
                      <a:r>
                        <a:rPr lang="en-US" sz="1000" baseline="0" dirty="0" smtClean="0"/>
                        <a:t>Derivation of ‘Estimated Test Cases’ based on formula</a:t>
                      </a:r>
                    </a:p>
                    <a:p>
                      <a:r>
                        <a:rPr lang="en-US" sz="1000" baseline="0" dirty="0" smtClean="0"/>
                        <a:t>Existing Manual &amp; Automation Test </a:t>
                      </a:r>
                      <a:r>
                        <a:rPr lang="en-US" sz="1000" baseline="0" smtClean="0"/>
                        <a:t>Coverage </a:t>
                      </a:r>
                    </a:p>
                    <a:p>
                      <a:r>
                        <a:rPr lang="en-US" sz="1000" baseline="0" smtClean="0"/>
                        <a:t>Calculation </a:t>
                      </a:r>
                      <a:r>
                        <a:rPr lang="en-US" sz="1000" baseline="0" dirty="0" smtClean="0"/>
                        <a:t>of required test coverage for manual &amp; automation in Inventory+</a:t>
                      </a:r>
                      <a:endParaRPr lang="en-US" sz="1000" dirty="0"/>
                    </a:p>
                  </a:txBody>
                  <a:tcPr anchor="ctr"/>
                </a:tc>
              </a:tr>
              <a:tr h="410260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Slide 67_Agile Assessment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Agile</a:t>
                      </a:r>
                      <a:r>
                        <a:rPr lang="en-US" sz="1000" baseline="0" dirty="0" smtClean="0"/>
                        <a:t> Test Maturity Assessment Dashboard. 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5903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ssQE Service Overview">
  <a:themeElements>
    <a:clrScheme name="NESS palette">
      <a:dk1>
        <a:srgbClr val="333B47"/>
      </a:dk1>
      <a:lt1>
        <a:srgbClr val="FFFFFF"/>
      </a:lt1>
      <a:dk2>
        <a:srgbClr val="333B47"/>
      </a:dk2>
      <a:lt2>
        <a:srgbClr val="FFFFFF"/>
      </a:lt2>
      <a:accent1>
        <a:srgbClr val="0095CD"/>
      </a:accent1>
      <a:accent2>
        <a:srgbClr val="9BCC03"/>
      </a:accent2>
      <a:accent3>
        <a:srgbClr val="666699"/>
      </a:accent3>
      <a:accent4>
        <a:srgbClr val="B3DAEE"/>
      </a:accent4>
      <a:accent5>
        <a:srgbClr val="739702"/>
      </a:accent5>
      <a:accent6>
        <a:srgbClr val="1A2791"/>
      </a:accent6>
      <a:hlink>
        <a:srgbClr val="3D7B8B"/>
      </a:hlink>
      <a:folHlink>
        <a:srgbClr val="E39E39"/>
      </a:folHlink>
    </a:clrScheme>
    <a:fontScheme name="Ness PPT Template 12 05 08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lumMod val="7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artDeco"/>
        </a:sp3d>
      </a:spPr>
      <a:bodyPr vert="horz" wrap="square" lIns="90000" tIns="46800" rIns="90000" bIns="468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rgbClr val="00005C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Ness PPT Template 12 05 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ss PPT Template 12 05 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ss PPT Template 12 05 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ss PPT Template 12 05 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ss PPT Template 12 05 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ss PPT Template 12 05 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ss PPT Template 12 05 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ss PPT Template 12 05 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ss PPT Template 12 05 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ss PPT Template 12 05 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ss PPT Template 12 05 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ss PPT Template 12 05 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NessQE Service Overview</Template>
  <TotalTime>28248</TotalTime>
  <Words>258</Words>
  <Application>Microsoft Office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NessQE Service Overview</vt:lpstr>
      <vt:lpstr>Cover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Ness-Que</dc:title>
  <dc:creator>Ferosh.Sethumadhavan@ness.com</dc:creator>
  <cp:lastModifiedBy>Padmashri Krishnamurthy</cp:lastModifiedBy>
  <cp:revision>2354</cp:revision>
  <dcterms:created xsi:type="dcterms:W3CDTF">2013-03-05T21:14:07Z</dcterms:created>
  <dcterms:modified xsi:type="dcterms:W3CDTF">2014-06-25T21:38:44Z</dcterms:modified>
</cp:coreProperties>
</file>