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63" r:id="rId3"/>
    <p:sldId id="297" r:id="rId4"/>
    <p:sldId id="298" r:id="rId5"/>
    <p:sldId id="312" r:id="rId6"/>
    <p:sldId id="299" r:id="rId7"/>
    <p:sldId id="302" r:id="rId8"/>
    <p:sldId id="303" r:id="rId9"/>
    <p:sldId id="304" r:id="rId10"/>
    <p:sldId id="273" r:id="rId11"/>
    <p:sldId id="307" r:id="rId12"/>
    <p:sldId id="315" r:id="rId13"/>
    <p:sldId id="316" r:id="rId14"/>
    <p:sldId id="317" r:id="rId15"/>
    <p:sldId id="301" r:id="rId16"/>
    <p:sldId id="318" r:id="rId17"/>
    <p:sldId id="313" r:id="rId18"/>
    <p:sldId id="319" r:id="rId19"/>
    <p:sldId id="320" r:id="rId20"/>
    <p:sldId id="278" r:id="rId21"/>
    <p:sldId id="279" r:id="rId22"/>
    <p:sldId id="280" r:id="rId23"/>
    <p:sldId id="310" r:id="rId24"/>
    <p:sldId id="311" r:id="rId25"/>
    <p:sldId id="281" r:id="rId26"/>
    <p:sldId id="283" r:id="rId27"/>
    <p:sldId id="282" r:id="rId28"/>
    <p:sldId id="309" r:id="rId29"/>
    <p:sldId id="305" r:id="rId30"/>
    <p:sldId id="308" r:id="rId31"/>
    <p:sldId id="267" r:id="rId32"/>
    <p:sldId id="26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54C9E5-F830-42EE-A8AC-E0F34D67C0B7}">
          <p14:sldIdLst>
            <p14:sldId id="256"/>
            <p14:sldId id="263"/>
            <p14:sldId id="297"/>
            <p14:sldId id="298"/>
            <p14:sldId id="312"/>
            <p14:sldId id="299"/>
            <p14:sldId id="302"/>
            <p14:sldId id="303"/>
            <p14:sldId id="304"/>
            <p14:sldId id="273"/>
            <p14:sldId id="307"/>
            <p14:sldId id="315"/>
            <p14:sldId id="316"/>
            <p14:sldId id="317"/>
            <p14:sldId id="301"/>
            <p14:sldId id="318"/>
            <p14:sldId id="313"/>
            <p14:sldId id="319"/>
            <p14:sldId id="320"/>
          </p14:sldIdLst>
        </p14:section>
        <p14:section name="k" id="{0AA04A52-D9D4-40D1-A86B-81CF563CC469}">
          <p14:sldIdLst>
            <p14:sldId id="278"/>
            <p14:sldId id="279"/>
            <p14:sldId id="280"/>
            <p14:sldId id="310"/>
            <p14:sldId id="311"/>
            <p14:sldId id="281"/>
            <p14:sldId id="283"/>
            <p14:sldId id="282"/>
            <p14:sldId id="309"/>
            <p14:sldId id="305"/>
            <p14:sldId id="308"/>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lesha goskula" initials="ag" lastIdx="1" clrIdx="0">
    <p:extLst>
      <p:ext uri="{19B8F6BF-5375-455C-9EA6-DF929625EA0E}">
        <p15:presenceInfo xmlns:p15="http://schemas.microsoft.com/office/powerpoint/2012/main" userId="7c8bc380aa7d75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p:cViewPr varScale="1">
        <p:scale>
          <a:sx n="71" d="100"/>
          <a:sy n="71" d="100"/>
        </p:scale>
        <p:origin x="12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79921-7A4B-4BE8-99C3-715E054884F6}" type="datetimeFigureOut">
              <a:rPr lang="en-US" smtClean="0"/>
              <a:t>06-Mar-24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45680C-1F26-4A22-82FC-6A43416B44B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4A29-29D3-4536-8E8E-84C9A7DFE63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1CEF911-CA6C-4B56-B787-7D806339307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D669A4A-1062-41D7-AA42-0CA3E82960CC}"/>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FC1E8957-5C96-4053-9EBA-F2937389C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2FCD8-798D-4822-B181-969DDBBD0399}"/>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247236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66BA-B8AD-439E-8B5F-6735BBE0F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21D4D-30D1-4258-8474-CD717B9500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DE128-D093-4A5E-AD92-5A69058B3C67}"/>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D9C9EFA8-030E-4E97-8018-51F8CEFE8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E74A4-9DB7-4EA6-B331-4F3BF5C57F69}"/>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298253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758E69-7198-427D-86F9-4FA13262083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CCF8B-1762-43F3-8873-40A3F5E9313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1117A9-AFD1-4834-8235-4AFAB4F8F666}"/>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B22ACCF9-B240-4DAE-80FB-3707F1E0B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FAAB5-4B56-4BC1-B307-F0D80B4084C8}"/>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352238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EA25-2728-4801-8EB0-2939D461A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7CC8D-F702-45FB-AF8B-2DC0C6680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CE98E-6FAD-463A-9033-C3FC24E9C170}"/>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C89CC325-8AAC-4ECD-A898-68D79BBA5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45BE0-8548-48B5-A405-004E5818F3F2}"/>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3790226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E05E-B530-4A08-9D83-D6F651EEB80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41D2CBE-CE0F-4FFE-90F6-EBB6054067E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3537E-2911-474F-A6A7-9A8697F64A70}"/>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D5ACD0D6-21F0-43B9-A84B-C9AE03701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05B28-6224-4626-9ECC-87768AD65A65}"/>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380184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4314-E81D-4726-A711-48D71CDCE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31C97-D69A-429D-813C-D17EFE86ADD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CFBA99-2B70-419D-84C7-1F29474F4BE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627840-0CD7-4F1E-A7FF-112E2658D78A}"/>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6" name="Footer Placeholder 5">
            <a:extLst>
              <a:ext uri="{FF2B5EF4-FFF2-40B4-BE49-F238E27FC236}">
                <a16:creationId xmlns:a16="http://schemas.microsoft.com/office/drawing/2014/main" id="{0C6AFA2F-9EE6-4B45-B1F8-845275CC3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1B480-465A-4EC5-A1FC-CFD416FF99C6}"/>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157203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B9E3-871F-4C6E-BD34-6E19ECBA1204}"/>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C192A-CFB9-4A51-958A-D4928EAD309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E9A16-168C-461E-AB17-E79BC19156E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40B20-1828-4DF9-9743-204E9EF3778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08F031-0DA0-453B-82D9-E3BE19B85E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B831BB-3AFB-4110-A804-E97DD03683B4}"/>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8" name="Footer Placeholder 7">
            <a:extLst>
              <a:ext uri="{FF2B5EF4-FFF2-40B4-BE49-F238E27FC236}">
                <a16:creationId xmlns:a16="http://schemas.microsoft.com/office/drawing/2014/main" id="{33832B53-714C-4BC7-92C1-3F99002EED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E28E32-5088-42AD-85C6-1F7538314E82}"/>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942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A556-3E5B-4405-8B57-B67DCBA12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438C46-E378-4DEC-8165-2808513E1856}"/>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4" name="Footer Placeholder 3">
            <a:extLst>
              <a:ext uri="{FF2B5EF4-FFF2-40B4-BE49-F238E27FC236}">
                <a16:creationId xmlns:a16="http://schemas.microsoft.com/office/drawing/2014/main" id="{04557326-037B-4436-920A-7077BF12D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3D3351-6718-4DF7-A4DD-B2733442873C}"/>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178357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C8E29-AC08-47A6-B4B4-EF9BEBED7A46}"/>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3" name="Footer Placeholder 2">
            <a:extLst>
              <a:ext uri="{FF2B5EF4-FFF2-40B4-BE49-F238E27FC236}">
                <a16:creationId xmlns:a16="http://schemas.microsoft.com/office/drawing/2014/main" id="{2BA877F7-93D7-4CD7-AE47-9F97C04260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3703E-5B0F-40C0-81F3-ECAE7B1CDE5A}"/>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30555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9B5B-4C40-42DB-904A-EC0E14C800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164F754-2472-44E7-A447-4349BFDBC2D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8ACBF-60E4-4715-942E-392B871226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B832298-687B-4317-AF29-4EBC3F6903DE}"/>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6" name="Footer Placeholder 5">
            <a:extLst>
              <a:ext uri="{FF2B5EF4-FFF2-40B4-BE49-F238E27FC236}">
                <a16:creationId xmlns:a16="http://schemas.microsoft.com/office/drawing/2014/main" id="{55F4D72D-2829-4599-9E9B-7B1805607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2827C-DFEE-49A9-AFCE-CD877C77137B}"/>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13431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C30-84C6-4E51-BC6B-AFBB490B11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52C17CB-E299-49C7-B9F9-AFA4758ED28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4435476-4711-4447-A7D8-84C7CECD29A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332028E-97A2-4E34-9BE5-AD2E35D10397}"/>
              </a:ext>
            </a:extLst>
          </p:cNvPr>
          <p:cNvSpPr>
            <a:spLocks noGrp="1"/>
          </p:cNvSpPr>
          <p:nvPr>
            <p:ph type="dt" sz="half" idx="10"/>
          </p:nvPr>
        </p:nvSpPr>
        <p:spPr/>
        <p:txBody>
          <a:bodyPr/>
          <a:lstStyle/>
          <a:p>
            <a:fld id="{DA0A7C69-66A3-450A-BA06-E48F3D23234C}" type="datetimeFigureOut">
              <a:rPr lang="en-US" smtClean="0"/>
              <a:pPr/>
              <a:t>06-Mar-24</a:t>
            </a:fld>
            <a:endParaRPr lang="en-US"/>
          </a:p>
        </p:txBody>
      </p:sp>
      <p:sp>
        <p:nvSpPr>
          <p:cNvPr id="6" name="Footer Placeholder 5">
            <a:extLst>
              <a:ext uri="{FF2B5EF4-FFF2-40B4-BE49-F238E27FC236}">
                <a16:creationId xmlns:a16="http://schemas.microsoft.com/office/drawing/2014/main" id="{9CFE43DA-631E-414B-A103-9117D92E2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41C609-CC67-4BA4-8586-827C8B5F0FAC}"/>
              </a:ext>
            </a:extLst>
          </p:cNvPr>
          <p:cNvSpPr>
            <a:spLocks noGrp="1"/>
          </p:cNvSpPr>
          <p:nvPr>
            <p:ph type="sldNum" sz="quarter" idx="12"/>
          </p:nvPr>
        </p:nvSpPr>
        <p:spPr/>
        <p:txBody>
          <a:bodyPr/>
          <a:lstStyle/>
          <a:p>
            <a:fld id="{0E27E16D-86F9-440F-A978-D6138E84B6EB}" type="slidenum">
              <a:rPr lang="en-US" smtClean="0"/>
              <a:pPr/>
              <a:t>‹#›</a:t>
            </a:fld>
            <a:endParaRPr lang="en-US"/>
          </a:p>
        </p:txBody>
      </p:sp>
    </p:spTree>
    <p:extLst>
      <p:ext uri="{BB962C8B-B14F-4D97-AF65-F5344CB8AC3E}">
        <p14:creationId xmlns:p14="http://schemas.microsoft.com/office/powerpoint/2010/main" val="128201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DCC94-7343-4396-98FB-ECD619964DE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F6C88-9B92-4D24-8859-AFE7FF753B6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DD36A-4BB7-4C6A-B34F-9CCCB9C6D0B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0A7C69-66A3-450A-BA06-E48F3D23234C}" type="datetimeFigureOut">
              <a:rPr lang="en-US" smtClean="0"/>
              <a:pPr/>
              <a:t>06-Mar-24</a:t>
            </a:fld>
            <a:endParaRPr lang="en-US"/>
          </a:p>
        </p:txBody>
      </p:sp>
      <p:sp>
        <p:nvSpPr>
          <p:cNvPr id="5" name="Footer Placeholder 4">
            <a:extLst>
              <a:ext uri="{FF2B5EF4-FFF2-40B4-BE49-F238E27FC236}">
                <a16:creationId xmlns:a16="http://schemas.microsoft.com/office/drawing/2014/main" id="{44753313-70BC-4DBC-A1C0-6B2A40C946C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195BF3-EA16-4417-9E43-82A6F769075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7E16D-86F9-440F-A978-D6138E84B6EB}" type="slidenum">
              <a:rPr lang="en-US" smtClean="0"/>
              <a:pPr/>
              <a:t>‹#›</a:t>
            </a:fld>
            <a:endParaRPr lang="en-US"/>
          </a:p>
        </p:txBody>
      </p:sp>
    </p:spTree>
    <p:extLst>
      <p:ext uri="{BB962C8B-B14F-4D97-AF65-F5344CB8AC3E}">
        <p14:creationId xmlns:p14="http://schemas.microsoft.com/office/powerpoint/2010/main" val="27677387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B96547CA-9248-269A-D229-D9B4ADC24078}"/>
              </a:ext>
            </a:extLst>
          </p:cNvPr>
          <p:cNvSpPr>
            <a:spLocks noGrp="1"/>
          </p:cNvSpPr>
          <p:nvPr>
            <p:ph type="body" idx="4294967295"/>
          </p:nvPr>
        </p:nvSpPr>
        <p:spPr>
          <a:xfrm>
            <a:off x="619125" y="4454310"/>
            <a:ext cx="8524875" cy="2403689"/>
          </a:xfrm>
        </p:spPr>
        <p:txBody>
          <a:bodyPr rtlCol="0">
            <a:normAutofit fontScale="25000" lnSpcReduction="20000"/>
          </a:bodyPr>
          <a:lstStyle/>
          <a:p>
            <a:pPr marL="0" indent="0">
              <a:buNone/>
              <a:defRPr/>
            </a:pPr>
            <a:endParaRPr lang="en-US" sz="6400" b="1" dirty="0">
              <a:solidFill>
                <a:schemeClr val="tx1">
                  <a:lumMod val="75000"/>
                  <a:lumOff val="25000"/>
                </a:schemeClr>
              </a:solidFill>
            </a:endParaRPr>
          </a:p>
          <a:p>
            <a:pPr marL="0" indent="0">
              <a:buNone/>
              <a:defRPr/>
            </a:pPr>
            <a:r>
              <a:rPr lang="en-US" sz="6400" b="1" dirty="0">
                <a:solidFill>
                  <a:schemeClr val="tx1">
                    <a:lumMod val="75000"/>
                    <a:lumOff val="25000"/>
                  </a:schemeClr>
                </a:solidFill>
              </a:rPr>
              <a:t>UNDER THE GUIDANCE OF :                                                                                                        </a:t>
            </a:r>
            <a:r>
              <a:rPr lang="en-US" sz="7200" b="1" dirty="0">
                <a:solidFill>
                  <a:schemeClr val="tx1">
                    <a:lumMod val="75000"/>
                    <a:lumOff val="25000"/>
                  </a:schemeClr>
                </a:solidFill>
              </a:rPr>
              <a:t>							                                   </a:t>
            </a:r>
            <a:r>
              <a:rPr lang="en-US" sz="6400" b="1" dirty="0">
                <a:solidFill>
                  <a:schemeClr val="tx1">
                    <a:lumMod val="75000"/>
                    <a:lumOff val="25000"/>
                  </a:schemeClr>
                </a:solidFill>
              </a:rPr>
              <a:t>SUBMITTED BY</a:t>
            </a:r>
            <a:r>
              <a:rPr lang="en-US" sz="7200" b="1" dirty="0">
                <a:solidFill>
                  <a:schemeClr val="tx1">
                    <a:lumMod val="75000"/>
                    <a:lumOff val="25000"/>
                  </a:schemeClr>
                </a:solidFill>
              </a:rPr>
              <a:t>:</a:t>
            </a:r>
          </a:p>
          <a:p>
            <a:pPr marL="0" indent="0">
              <a:buNone/>
              <a:defRPr/>
            </a:pPr>
            <a:r>
              <a:rPr lang="en-US" sz="6400" dirty="0" err="1">
                <a:solidFill>
                  <a:schemeClr val="tx1">
                    <a:lumMod val="75000"/>
                    <a:lumOff val="25000"/>
                  </a:schemeClr>
                </a:solidFill>
              </a:rPr>
              <a:t>Mr.M.Ramasamy</a:t>
            </a:r>
            <a:r>
              <a:rPr lang="en-US" sz="6400" dirty="0">
                <a:solidFill>
                  <a:schemeClr val="tx1">
                    <a:lumMod val="75000"/>
                    <a:lumOff val="25000"/>
                  </a:schemeClr>
                </a:solidFill>
              </a:rPr>
              <a:t>	                                                                     G.Ashlesha-208R1A6217</a:t>
            </a:r>
          </a:p>
          <a:p>
            <a:pPr marL="0" indent="0">
              <a:buNone/>
              <a:defRPr/>
            </a:pPr>
            <a:r>
              <a:rPr lang="en-US" sz="6400" dirty="0">
                <a:solidFill>
                  <a:schemeClr val="tx1">
                    <a:lumMod val="75000"/>
                    <a:lumOff val="25000"/>
                  </a:schemeClr>
                </a:solidFill>
              </a:rPr>
              <a:t>Assistant Professor,                                                                               K.Jagadish-208R1A6237</a:t>
            </a:r>
          </a:p>
          <a:p>
            <a:pPr marL="0" indent="0">
              <a:buNone/>
              <a:defRPr/>
            </a:pPr>
            <a:r>
              <a:rPr lang="en-US" sz="6400" dirty="0">
                <a:solidFill>
                  <a:schemeClr val="tx1">
                    <a:lumMod val="75000"/>
                    <a:lumOff val="25000"/>
                  </a:schemeClr>
                </a:solidFill>
              </a:rPr>
              <a:t>Department of CSE-cyber security,                                                     P .</a:t>
            </a:r>
            <a:r>
              <a:rPr lang="en-US" sz="6400" dirty="0" err="1">
                <a:solidFill>
                  <a:schemeClr val="tx1">
                    <a:lumMod val="75000"/>
                    <a:lumOff val="25000"/>
                  </a:schemeClr>
                </a:solidFill>
              </a:rPr>
              <a:t>Rajshekar</a:t>
            </a:r>
            <a:r>
              <a:rPr lang="en-US" sz="6400" dirty="0">
                <a:solidFill>
                  <a:schemeClr val="tx1">
                    <a:lumMod val="75000"/>
                    <a:lumOff val="25000"/>
                  </a:schemeClr>
                </a:solidFill>
              </a:rPr>
              <a:t> Reddy-208R1A6248</a:t>
            </a:r>
          </a:p>
          <a:p>
            <a:pPr marL="0" indent="0">
              <a:buNone/>
              <a:defRPr/>
            </a:pPr>
            <a:r>
              <a:rPr lang="en-US" sz="6400" dirty="0">
                <a:solidFill>
                  <a:schemeClr val="tx1">
                    <a:lumMod val="75000"/>
                    <a:lumOff val="25000"/>
                  </a:schemeClr>
                </a:solidFill>
              </a:rPr>
              <a:t>CMREC.                                                                                                    </a:t>
            </a:r>
            <a:r>
              <a:rPr lang="en-US" sz="5600" dirty="0">
                <a:solidFill>
                  <a:schemeClr val="tx1">
                    <a:lumMod val="75000"/>
                    <a:lumOff val="25000"/>
                  </a:schemeClr>
                </a:solidFill>
              </a:rPr>
              <a:t>Srinath tekale-208R1A6258 </a:t>
            </a:r>
          </a:p>
          <a:p>
            <a:pPr marL="68580" indent="-68580">
              <a:defRPr/>
            </a:pPr>
            <a:endParaRPr lang="en-US" dirty="0">
              <a:solidFill>
                <a:schemeClr val="tx1">
                  <a:lumMod val="75000"/>
                  <a:lumOff val="25000"/>
                </a:schemeClr>
              </a:solidFill>
            </a:endParaRPr>
          </a:p>
          <a:p>
            <a:pPr marL="68580" indent="-68580">
              <a:defRPr/>
            </a:pPr>
            <a:endParaRPr lang="en-IN" dirty="0">
              <a:solidFill>
                <a:schemeClr val="tx1">
                  <a:lumMod val="75000"/>
                  <a:lumOff val="25000"/>
                </a:schemeClr>
              </a:solidFill>
            </a:endParaRPr>
          </a:p>
        </p:txBody>
      </p:sp>
      <p:sp>
        <p:nvSpPr>
          <p:cNvPr id="8195" name="Text Placeholder 12">
            <a:extLst>
              <a:ext uri="{FF2B5EF4-FFF2-40B4-BE49-F238E27FC236}">
                <a16:creationId xmlns:a16="http://schemas.microsoft.com/office/drawing/2014/main" id="{CCFF74B2-82B7-C636-FA0F-6319789BF994}"/>
              </a:ext>
            </a:extLst>
          </p:cNvPr>
          <p:cNvSpPr>
            <a:spLocks noGrp="1"/>
          </p:cNvSpPr>
          <p:nvPr>
            <p:ph type="body" idx="4294967295"/>
          </p:nvPr>
        </p:nvSpPr>
        <p:spPr>
          <a:xfrm>
            <a:off x="1763688" y="2901950"/>
            <a:ext cx="7380312" cy="861774"/>
          </a:xfrm>
        </p:spPr>
        <p:txBody>
          <a:bodyPr>
            <a:normAutofit fontScale="40000" lnSpcReduction="20000"/>
          </a:bodyPr>
          <a:lstStyle/>
          <a:p>
            <a:pPr marL="0" indent="0">
              <a:buNone/>
            </a:pPr>
            <a:r>
              <a:rPr lang="en-US" altLang="en-US" dirty="0"/>
              <a:t>		</a:t>
            </a:r>
            <a:r>
              <a:rPr lang="en-US" altLang="en-US" sz="4200" dirty="0"/>
              <a:t>                   A Major project on</a:t>
            </a:r>
          </a:p>
          <a:p>
            <a:pPr marL="0" indent="0">
              <a:buNone/>
            </a:pPr>
            <a:r>
              <a:rPr lang="en-US" sz="4900" b="1" dirty="0">
                <a:effectLst/>
                <a:latin typeface="Times New Roman" panose="02020603050405020304" pitchFamily="18" charset="0"/>
                <a:ea typeface="Calibri" panose="020F0502020204030204" pitchFamily="34" charset="0"/>
              </a:rPr>
              <a:t>Fake Social Media Profile Detection And Reporting</a:t>
            </a:r>
            <a:endParaRPr lang="en-US" sz="4900" dirty="0">
              <a:effectLst/>
              <a:latin typeface="Times New Roman" panose="02020603050405020304" pitchFamily="18" charset="0"/>
              <a:ea typeface="Calibri" panose="020F0502020204030204" pitchFamily="34" charset="0"/>
            </a:endParaRPr>
          </a:p>
          <a:p>
            <a:pPr marL="0" indent="0">
              <a:buNone/>
            </a:pPr>
            <a:r>
              <a:rPr lang="en-US" altLang="en-US" dirty="0"/>
              <a:t>			</a:t>
            </a:r>
            <a:endParaRPr lang="en-IN" altLang="en-US" dirty="0"/>
          </a:p>
        </p:txBody>
      </p:sp>
      <p:sp>
        <p:nvSpPr>
          <p:cNvPr id="8196" name="Rectangle 2">
            <a:extLst>
              <a:ext uri="{FF2B5EF4-FFF2-40B4-BE49-F238E27FC236}">
                <a16:creationId xmlns:a16="http://schemas.microsoft.com/office/drawing/2014/main" id="{514F13D4-FEAB-54A8-BA50-85A397AC5C76}"/>
              </a:ext>
            </a:extLst>
          </p:cNvPr>
          <p:cNvSpPr>
            <a:spLocks noChangeArrowheads="1"/>
          </p:cNvSpPr>
          <p:nvPr/>
        </p:nvSpPr>
        <p:spPr bwMode="auto">
          <a:xfrm>
            <a:off x="1" y="87865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endParaRPr lang="en-US" altLang="en-US" sz="1350"/>
          </a:p>
        </p:txBody>
      </p:sp>
      <p:pic>
        <p:nvPicPr>
          <p:cNvPr id="8197" name="Picture 2">
            <a:extLst>
              <a:ext uri="{FF2B5EF4-FFF2-40B4-BE49-F238E27FC236}">
                <a16:creationId xmlns:a16="http://schemas.microsoft.com/office/drawing/2014/main" id="{AB7AFB9A-A72F-CB9C-A8FB-1F519422C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34" t="17500" r="26425" b="62250"/>
          <a:stretch>
            <a:fillRect/>
          </a:stretch>
        </p:blipFill>
        <p:spPr bwMode="auto">
          <a:xfrm>
            <a:off x="779860" y="938284"/>
            <a:ext cx="7584281" cy="12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3">
            <a:extLst>
              <a:ext uri="{FF2B5EF4-FFF2-40B4-BE49-F238E27FC236}">
                <a16:creationId xmlns:a16="http://schemas.microsoft.com/office/drawing/2014/main" id="{E1A3B402-1882-109F-E5D5-4536D0D2B998}"/>
              </a:ext>
            </a:extLst>
          </p:cNvPr>
          <p:cNvSpPr>
            <a:spLocks noChangeArrowheads="1"/>
          </p:cNvSpPr>
          <p:nvPr/>
        </p:nvSpPr>
        <p:spPr bwMode="auto">
          <a:xfrm>
            <a:off x="1259632" y="1709928"/>
            <a:ext cx="5863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685800"/>
            <a:r>
              <a:rPr lang="en-US" altLang="en-US" sz="900" b="1" dirty="0">
                <a:latin typeface="Times New Roman" panose="02020603050405020304" pitchFamily="18" charset="0"/>
                <a:ea typeface="Calibri" panose="020F0502020204030204" pitchFamily="34" charset="0"/>
                <a:cs typeface="Times New Roman" panose="02020603050405020304" pitchFamily="18" charset="0"/>
              </a:rPr>
              <a:t>                                           </a:t>
            </a:r>
          </a:p>
          <a:p>
            <a:pPr algn="ctr" defTabSz="685800"/>
            <a:r>
              <a:rPr lang="en-US" altLang="en-US" sz="900" b="1" dirty="0">
                <a:latin typeface="Times New Roman" panose="02020603050405020304" pitchFamily="18" charset="0"/>
                <a:ea typeface="Calibri" panose="020F0502020204030204" pitchFamily="34" charset="0"/>
                <a:cs typeface="Times New Roman" panose="02020603050405020304" pitchFamily="18" charset="0"/>
              </a:rPr>
              <a:t>						</a:t>
            </a:r>
          </a:p>
          <a:p>
            <a:pPr algn="ctr" defTabSz="685800"/>
            <a:endParaRPr lang="en-US" altLang="en-US" sz="9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85800"/>
            <a:endParaRPr lang="en-US" altLang="en-US" sz="9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85800"/>
            <a:r>
              <a:rPr lang="en-US" altLang="en-US" sz="9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sz="1400" b="1" dirty="0">
                <a:latin typeface="Times New Roman" panose="02020603050405020304" pitchFamily="18" charset="0"/>
                <a:ea typeface="Calibri" panose="020F0502020204030204" pitchFamily="34" charset="0"/>
                <a:cs typeface="Times New Roman" panose="02020603050405020304" pitchFamily="18" charset="0"/>
              </a:rPr>
              <a:t>DEPARTMENT OF CSE-CYBER SECURITY</a:t>
            </a:r>
            <a:endParaRPr lang="en-US" altLang="en-US" sz="1400" dirty="0">
              <a:latin typeface="Arial" panose="020B0604020202020204" pitchFamily="34" charset="0"/>
              <a:ea typeface="Calibri" panose="020F0502020204030204" pitchFamily="34" charset="0"/>
            </a:endParaRPr>
          </a:p>
        </p:txBody>
      </p:sp>
      <p:pic>
        <p:nvPicPr>
          <p:cNvPr id="2" name="Picture 2">
            <a:extLst>
              <a:ext uri="{FF2B5EF4-FFF2-40B4-BE49-F238E27FC236}">
                <a16:creationId xmlns:a16="http://schemas.microsoft.com/office/drawing/2014/main" id="{2D59773A-7939-9AD0-2883-010D65AB4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34" t="17500" r="26425" b="62250"/>
          <a:stretch>
            <a:fillRect/>
          </a:stretch>
        </p:blipFill>
        <p:spPr bwMode="auto">
          <a:xfrm>
            <a:off x="971600" y="938283"/>
            <a:ext cx="7584281" cy="12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ED53-0618-DB3C-C596-CE572A69D0FE}"/>
              </a:ext>
            </a:extLst>
          </p:cNvPr>
          <p:cNvSpPr>
            <a:spLocks noGrp="1"/>
          </p:cNvSpPr>
          <p:nvPr>
            <p:ph type="title"/>
          </p:nvPr>
        </p:nvSpPr>
        <p:spPr>
          <a:xfrm>
            <a:off x="457200" y="274638"/>
            <a:ext cx="8229600" cy="922114"/>
          </a:xfrm>
        </p:spPr>
        <p:txBody>
          <a:bodyPr>
            <a:normAutofit fontScale="90000"/>
          </a:bodyPr>
          <a:lstStyle/>
          <a:p>
            <a:pPr algn="l"/>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br>
            <a:endParaRPr lang="en-US" dirty="0"/>
          </a:p>
        </p:txBody>
      </p:sp>
      <p:sp>
        <p:nvSpPr>
          <p:cNvPr id="3" name="Content Placeholder 2">
            <a:extLst>
              <a:ext uri="{FF2B5EF4-FFF2-40B4-BE49-F238E27FC236}">
                <a16:creationId xmlns:a16="http://schemas.microsoft.com/office/drawing/2014/main" id="{D6AFA6D2-DB05-5665-2C8B-356472FB7C62}"/>
              </a:ext>
            </a:extLst>
          </p:cNvPr>
          <p:cNvSpPr>
            <a:spLocks noGrp="1"/>
          </p:cNvSpPr>
          <p:nvPr>
            <p:ph idx="1"/>
          </p:nvPr>
        </p:nvSpPr>
        <p:spPr>
          <a:xfrm>
            <a:off x="323528" y="404664"/>
            <a:ext cx="8363272" cy="6048672"/>
          </a:xfrm>
        </p:spPr>
        <p:txBody>
          <a:bodyPr>
            <a:normAutofit fontScale="25000" lnSpcReduction="20000"/>
          </a:bodyPr>
          <a:lstStyle/>
          <a:p>
            <a:pPr marL="0" indent="0" algn="just">
              <a:lnSpc>
                <a:spcPct val="150000"/>
              </a:lnSpc>
              <a:spcAft>
                <a:spcPts val="0"/>
              </a:spcAft>
              <a:buNone/>
            </a:pPr>
            <a:r>
              <a:rPr lang="en-US" sz="9600" b="1" dirty="0">
                <a:effectLst/>
                <a:latin typeface="Times New Roman" panose="02020603050405020304" pitchFamily="18" charset="0"/>
                <a:ea typeface="SimSun" panose="02010600030101010101" pitchFamily="2" charset="-122"/>
                <a:cs typeface="Times New Roman" panose="02020603050405020304" pitchFamily="18" charset="0"/>
              </a:rPr>
              <a:t>MODULES:</a:t>
            </a:r>
          </a:p>
          <a:p>
            <a:pPr marL="0" indent="0" algn="just">
              <a:lnSpc>
                <a:spcPct val="114000"/>
              </a:lnSpc>
              <a:spcAft>
                <a:spcPts val="1000"/>
              </a:spcAft>
              <a:buNone/>
            </a:pPr>
            <a:r>
              <a:rPr lang="en-US" sz="8000" dirty="0">
                <a:latin typeface="Times New Roman" panose="02020603050405020304" pitchFamily="18" charset="0"/>
                <a:ea typeface="SimSun" panose="02010600030101010101" pitchFamily="2" charset="-122"/>
                <a:cs typeface="Times New Roman" panose="02020603050405020304" pitchFamily="18" charset="0"/>
              </a:rPr>
              <a:t>1. </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Upload Social Network Profiles Dataset: </a:t>
            </a:r>
          </a:p>
          <a:p>
            <a:pPr algn="just">
              <a:lnSpc>
                <a:spcPct val="114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Using this module we will upload the dataset to the application</a:t>
            </a:r>
          </a:p>
          <a:p>
            <a:pPr marL="0" indent="0" algn="just">
              <a:lnSpc>
                <a:spcPct val="114000"/>
              </a:lnSpc>
              <a:spcAft>
                <a:spcPts val="1000"/>
              </a:spcAft>
              <a:buNone/>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2. Preprocess Dataset: </a:t>
            </a:r>
          </a:p>
          <a:p>
            <a:pPr algn="just">
              <a:lnSpc>
                <a:spcPct val="114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Using this module we will apply processing techniques such as removing missing values and then split the dataset into train and test where the application uses 80% dataset to train ANN and 20% dataset to test ANN prediction accuracy</a:t>
            </a:r>
          </a:p>
          <a:p>
            <a:pPr marL="0" indent="0" algn="just">
              <a:lnSpc>
                <a:spcPct val="114000"/>
              </a:lnSpc>
              <a:spcAft>
                <a:spcPts val="1000"/>
              </a:spcAft>
              <a:buNone/>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3. Run ANN Algorithm:</a:t>
            </a:r>
          </a:p>
          <a:p>
            <a:pPr algn="just">
              <a:lnSpc>
                <a:spcPct val="114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Using this module we will train the ANN algorithm with train and test data and then the train model will be generated and we can use this train model to predict fake accounts from the new dataset.</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999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9BA3A-9D66-C833-8595-FBE121C7A0BC}"/>
              </a:ext>
            </a:extLst>
          </p:cNvPr>
          <p:cNvSpPr txBox="1"/>
          <p:nvPr/>
        </p:nvSpPr>
        <p:spPr>
          <a:xfrm>
            <a:off x="467544" y="620688"/>
            <a:ext cx="8352928" cy="2905475"/>
          </a:xfrm>
          <a:prstGeom prst="rect">
            <a:avLst/>
          </a:prstGeom>
          <a:noFill/>
        </p:spPr>
        <p:txBody>
          <a:bodyPr wrap="square">
            <a:spAutoFit/>
          </a:bodyPr>
          <a:lstStyle/>
          <a:p>
            <a:pPr algn="just">
              <a:lnSpc>
                <a:spcPct val="114000"/>
              </a:lnSpc>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 ANN Accuracy &amp; Loss Graph: </a:t>
            </a:r>
          </a:p>
          <a:p>
            <a:pPr marL="285750" indent="-285750" algn="just">
              <a:lnSpc>
                <a:spcPct val="114000"/>
              </a:lnSpc>
              <a:spcAft>
                <a:spcPts val="100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To train the ANN model we are taking 200 epoch/iterations and then in the graph, we will plot the accuracy/loss performance of ANN at each epoch/iteration.</a:t>
            </a:r>
          </a:p>
          <a:p>
            <a:pPr algn="just">
              <a:lnSpc>
                <a:spcPct val="114000"/>
              </a:lnSpc>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5. Predict Fake/Genuine Profile using ANN: </a:t>
            </a:r>
          </a:p>
          <a:p>
            <a:pPr marL="285750" indent="-285750" algn="just">
              <a:lnSpc>
                <a:spcPct val="114000"/>
              </a:lnSpc>
              <a:spcAft>
                <a:spcPts val="1000"/>
              </a:spcAft>
              <a:buFont typeface="Arial" panose="020B0604020202020204" pitchFamily="34" charset="0"/>
              <a:buChar char="•"/>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Using this module we will upload new test data and then apply the ANN train model to predict whether test data is genuine or fake.</a:t>
            </a:r>
          </a:p>
        </p:txBody>
      </p:sp>
    </p:spTree>
    <p:extLst>
      <p:ext uri="{BB962C8B-B14F-4D97-AF65-F5344CB8AC3E}">
        <p14:creationId xmlns:p14="http://schemas.microsoft.com/office/powerpoint/2010/main" val="356550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C28F-C233-4B09-8CC7-1CD1D7054BEF}"/>
              </a:ext>
            </a:extLst>
          </p:cNvPr>
          <p:cNvSpPr>
            <a:spLocks noGrp="1"/>
          </p:cNvSpPr>
          <p:nvPr>
            <p:ph type="title"/>
          </p:nvPr>
        </p:nvSpPr>
        <p:spPr>
          <a:xfrm>
            <a:off x="628650" y="365127"/>
            <a:ext cx="7886700" cy="615602"/>
          </a:xfrm>
        </p:spPr>
        <p:txBody>
          <a:bodyPr>
            <a:normAutofit/>
          </a:bodyPr>
          <a:lstStyle/>
          <a:p>
            <a:r>
              <a:rPr lang="en-US" sz="24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484855E4-0937-4CCD-8231-4B36B249654E}"/>
              </a:ext>
            </a:extLst>
          </p:cNvPr>
          <p:cNvSpPr>
            <a:spLocks noGrp="1"/>
          </p:cNvSpPr>
          <p:nvPr>
            <p:ph idx="1"/>
          </p:nvPr>
        </p:nvSpPr>
        <p:spPr>
          <a:xfrm>
            <a:off x="539552" y="1180932"/>
            <a:ext cx="7886700" cy="5056379"/>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PYTHON:</a:t>
            </a:r>
          </a:p>
          <a:p>
            <a:pPr algn="just"/>
            <a:r>
              <a:rPr lang="en-US" sz="2400" b="0" i="0" dirty="0">
                <a:effectLst/>
                <a:latin typeface="Times New Roman" panose="02020603050405020304" pitchFamily="18" charset="0"/>
                <a:cs typeface="Times New Roman" panose="02020603050405020304" pitchFamily="18" charset="0"/>
              </a:rPr>
              <a:t>Python is a simple, general purpose, high level, and object-oriented programming language.</a:t>
            </a:r>
          </a:p>
          <a:p>
            <a:pPr algn="just"/>
            <a:r>
              <a:rPr lang="en-US" sz="2400" b="0" i="0" dirty="0">
                <a:effectLst/>
                <a:latin typeface="Times New Roman" panose="02020603050405020304" pitchFamily="18" charset="0"/>
                <a:cs typeface="Times New Roman" panose="02020603050405020304" pitchFamily="18" charset="0"/>
              </a:rPr>
              <a:t>Python is an interpreted scripting language also. </a:t>
            </a:r>
            <a:r>
              <a:rPr lang="en-US" sz="2400" b="0" i="1" dirty="0">
                <a:effectLst/>
                <a:latin typeface="Times New Roman" panose="02020603050405020304" pitchFamily="18" charset="0"/>
                <a:cs typeface="Times New Roman" panose="02020603050405020304" pitchFamily="18" charset="0"/>
              </a:rPr>
              <a:t>Guido Van Rossum</a:t>
            </a:r>
            <a:r>
              <a:rPr lang="en-US" sz="2400" b="0" i="0" dirty="0">
                <a:effectLst/>
                <a:latin typeface="Times New Roman" panose="02020603050405020304" pitchFamily="18" charset="0"/>
                <a:cs typeface="Times New Roman" panose="02020603050405020304" pitchFamily="18" charset="0"/>
              </a:rPr>
              <a:t> is known as the founder of Python programming.</a:t>
            </a:r>
          </a:p>
          <a:p>
            <a:pPr algn="just"/>
            <a:r>
              <a:rPr lang="en-US" sz="2400" b="0" i="0" dirty="0">
                <a:effectLst/>
                <a:latin typeface="Times New Roman" panose="02020603050405020304" pitchFamily="18" charset="0"/>
                <a:cs typeface="Times New Roman" panose="02020603050405020304" pitchFamily="18" charset="0"/>
              </a:rPr>
              <a:t>Python is an easy-to-learn yet powerful and versatile scripting language, which makes it attractive for Application Development.</a:t>
            </a:r>
          </a:p>
          <a:p>
            <a:pPr algn="just"/>
            <a:r>
              <a:rPr lang="en-US" sz="2400" b="0" i="0" dirty="0">
                <a:effectLst/>
                <a:latin typeface="Times New Roman" panose="02020603050405020304" pitchFamily="18" charset="0"/>
                <a:cs typeface="Times New Roman" panose="02020603050405020304" pitchFamily="18" charset="0"/>
              </a:rPr>
              <a:t>With its interpreted nature, Python's syntax and dynamic typing make it an ideal language for scripting and rapid application development.</a:t>
            </a:r>
          </a:p>
          <a:p>
            <a:pPr algn="just"/>
            <a:r>
              <a:rPr lang="en-US" sz="2400" b="0" i="0" dirty="0">
                <a:effectLst/>
                <a:latin typeface="Times New Roman" panose="02020603050405020304" pitchFamily="18" charset="0"/>
                <a:cs typeface="Times New Roman" panose="02020603050405020304" pitchFamily="18" charset="0"/>
              </a:rPr>
              <a:t>Python supports multiple programming patterns, including object-oriented, imperative, and functional or procedural programming styles.</a:t>
            </a:r>
          </a:p>
          <a:p>
            <a:pPr algn="just"/>
            <a:r>
              <a:rPr lang="en-US" sz="2400" b="0" i="0" dirty="0">
                <a:effectLst/>
                <a:latin typeface="Times New Roman" panose="02020603050405020304" pitchFamily="18" charset="0"/>
                <a:cs typeface="Times New Roman" panose="02020603050405020304" pitchFamily="18" charset="0"/>
              </a:rPr>
              <a:t>Python is not intended to work in a particular area, such as web programming. It is a multipurpose programming language because it can be used with web, enterprise, 3D CAD, etc.</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685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B6DA-8D52-4287-A730-B9361265FE70}"/>
              </a:ext>
            </a:extLst>
          </p:cNvPr>
          <p:cNvSpPr>
            <a:spLocks noGrp="1"/>
          </p:cNvSpPr>
          <p:nvPr>
            <p:ph type="title"/>
          </p:nvPr>
        </p:nvSpPr>
        <p:spPr>
          <a:xfrm>
            <a:off x="251520" y="365126"/>
            <a:ext cx="8263830" cy="975642"/>
          </a:xfrm>
        </p:spPr>
        <p:txBody>
          <a:bodyPr>
            <a:normAutofit/>
          </a:bodyPr>
          <a:lstStyle/>
          <a:p>
            <a:r>
              <a:rPr lang="en-US" sz="2400" b="1" dirty="0">
                <a:latin typeface="Times New Roman" panose="02020603050405020304" pitchFamily="18" charset="0"/>
                <a:cs typeface="Times New Roman" panose="02020603050405020304" pitchFamily="18" charset="0"/>
              </a:rPr>
              <a:t>FEATURES</a:t>
            </a:r>
            <a:endParaRPr lang="en-US" sz="2400" dirty="0"/>
          </a:p>
        </p:txBody>
      </p:sp>
      <p:sp>
        <p:nvSpPr>
          <p:cNvPr id="3" name="Content Placeholder 2">
            <a:extLst>
              <a:ext uri="{FF2B5EF4-FFF2-40B4-BE49-F238E27FC236}">
                <a16:creationId xmlns:a16="http://schemas.microsoft.com/office/drawing/2014/main" id="{BDC653A2-EC26-443B-9FA0-2D05A20499C7}"/>
              </a:ext>
            </a:extLst>
          </p:cNvPr>
          <p:cNvSpPr>
            <a:spLocks noGrp="1"/>
          </p:cNvSpPr>
          <p:nvPr>
            <p:ph idx="1"/>
          </p:nvPr>
        </p:nvSpPr>
        <p:spPr>
          <a:xfrm>
            <a:off x="251520" y="1556792"/>
            <a:ext cx="8263830" cy="4620171"/>
          </a:xfrm>
        </p:spPr>
        <p:txBody>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Free and Open Source.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to code.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to Read.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Object-Oriented Language.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GUI Programming Support.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High-Level Language.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Large Community Support.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to Debug.</a:t>
            </a:r>
          </a:p>
          <a:p>
            <a:endParaRPr lang="en-US" dirty="0"/>
          </a:p>
        </p:txBody>
      </p:sp>
    </p:spTree>
    <p:extLst>
      <p:ext uri="{BB962C8B-B14F-4D97-AF65-F5344CB8AC3E}">
        <p14:creationId xmlns:p14="http://schemas.microsoft.com/office/powerpoint/2010/main" val="301377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A4AF-1DB3-4291-AFFF-709D5B96F770}"/>
              </a:ext>
            </a:extLst>
          </p:cNvPr>
          <p:cNvSpPr>
            <a:spLocks noGrp="1"/>
          </p:cNvSpPr>
          <p:nvPr>
            <p:ph type="title"/>
          </p:nvPr>
        </p:nvSpPr>
        <p:spPr>
          <a:xfrm>
            <a:off x="628650" y="365127"/>
            <a:ext cx="7886700" cy="543594"/>
          </a:xfrm>
        </p:spPr>
        <p:txBody>
          <a:bodyPr>
            <a:normAutofit/>
          </a:bodyPr>
          <a:lstStyle/>
          <a:p>
            <a:r>
              <a:rPr lang="en-US" sz="2400" b="1" dirty="0">
                <a:latin typeface="Times New Roman" pitchFamily="18" charset="0"/>
                <a:cs typeface="Times New Roman" pitchFamily="18" charset="0"/>
              </a:rPr>
              <a:t>TKINTER</a:t>
            </a:r>
            <a:endParaRPr lang="en-US" sz="2400" dirty="0"/>
          </a:p>
        </p:txBody>
      </p:sp>
      <p:sp>
        <p:nvSpPr>
          <p:cNvPr id="3" name="Content Placeholder 2">
            <a:extLst>
              <a:ext uri="{FF2B5EF4-FFF2-40B4-BE49-F238E27FC236}">
                <a16:creationId xmlns:a16="http://schemas.microsoft.com/office/drawing/2014/main" id="{9C29E633-BCC8-43BE-B4B7-6473A44C792D}"/>
              </a:ext>
            </a:extLst>
          </p:cNvPr>
          <p:cNvSpPr>
            <a:spLocks noGrp="1"/>
          </p:cNvSpPr>
          <p:nvPr>
            <p:ph idx="1"/>
          </p:nvPr>
        </p:nvSpPr>
        <p:spPr>
          <a:xfrm>
            <a:off x="628650" y="1052736"/>
            <a:ext cx="7886700" cy="5124227"/>
          </a:xfrm>
        </p:spPr>
        <p:txBody>
          <a:bodyPr/>
          <a:lstStyle/>
          <a:p>
            <a:pPr algn="just"/>
            <a:r>
              <a:rPr lang="en-US" sz="2000" b="0" i="0" dirty="0">
                <a:effectLst/>
                <a:latin typeface="Times New Roman" panose="02020603050405020304" pitchFamily="18" charset="0"/>
                <a:cs typeface="Times New Roman" panose="02020603050405020304" pitchFamily="18" charset="0"/>
              </a:rPr>
              <a:t>Python offers multiple options for developing GUI (Graphical User Interface). Out of all the GUI methods, </a:t>
            </a:r>
            <a:r>
              <a:rPr lang="en-US" sz="2000" b="0" i="0" dirty="0" err="1">
                <a:effectLst/>
                <a:latin typeface="Times New Roman" panose="02020603050405020304" pitchFamily="18" charset="0"/>
                <a:cs typeface="Times New Roman" panose="02020603050405020304" pitchFamily="18" charset="0"/>
              </a:rPr>
              <a:t>tkinter</a:t>
            </a:r>
            <a:r>
              <a:rPr lang="en-US" sz="2000" b="0" i="0" dirty="0">
                <a:effectLst/>
                <a:latin typeface="Times New Roman" panose="02020603050405020304" pitchFamily="18" charset="0"/>
                <a:cs typeface="Times New Roman" panose="02020603050405020304" pitchFamily="18" charset="0"/>
              </a:rPr>
              <a:t> is the most commonly used method. </a:t>
            </a:r>
          </a:p>
          <a:p>
            <a:pPr algn="just"/>
            <a:r>
              <a:rPr lang="en-US" sz="2000" b="0" i="0" dirty="0">
                <a:effectLst/>
                <a:latin typeface="Times New Roman" panose="02020603050405020304" pitchFamily="18" charset="0"/>
                <a:cs typeface="Times New Roman" panose="02020603050405020304" pitchFamily="18" charset="0"/>
              </a:rPr>
              <a:t>It is a standard Python interface to the Tk GUI toolkit shipped with Python. </a:t>
            </a:r>
          </a:p>
          <a:p>
            <a:pPr algn="just"/>
            <a:r>
              <a:rPr lang="en-US" sz="2000" b="0" i="0" dirty="0">
                <a:effectLst/>
                <a:latin typeface="Times New Roman" panose="02020603050405020304" pitchFamily="18" charset="0"/>
                <a:cs typeface="Times New Roman" panose="02020603050405020304" pitchFamily="18" charset="0"/>
              </a:rPr>
              <a:t>Python provides the standard library </a:t>
            </a:r>
            <a:r>
              <a:rPr lang="en-US" sz="2000" b="0" i="0" dirty="0" err="1">
                <a:effectLst/>
                <a:latin typeface="Times New Roman" panose="02020603050405020304" pitchFamily="18" charset="0"/>
                <a:cs typeface="Times New Roman" panose="02020603050405020304" pitchFamily="18" charset="0"/>
              </a:rPr>
              <a:t>Tkinter</a:t>
            </a:r>
            <a:r>
              <a:rPr lang="en-US" sz="2000" b="0" i="0" dirty="0">
                <a:effectLst/>
                <a:latin typeface="Times New Roman" panose="02020603050405020304" pitchFamily="18" charset="0"/>
                <a:cs typeface="Times New Roman" panose="02020603050405020304" pitchFamily="18" charset="0"/>
              </a:rPr>
              <a:t> for creating the graphical user interface for desktop based applications.</a:t>
            </a:r>
          </a:p>
          <a:p>
            <a:pPr algn="just"/>
            <a:r>
              <a:rPr lang="en-US" sz="2000" b="0" i="0" dirty="0">
                <a:effectLst/>
                <a:latin typeface="Times New Roman" panose="02020603050405020304" pitchFamily="18" charset="0"/>
                <a:cs typeface="Times New Roman" panose="02020603050405020304" pitchFamily="18" charset="0"/>
              </a:rPr>
              <a:t>Developing desktop based applications with python </a:t>
            </a:r>
            <a:r>
              <a:rPr lang="en-US" sz="2000" b="0" i="0" dirty="0" err="1">
                <a:effectLst/>
                <a:latin typeface="Times New Roman" panose="02020603050405020304" pitchFamily="18" charset="0"/>
                <a:cs typeface="Times New Roman" panose="02020603050405020304" pitchFamily="18" charset="0"/>
              </a:rPr>
              <a:t>Tkinter</a:t>
            </a:r>
            <a:r>
              <a:rPr lang="en-US" sz="2000" b="0" i="0" dirty="0">
                <a:effectLst/>
                <a:latin typeface="Times New Roman" panose="02020603050405020304" pitchFamily="18" charset="0"/>
                <a:cs typeface="Times New Roman" panose="02020603050405020304" pitchFamily="18" charset="0"/>
              </a:rPr>
              <a:t> is not a complex task. An empty </a:t>
            </a:r>
            <a:r>
              <a:rPr lang="en-US" sz="2000" b="0" i="0" dirty="0" err="1">
                <a:effectLst/>
                <a:latin typeface="Times New Roman" panose="02020603050405020304" pitchFamily="18" charset="0"/>
                <a:cs typeface="Times New Roman" panose="02020603050405020304" pitchFamily="18" charset="0"/>
              </a:rPr>
              <a:t>Tkinter</a:t>
            </a:r>
            <a:r>
              <a:rPr lang="en-US" sz="2000" b="0" i="0" dirty="0">
                <a:effectLst/>
                <a:latin typeface="Times New Roman" panose="02020603050405020304" pitchFamily="18" charset="0"/>
                <a:cs typeface="Times New Roman" panose="02020603050405020304" pitchFamily="18" charset="0"/>
              </a:rPr>
              <a:t> top-level window can be created by using the following steps.</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import the </a:t>
            </a:r>
            <a:r>
              <a:rPr lang="en-US" sz="2000" b="0" i="0" dirty="0" err="1">
                <a:solidFill>
                  <a:srgbClr val="000000"/>
                </a:solidFill>
                <a:effectLst/>
                <a:latin typeface="Times New Roman" panose="02020603050405020304" pitchFamily="18" charset="0"/>
                <a:cs typeface="Times New Roman" panose="02020603050405020304" pitchFamily="18" charset="0"/>
              </a:rPr>
              <a:t>Tkinter</a:t>
            </a:r>
            <a:r>
              <a:rPr lang="en-US" sz="2000" b="0" i="0" dirty="0">
                <a:solidFill>
                  <a:srgbClr val="000000"/>
                </a:solidFill>
                <a:effectLst/>
                <a:latin typeface="Times New Roman" panose="02020603050405020304" pitchFamily="18" charset="0"/>
                <a:cs typeface="Times New Roman" panose="02020603050405020304" pitchFamily="18" charset="0"/>
              </a:rPr>
              <a:t> module.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Create the main application window.</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Add the widgets like labels, buttons, frames, etc. to the window.</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Call the main event loop so that the actions can take place on the user's computer screen.</a:t>
            </a:r>
          </a:p>
          <a:p>
            <a:endParaRPr lang="en-US" dirty="0"/>
          </a:p>
        </p:txBody>
      </p:sp>
    </p:spTree>
    <p:extLst>
      <p:ext uri="{BB962C8B-B14F-4D97-AF65-F5344CB8AC3E}">
        <p14:creationId xmlns:p14="http://schemas.microsoft.com/office/powerpoint/2010/main" val="157461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B307-1187-4654-A03F-32EEA2542447}"/>
              </a:ext>
            </a:extLst>
          </p:cNvPr>
          <p:cNvSpPr>
            <a:spLocks noGrp="1"/>
          </p:cNvSpPr>
          <p:nvPr>
            <p:ph type="title"/>
          </p:nvPr>
        </p:nvSpPr>
        <p:spPr>
          <a:xfrm>
            <a:off x="628650" y="18255"/>
            <a:ext cx="7886700" cy="1325563"/>
          </a:xfrm>
        </p:spPr>
        <p:txBody>
          <a:bodyPr>
            <a:normAutofit fontScale="90000"/>
          </a:bodyPr>
          <a:lstStyle/>
          <a:p>
            <a:r>
              <a:rPr lang="en-US" sz="32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ALGORITHM</a:t>
            </a:r>
            <a:br>
              <a:rPr lang="en-US" sz="3200" b="1" u="sng" dirty="0">
                <a:latin typeface="Times New Roman" panose="02020603050405020304" pitchFamily="18" charset="0"/>
                <a:cs typeface="Times New Roman" panose="02020603050405020304" pitchFamily="18" charset="0"/>
              </a:rPr>
            </a:br>
            <a:br>
              <a:rPr lang="en-US" sz="3200" b="1" u="sng" dirty="0">
                <a:latin typeface="Times New Roman" panose="02020603050405020304" pitchFamily="18" charset="0"/>
                <a:cs typeface="Times New Roman" panose="02020603050405020304" pitchFamily="18" charset="0"/>
              </a:rPr>
            </a:br>
            <a:r>
              <a:rPr lang="en-US" sz="2700" b="1" u="sng" dirty="0">
                <a:latin typeface="Times New Roman" panose="02020603050405020304" pitchFamily="18" charset="0"/>
                <a:cs typeface="Times New Roman" panose="02020603050405020304" pitchFamily="18" charset="0"/>
              </a:rPr>
              <a:t>ANN</a:t>
            </a:r>
            <a:r>
              <a:rPr lang="en-US" sz="3100" b="1" u="sng" dirty="0">
                <a:latin typeface="Times New Roman" panose="02020603050405020304" pitchFamily="18" charset="0"/>
                <a:cs typeface="Times New Roman" panose="02020603050405020304" pitchFamily="18" charset="0"/>
              </a:rPr>
              <a:t>:</a:t>
            </a:r>
          </a:p>
        </p:txBody>
      </p:sp>
      <p:sp>
        <p:nvSpPr>
          <p:cNvPr id="9" name="AutoShape 2">
            <a:extLst>
              <a:ext uri="{FF2B5EF4-FFF2-40B4-BE49-F238E27FC236}">
                <a16:creationId xmlns:a16="http://schemas.microsoft.com/office/drawing/2014/main" id="{923FB7C8-E644-65F2-0BAA-E973A2C13A10}"/>
              </a:ext>
            </a:extLst>
          </p:cNvPr>
          <p:cNvSpPr>
            <a:spLocks noChangeAspect="1" noChangeArrowheads="1"/>
          </p:cNvSpPr>
          <p:nvPr/>
        </p:nvSpPr>
        <p:spPr bwMode="auto">
          <a:xfrm>
            <a:off x="2615040" y="18414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a:ea typeface="Rockwell"/>
                <a:cs typeface="Rockwell"/>
                <a:sym typeface="Rockwell"/>
              </a:defRPr>
            </a:lvl9pPr>
          </a:lstStyle>
          <a:p>
            <a:endParaRPr lang="en-IN"/>
          </a:p>
        </p:txBody>
      </p:sp>
      <p:sp>
        <p:nvSpPr>
          <p:cNvPr id="7" name="TextBox 6">
            <a:extLst>
              <a:ext uri="{FF2B5EF4-FFF2-40B4-BE49-F238E27FC236}">
                <a16:creationId xmlns:a16="http://schemas.microsoft.com/office/drawing/2014/main" id="{51F1913A-B5D8-46B6-A199-30CA481721F7}"/>
              </a:ext>
            </a:extLst>
          </p:cNvPr>
          <p:cNvSpPr txBox="1"/>
          <p:nvPr/>
        </p:nvSpPr>
        <p:spPr>
          <a:xfrm>
            <a:off x="755576" y="1907801"/>
            <a:ext cx="7327726" cy="4893647"/>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term "Artificial neural network" refers to a biologically inspired sub-field of artificial intelligence modeled after the brain. </a:t>
            </a:r>
          </a:p>
          <a:p>
            <a:pPr algn="l">
              <a:buFont typeface="Arial" panose="020B0604020202020204" pitchFamily="34" charset="0"/>
              <a:buChar char="•"/>
            </a:pPr>
            <a:r>
              <a:rPr lang="en-US" sz="2400" b="0" i="0" dirty="0">
                <a:solidFill>
                  <a:srgbClr val="393939"/>
                </a:solidFill>
                <a:effectLst/>
                <a:latin typeface="Times New Roman" panose="02020603050405020304" pitchFamily="18" charset="0"/>
                <a:cs typeface="Times New Roman" panose="02020603050405020304" pitchFamily="18" charset="0"/>
              </a:rPr>
              <a:t>Input layer – The activity of the input units represents the raw information that can feed into the network.</a:t>
            </a:r>
          </a:p>
          <a:p>
            <a:pPr algn="l">
              <a:buFont typeface="Arial" panose="020B0604020202020204" pitchFamily="34" charset="0"/>
              <a:buChar char="•"/>
            </a:pPr>
            <a:r>
              <a:rPr lang="en-US" sz="2400" b="0" i="0" dirty="0">
                <a:solidFill>
                  <a:srgbClr val="393939"/>
                </a:solidFill>
                <a:effectLst/>
                <a:latin typeface="Times New Roman" panose="02020603050405020304" pitchFamily="18" charset="0"/>
                <a:cs typeface="Times New Roman" panose="02020603050405020304" pitchFamily="18" charset="0"/>
              </a:rPr>
              <a:t>Hidden layer – To determine the activity of each hidden unit. The activities of the input units and the weights on the connections between the input and the hidden units. There may be one or more hidden layers.</a:t>
            </a:r>
          </a:p>
          <a:p>
            <a:pPr algn="l">
              <a:buFont typeface="Arial" panose="020B0604020202020204" pitchFamily="34" charset="0"/>
              <a:buChar char="•"/>
            </a:pPr>
            <a:r>
              <a:rPr lang="en-US" sz="2400" b="0" i="0" dirty="0">
                <a:solidFill>
                  <a:srgbClr val="393939"/>
                </a:solidFill>
                <a:effectLst/>
                <a:latin typeface="Times New Roman" panose="02020603050405020304" pitchFamily="18" charset="0"/>
                <a:cs typeface="Times New Roman" panose="02020603050405020304" pitchFamily="18" charset="0"/>
              </a:rPr>
              <a:t>Output layer – The behavior of the output units depends on the activity of the hidden units and the weights between the hidden and output units.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27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A47561-4E6F-4DD0-BEED-EF95D1F9D55E}"/>
              </a:ext>
            </a:extLst>
          </p:cNvPr>
          <p:cNvPicPr>
            <a:picLocks noChangeAspect="1"/>
          </p:cNvPicPr>
          <p:nvPr/>
        </p:nvPicPr>
        <p:blipFill>
          <a:blip r:embed="rId2"/>
          <a:stretch>
            <a:fillRect/>
          </a:stretch>
        </p:blipFill>
        <p:spPr>
          <a:xfrm>
            <a:off x="1894109" y="3212976"/>
            <a:ext cx="5355781" cy="3101289"/>
          </a:xfrm>
          <a:prstGeom prst="rect">
            <a:avLst/>
          </a:prstGeom>
        </p:spPr>
      </p:pic>
      <p:sp>
        <p:nvSpPr>
          <p:cNvPr id="4" name="TextBox 3">
            <a:extLst>
              <a:ext uri="{FF2B5EF4-FFF2-40B4-BE49-F238E27FC236}">
                <a16:creationId xmlns:a16="http://schemas.microsoft.com/office/drawing/2014/main" id="{DC65DDC3-6A1D-48A3-A0F3-D496B1CA79BB}"/>
              </a:ext>
            </a:extLst>
          </p:cNvPr>
          <p:cNvSpPr txBox="1"/>
          <p:nvPr/>
        </p:nvSpPr>
        <p:spPr>
          <a:xfrm>
            <a:off x="683568" y="764704"/>
            <a:ext cx="7704856" cy="1938992"/>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To understand the concept of the architecture of an artificial neural network, we have to understand what a neural network consists of. In order to define a neural network that consists of a large number of artificial neurons, which are termed units arranged in a sequence of layers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8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a:extLst>
              <a:ext uri="{FF2B5EF4-FFF2-40B4-BE49-F238E27FC236}">
                <a16:creationId xmlns:a16="http://schemas.microsoft.com/office/drawing/2014/main" id="{FA428174-E79E-10CD-9DFB-0E404E28E1F5}"/>
              </a:ext>
            </a:extLst>
          </p:cNvPr>
          <p:cNvSpPr txBox="1">
            <a:spLocks noGrp="1"/>
          </p:cNvSpPr>
          <p:nvPr>
            <p:ph type="title"/>
          </p:nvPr>
        </p:nvSpPr>
        <p:spPr>
          <a:xfrm>
            <a:off x="395536" y="113357"/>
            <a:ext cx="8119814" cy="1338828"/>
          </a:xfrm>
          <a:prstGeom prst="rect">
            <a:avLst/>
          </a:prstGeom>
          <a:ln w="12700">
            <a:miter lim="400000"/>
          </a:ln>
        </p:spPr>
        <p:txBody>
          <a:bodyPr wrap="square" lIns="45719" rIns="45719">
            <a:spAutoFit/>
          </a:bodyPr>
          <a:lstStyle>
            <a:lvl1pPr>
              <a:defRPr sz="2000" u="sng">
                <a:solidFill>
                  <a:srgbClr val="FF0000"/>
                </a:solidFill>
                <a:effectLst>
                  <a:outerShdw blurRad="38100" dist="38100" dir="2700000" rotWithShape="0">
                    <a:srgbClr val="000000">
                      <a:alpha val="43137"/>
                    </a:srgbClr>
                  </a:outerShdw>
                </a:effectLst>
                <a:latin typeface="Arial Black" panose="020B0A04020102020204"/>
                <a:ea typeface="Arial Black" panose="020B0A04020102020204"/>
                <a:cs typeface="Arial Black" panose="020B0A04020102020204"/>
                <a:sym typeface="Arial Black" panose="020B0A04020102020204"/>
              </a:defRPr>
            </a:lvl1pPr>
          </a:lstStyle>
          <a:p>
            <a:r>
              <a:rPr sz="3000" b="1" dirty="0">
                <a:solidFill>
                  <a:schemeClr val="tx1"/>
                </a:solidFill>
                <a:effectLst/>
                <a:latin typeface="Times New Roman" panose="02020603050405020304" pitchFamily="18" charset="0"/>
                <a:cs typeface="Times New Roman" panose="02020603050405020304" pitchFamily="18" charset="0"/>
              </a:rPr>
              <a:t>UML Diagrams</a:t>
            </a:r>
            <a:br>
              <a:rPr lang="en-US" sz="3000" b="1" dirty="0">
                <a:solidFill>
                  <a:schemeClr val="tx1"/>
                </a:solidFill>
                <a:effectLst/>
                <a:latin typeface="Times New Roman" panose="02020603050405020304" pitchFamily="18" charset="0"/>
                <a:cs typeface="Times New Roman" panose="02020603050405020304" pitchFamily="18" charset="0"/>
              </a:rPr>
            </a:br>
            <a:br>
              <a:rPr lang="en-US" sz="3000" b="1" dirty="0">
                <a:solidFill>
                  <a:schemeClr val="tx1"/>
                </a:solidFill>
                <a:effectLst/>
                <a:latin typeface="Times New Roman" panose="02020603050405020304" pitchFamily="18" charset="0"/>
                <a:cs typeface="Times New Roman" panose="02020603050405020304" pitchFamily="18" charset="0"/>
              </a:rPr>
            </a:br>
            <a:r>
              <a:rPr lang="en-US" sz="3000" b="1" u="none" dirty="0">
                <a:solidFill>
                  <a:schemeClr val="tx1"/>
                </a:solidFill>
                <a:effectLst/>
                <a:latin typeface="Times New Roman" panose="02020603050405020304" pitchFamily="18" charset="0"/>
                <a:cs typeface="Times New Roman" panose="02020603050405020304" pitchFamily="18" charset="0"/>
              </a:rPr>
              <a:t>use case</a:t>
            </a:r>
            <a:endParaRPr sz="3000" b="1" u="none" dirty="0">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DB4DF1-C4DF-4C6F-9D74-2666FC92EF90}"/>
              </a:ext>
            </a:extLst>
          </p:cNvPr>
          <p:cNvPicPr/>
          <p:nvPr/>
        </p:nvPicPr>
        <p:blipFill>
          <a:blip r:embed="rId2"/>
          <a:srcRect/>
          <a:stretch>
            <a:fillRect/>
          </a:stretch>
        </p:blipFill>
        <p:spPr bwMode="auto">
          <a:xfrm>
            <a:off x="2064668" y="1277783"/>
            <a:ext cx="4781550" cy="5010150"/>
          </a:xfrm>
          <a:prstGeom prst="rect">
            <a:avLst/>
          </a:prstGeom>
          <a:noFill/>
          <a:ln w="9525">
            <a:noFill/>
            <a:miter lim="800000"/>
            <a:headEnd/>
            <a:tailEnd/>
          </a:ln>
        </p:spPr>
      </p:pic>
    </p:spTree>
    <p:extLst>
      <p:ext uri="{BB962C8B-B14F-4D97-AF65-F5344CB8AC3E}">
        <p14:creationId xmlns:p14="http://schemas.microsoft.com/office/powerpoint/2010/main" val="2962859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B123-F153-49AB-A35E-B8A528428BFE}"/>
              </a:ext>
            </a:extLst>
          </p:cNvPr>
          <p:cNvSpPr>
            <a:spLocks noGrp="1"/>
          </p:cNvSpPr>
          <p:nvPr>
            <p:ph type="title"/>
          </p:nvPr>
        </p:nvSpPr>
        <p:spPr>
          <a:xfrm>
            <a:off x="628650" y="25116"/>
            <a:ext cx="7886700" cy="687610"/>
          </a:xfrm>
        </p:spPr>
        <p:txBody>
          <a:bodyPr>
            <a:normAutofit/>
          </a:bodyPr>
          <a:lstStyle/>
          <a:p>
            <a:r>
              <a:rPr lang="en-US" sz="2000" b="1" dirty="0">
                <a:latin typeface="Times New Roman" panose="02020603050405020304" pitchFamily="18" charset="0"/>
                <a:cs typeface="Times New Roman" panose="02020603050405020304" pitchFamily="18" charset="0"/>
              </a:rPr>
              <a:t>CLASS</a:t>
            </a:r>
            <a:r>
              <a:rPr lang="en-US" sz="32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DIAGRAM</a:t>
            </a:r>
          </a:p>
        </p:txBody>
      </p:sp>
      <p:pic>
        <p:nvPicPr>
          <p:cNvPr id="3" name="Picture 2">
            <a:extLst>
              <a:ext uri="{FF2B5EF4-FFF2-40B4-BE49-F238E27FC236}">
                <a16:creationId xmlns:a16="http://schemas.microsoft.com/office/drawing/2014/main" id="{5738F11A-55F7-4C77-BD7C-32D33D040F70}"/>
              </a:ext>
            </a:extLst>
          </p:cNvPr>
          <p:cNvPicPr/>
          <p:nvPr/>
        </p:nvPicPr>
        <p:blipFill>
          <a:blip r:embed="rId2"/>
          <a:srcRect/>
          <a:stretch>
            <a:fillRect/>
          </a:stretch>
        </p:blipFill>
        <p:spPr bwMode="auto">
          <a:xfrm>
            <a:off x="395536" y="712726"/>
            <a:ext cx="4447406" cy="2376264"/>
          </a:xfrm>
          <a:prstGeom prst="rect">
            <a:avLst/>
          </a:prstGeom>
          <a:noFill/>
          <a:ln w="9525">
            <a:noFill/>
            <a:miter lim="800000"/>
            <a:headEnd/>
            <a:tailEnd/>
          </a:ln>
        </p:spPr>
      </p:pic>
      <p:sp>
        <p:nvSpPr>
          <p:cNvPr id="5" name="TextBox 4">
            <a:extLst>
              <a:ext uri="{FF2B5EF4-FFF2-40B4-BE49-F238E27FC236}">
                <a16:creationId xmlns:a16="http://schemas.microsoft.com/office/drawing/2014/main" id="{17FC371D-C9F8-4684-952B-943543847E1E}"/>
              </a:ext>
            </a:extLst>
          </p:cNvPr>
          <p:cNvSpPr txBox="1"/>
          <p:nvPr/>
        </p:nvSpPr>
        <p:spPr>
          <a:xfrm>
            <a:off x="619068" y="3429000"/>
            <a:ext cx="4572000" cy="400110"/>
          </a:xfrm>
          <a:prstGeom prst="rect">
            <a:avLst/>
          </a:prstGeom>
          <a:noFill/>
        </p:spPr>
        <p:txBody>
          <a:bodyPr wrap="square">
            <a:spAutoFit/>
          </a:bodyPr>
          <a:lstStyle/>
          <a:p>
            <a:r>
              <a:rPr lang="en-US" sz="2000" b="1" kern="100" dirty="0">
                <a:effectLst/>
                <a:latin typeface="Times New Roman" panose="02020603050405020304" pitchFamily="18" charset="0"/>
                <a:ea typeface="Calibri" panose="020F0502020204030204" pitchFamily="34" charset="0"/>
              </a:rPr>
              <a:t>COLLABORATION DIAGRAM</a:t>
            </a:r>
            <a:endParaRPr lang="en-US" sz="2000" dirty="0"/>
          </a:p>
        </p:txBody>
      </p:sp>
      <p:pic>
        <p:nvPicPr>
          <p:cNvPr id="6" name="Content Placeholder 3">
            <a:extLst>
              <a:ext uri="{FF2B5EF4-FFF2-40B4-BE49-F238E27FC236}">
                <a16:creationId xmlns:a16="http://schemas.microsoft.com/office/drawing/2014/main" id="{11E45B91-E25E-4FEA-8F5C-C622216A5110}"/>
              </a:ext>
            </a:extLst>
          </p:cNvPr>
          <p:cNvPicPr>
            <a:picLocks/>
          </p:cNvPicPr>
          <p:nvPr/>
        </p:nvPicPr>
        <p:blipFill>
          <a:blip r:embed="rId3"/>
          <a:srcRect/>
          <a:stretch>
            <a:fillRect/>
          </a:stretch>
        </p:blipFill>
        <p:spPr bwMode="auto">
          <a:xfrm>
            <a:off x="971600" y="3933134"/>
            <a:ext cx="6624736" cy="2592288"/>
          </a:xfrm>
          <a:prstGeom prst="rect">
            <a:avLst/>
          </a:prstGeom>
          <a:noFill/>
          <a:ln w="9525">
            <a:noFill/>
            <a:miter lim="800000"/>
            <a:headEnd/>
            <a:tailEnd/>
          </a:ln>
        </p:spPr>
      </p:pic>
    </p:spTree>
    <p:extLst>
      <p:ext uri="{BB962C8B-B14F-4D97-AF65-F5344CB8AC3E}">
        <p14:creationId xmlns:p14="http://schemas.microsoft.com/office/powerpoint/2010/main" val="213857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158C-0C16-4BE7-8C00-AB30B9F26879}"/>
              </a:ext>
            </a:extLst>
          </p:cNvPr>
          <p:cNvSpPr>
            <a:spLocks noGrp="1"/>
          </p:cNvSpPr>
          <p:nvPr>
            <p:ph type="title"/>
          </p:nvPr>
        </p:nvSpPr>
        <p:spPr>
          <a:xfrm>
            <a:off x="539552" y="365127"/>
            <a:ext cx="7975798" cy="759618"/>
          </a:xfrm>
        </p:spPr>
        <p:txBody>
          <a:bodyPr>
            <a:normAutofit/>
          </a:bodyPr>
          <a:lstStyle/>
          <a:p>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SEQUENCE DIAGRAM</a:t>
            </a:r>
            <a:br>
              <a:rPr lang="en-US" sz="2400" kern="100" dirty="0">
                <a:effectLst/>
                <a:latin typeface="Calibri" panose="020F0502020204030204" pitchFamily="34" charset="0"/>
                <a:ea typeface="Calibri" panose="020F0502020204030204" pitchFamily="34" charset="0"/>
                <a:cs typeface="Mangal" panose="02040503050203030202" pitchFamily="18" charset="0"/>
              </a:rPr>
            </a:br>
            <a:endParaRPr lang="en-US" sz="2400" dirty="0"/>
          </a:p>
        </p:txBody>
      </p:sp>
      <p:pic>
        <p:nvPicPr>
          <p:cNvPr id="3" name="Picture 2">
            <a:extLst>
              <a:ext uri="{FF2B5EF4-FFF2-40B4-BE49-F238E27FC236}">
                <a16:creationId xmlns:a16="http://schemas.microsoft.com/office/drawing/2014/main" id="{95D2EB01-3013-49EA-A0BC-508F72AE0A15}"/>
              </a:ext>
            </a:extLst>
          </p:cNvPr>
          <p:cNvPicPr/>
          <p:nvPr/>
        </p:nvPicPr>
        <p:blipFill>
          <a:blip r:embed="rId2"/>
          <a:srcRect/>
          <a:stretch>
            <a:fillRect/>
          </a:stretch>
        </p:blipFill>
        <p:spPr bwMode="auto">
          <a:xfrm>
            <a:off x="1043608" y="1504949"/>
            <a:ext cx="6624736" cy="4987923"/>
          </a:xfrm>
          <a:prstGeom prst="rect">
            <a:avLst/>
          </a:prstGeom>
          <a:noFill/>
          <a:ln w="9525">
            <a:noFill/>
            <a:miter lim="800000"/>
            <a:headEnd/>
            <a:tailEnd/>
          </a:ln>
        </p:spPr>
      </p:pic>
    </p:spTree>
    <p:extLst>
      <p:ext uri="{BB962C8B-B14F-4D97-AF65-F5344CB8AC3E}">
        <p14:creationId xmlns:p14="http://schemas.microsoft.com/office/powerpoint/2010/main" val="38717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07976"/>
            <a:ext cx="7472287" cy="744760"/>
          </a:xfrm>
        </p:spPr>
        <p:txBody>
          <a:bodyPr>
            <a:normAutofit/>
          </a:bodyPr>
          <a:lstStyle/>
          <a:p>
            <a:pPr algn="l"/>
            <a:r>
              <a:rPr lang="en-US" sz="3200" b="1" dirty="0">
                <a:latin typeface="Times New Roman" pitchFamily="18" charset="0"/>
                <a:cs typeface="Times New Roman" pitchFamily="18" charset="0"/>
              </a:rPr>
              <a:t>				</a:t>
            </a:r>
            <a:r>
              <a:rPr lang="en-US" sz="3200" b="1" u="sng" dirty="0">
                <a:latin typeface="Times New Roman" pitchFamily="18" charset="0"/>
                <a:cs typeface="Times New Roman" pitchFamily="18" charset="0"/>
              </a:rPr>
              <a:t>CONTENTS</a:t>
            </a:r>
          </a:p>
        </p:txBody>
      </p:sp>
      <p:sp>
        <p:nvSpPr>
          <p:cNvPr id="3" name="Content Placeholder 2"/>
          <p:cNvSpPr>
            <a:spLocks noGrp="1"/>
          </p:cNvSpPr>
          <p:nvPr>
            <p:ph idx="1"/>
          </p:nvPr>
        </p:nvSpPr>
        <p:spPr>
          <a:xfrm>
            <a:off x="611561" y="1340768"/>
            <a:ext cx="7903790" cy="4836195"/>
          </a:xfrm>
        </p:spPr>
        <p:txBody>
          <a:bodyPr>
            <a:normAutofit/>
          </a:bodyPr>
          <a:lstStyle/>
          <a:p>
            <a:r>
              <a:rPr lang="en-US" sz="2600" dirty="0">
                <a:latin typeface="Times New Roman" panose="02020603050405020304" pitchFamily="18" charset="0"/>
                <a:cs typeface="Times New Roman" panose="02020603050405020304" pitchFamily="18" charset="0"/>
              </a:rPr>
              <a:t>Abstract</a:t>
            </a:r>
          </a:p>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Literature survey</a:t>
            </a:r>
          </a:p>
          <a:p>
            <a:r>
              <a:rPr lang="en-US" sz="2600" dirty="0">
                <a:latin typeface="Times New Roman" panose="02020603050405020304" pitchFamily="18" charset="0"/>
                <a:cs typeface="Times New Roman" panose="02020603050405020304" pitchFamily="18" charset="0"/>
              </a:rPr>
              <a:t>Existing System</a:t>
            </a:r>
          </a:p>
          <a:p>
            <a:r>
              <a:rPr lang="en-US" sz="2600" dirty="0">
                <a:latin typeface="Times New Roman" panose="02020603050405020304" pitchFamily="18" charset="0"/>
                <a:cs typeface="Times New Roman" panose="02020603050405020304" pitchFamily="18" charset="0"/>
              </a:rPr>
              <a:t>Proposed System</a:t>
            </a:r>
          </a:p>
          <a:p>
            <a:r>
              <a:rPr lang="en-US" sz="2600" dirty="0">
                <a:latin typeface="Times New Roman" panose="02020603050405020304" pitchFamily="18" charset="0"/>
                <a:cs typeface="Times New Roman" panose="02020603050405020304" pitchFamily="18" charset="0"/>
              </a:rPr>
              <a:t>Modules or Implementation</a:t>
            </a:r>
          </a:p>
          <a:p>
            <a:r>
              <a:rPr lang="en-US" sz="2600" dirty="0">
                <a:latin typeface="Times New Roman" panose="02020603050405020304" pitchFamily="18" charset="0"/>
                <a:cs typeface="Times New Roman" panose="02020603050405020304" pitchFamily="18" charset="0"/>
              </a:rPr>
              <a:t>Screenshot Input And Output</a:t>
            </a:r>
          </a:p>
          <a:p>
            <a:r>
              <a:rPr lang="en-US" sz="2600" dirty="0">
                <a:latin typeface="Times New Roman" panose="02020603050405020304" pitchFamily="18" charset="0"/>
                <a:cs typeface="Times New Roman" panose="02020603050405020304" pitchFamily="18" charset="0"/>
              </a:rPr>
              <a:t>Conclusion</a:t>
            </a:r>
          </a:p>
          <a:p>
            <a:r>
              <a:rPr lang="en-US" sz="2600" dirty="0">
                <a:latin typeface="Times New Roman" panose="02020603050405020304" pitchFamily="18" charset="0"/>
                <a:cs typeface="Times New Roman" panose="02020603050405020304" pitchFamily="18" charset="0"/>
              </a:rPr>
              <a:t>Future enhancement.</a:t>
            </a:r>
          </a:p>
          <a:p>
            <a:r>
              <a:rPr lang="en-US" sz="2600" dirty="0">
                <a:latin typeface="Times New Roman" panose="02020603050405020304" pitchFamily="18" charset="0"/>
                <a:cs typeface="Times New Roman" panose="02020603050405020304" pitchFamily="18" charset="0"/>
              </a:rPr>
              <a:t> Reference</a:t>
            </a:r>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8CFB-83A1-A487-4F76-CD022EE896D1}"/>
              </a:ext>
            </a:extLst>
          </p:cNvPr>
          <p:cNvSpPr>
            <a:spLocks noGrp="1"/>
          </p:cNvSpPr>
          <p:nvPr>
            <p:ph type="title"/>
          </p:nvPr>
        </p:nvSpPr>
        <p:spPr>
          <a:xfrm>
            <a:off x="280868" y="260648"/>
            <a:ext cx="8229600" cy="778098"/>
          </a:xfrm>
        </p:spPr>
        <p:txBody>
          <a:bodyPr/>
          <a:lstStyle/>
          <a:p>
            <a:pPr algn="l"/>
            <a:r>
              <a:rPr lang="en-US" dirty="0">
                <a:latin typeface="Times New Roman" panose="02020603050405020304" pitchFamily="18" charset="0"/>
                <a:cs typeface="Times New Roman" panose="02020603050405020304" pitchFamily="18" charset="0"/>
              </a:rPr>
              <a:t>Output screens:</a:t>
            </a:r>
          </a:p>
        </p:txBody>
      </p:sp>
      <p:pic>
        <p:nvPicPr>
          <p:cNvPr id="12" name="Content Placeholder 11">
            <a:extLst>
              <a:ext uri="{FF2B5EF4-FFF2-40B4-BE49-F238E27FC236}">
                <a16:creationId xmlns:a16="http://schemas.microsoft.com/office/drawing/2014/main" id="{4612C5DC-DE41-4AE5-B3B6-758FE430CA0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9477" y="1556792"/>
            <a:ext cx="7425046" cy="4196103"/>
          </a:xfrm>
          <a:prstGeom prst="rect">
            <a:avLst/>
          </a:prstGeom>
        </p:spPr>
      </p:pic>
    </p:spTree>
    <p:extLst>
      <p:ext uri="{BB962C8B-B14F-4D97-AF65-F5344CB8AC3E}">
        <p14:creationId xmlns:p14="http://schemas.microsoft.com/office/powerpoint/2010/main" val="268891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D3485-D13E-4C6D-9A66-38A6994F88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496" y="1124744"/>
            <a:ext cx="8289007" cy="4369023"/>
          </a:xfrm>
          <a:prstGeom prst="rect">
            <a:avLst/>
          </a:prstGeom>
        </p:spPr>
      </p:pic>
    </p:spTree>
    <p:extLst>
      <p:ext uri="{BB962C8B-B14F-4D97-AF65-F5344CB8AC3E}">
        <p14:creationId xmlns:p14="http://schemas.microsoft.com/office/powerpoint/2010/main" val="381678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17367-DBDC-4D30-AC66-72650C121185}"/>
              </a:ext>
            </a:extLst>
          </p:cNvPr>
          <p:cNvPicPr>
            <a:picLocks noChangeAspect="1"/>
          </p:cNvPicPr>
          <p:nvPr/>
        </p:nvPicPr>
        <p:blipFill>
          <a:blip r:embed="rId2"/>
          <a:stretch>
            <a:fillRect/>
          </a:stretch>
        </p:blipFill>
        <p:spPr>
          <a:xfrm>
            <a:off x="715818" y="1261627"/>
            <a:ext cx="7712364" cy="4334745"/>
          </a:xfrm>
          <a:prstGeom prst="rect">
            <a:avLst/>
          </a:prstGeom>
        </p:spPr>
      </p:pic>
      <p:pic>
        <p:nvPicPr>
          <p:cNvPr id="2" name="Picture 1">
            <a:extLst>
              <a:ext uri="{FF2B5EF4-FFF2-40B4-BE49-F238E27FC236}">
                <a16:creationId xmlns:a16="http://schemas.microsoft.com/office/drawing/2014/main" id="{5B909BCA-3F46-6881-85F1-97579D769C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5818" y="1292720"/>
            <a:ext cx="7712364" cy="3998792"/>
          </a:xfrm>
          <a:prstGeom prst="rect">
            <a:avLst/>
          </a:prstGeom>
        </p:spPr>
      </p:pic>
    </p:spTree>
    <p:extLst>
      <p:ext uri="{BB962C8B-B14F-4D97-AF65-F5344CB8AC3E}">
        <p14:creationId xmlns:p14="http://schemas.microsoft.com/office/powerpoint/2010/main" val="170917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F0CF21-F6E4-AE05-2F97-73FC0E9066DB}"/>
              </a:ext>
            </a:extLst>
          </p:cNvPr>
          <p:cNvPicPr>
            <a:picLocks noChangeAspect="1"/>
          </p:cNvPicPr>
          <p:nvPr/>
        </p:nvPicPr>
        <p:blipFill>
          <a:blip r:embed="rId2"/>
          <a:stretch>
            <a:fillRect/>
          </a:stretch>
        </p:blipFill>
        <p:spPr>
          <a:xfrm>
            <a:off x="683568" y="548680"/>
            <a:ext cx="7926087" cy="5328592"/>
          </a:xfrm>
          <a:prstGeom prst="rect">
            <a:avLst/>
          </a:prstGeom>
        </p:spPr>
      </p:pic>
    </p:spTree>
    <p:extLst>
      <p:ext uri="{BB962C8B-B14F-4D97-AF65-F5344CB8AC3E}">
        <p14:creationId xmlns:p14="http://schemas.microsoft.com/office/powerpoint/2010/main" val="158284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DB7D0-72E6-356E-3D3D-CF813F62DFD9}"/>
              </a:ext>
            </a:extLst>
          </p:cNvPr>
          <p:cNvPicPr>
            <a:picLocks noChangeAspect="1"/>
          </p:cNvPicPr>
          <p:nvPr/>
        </p:nvPicPr>
        <p:blipFill>
          <a:blip r:embed="rId2"/>
          <a:stretch>
            <a:fillRect/>
          </a:stretch>
        </p:blipFill>
        <p:spPr>
          <a:xfrm>
            <a:off x="827584" y="548680"/>
            <a:ext cx="7632847" cy="5544616"/>
          </a:xfrm>
          <a:prstGeom prst="rect">
            <a:avLst/>
          </a:prstGeom>
        </p:spPr>
      </p:pic>
    </p:spTree>
    <p:extLst>
      <p:ext uri="{BB962C8B-B14F-4D97-AF65-F5344CB8AC3E}">
        <p14:creationId xmlns:p14="http://schemas.microsoft.com/office/powerpoint/2010/main" val="238763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5182D-6F9B-4022-9C02-8D2A1A24A7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5818" y="1256752"/>
            <a:ext cx="7712364" cy="4070728"/>
          </a:xfrm>
          <a:prstGeom prst="rect">
            <a:avLst/>
          </a:prstGeom>
        </p:spPr>
      </p:pic>
    </p:spTree>
    <p:extLst>
      <p:ext uri="{BB962C8B-B14F-4D97-AF65-F5344CB8AC3E}">
        <p14:creationId xmlns:p14="http://schemas.microsoft.com/office/powerpoint/2010/main" val="250616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F1D9F-B3F5-4E3B-8FB5-E1324E76E1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3116" y="1412776"/>
            <a:ext cx="6231885" cy="4173361"/>
          </a:xfrm>
          <a:prstGeom prst="rect">
            <a:avLst/>
          </a:prstGeom>
        </p:spPr>
      </p:pic>
    </p:spTree>
    <p:extLst>
      <p:ext uri="{BB962C8B-B14F-4D97-AF65-F5344CB8AC3E}">
        <p14:creationId xmlns:p14="http://schemas.microsoft.com/office/powerpoint/2010/main" val="1598519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DC8B1-EDED-4C65-A00A-E173158C97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6193" y="764704"/>
            <a:ext cx="7831614" cy="4896544"/>
          </a:xfrm>
          <a:prstGeom prst="rect">
            <a:avLst/>
          </a:prstGeom>
        </p:spPr>
      </p:pic>
    </p:spTree>
    <p:extLst>
      <p:ext uri="{BB962C8B-B14F-4D97-AF65-F5344CB8AC3E}">
        <p14:creationId xmlns:p14="http://schemas.microsoft.com/office/powerpoint/2010/main" val="134188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17B3-B1F5-83B2-8132-C4EABEB6D94C}"/>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690267DE-DD1A-37F3-7EC5-7048C0810A53}"/>
              </a:ext>
            </a:extLst>
          </p:cNvPr>
          <p:cNvSpPr txBox="1"/>
          <p:nvPr/>
        </p:nvSpPr>
        <p:spPr>
          <a:xfrm>
            <a:off x="882892" y="1674470"/>
            <a:ext cx="7632848" cy="3268652"/>
          </a:xfrm>
          <a:prstGeom prst="rect">
            <a:avLst/>
          </a:prstGeom>
          <a:noFill/>
        </p:spPr>
        <p:txBody>
          <a:bodyPr wrap="square">
            <a:spAutoFit/>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We use machine learning, namely an artificial neural network to determine the chances that a friend request is authentic or not. Each neuron (node) equation is put through a Sigmoid function. We use a training data set by social networks. This would allow the presented deep learning algorithm to learn the patterns of bot behavior by backpropagation, minimizing the final cost function and adjusting each neuron's weight and bias.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88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6A49-EFF2-4F0A-AB40-91414C497743}"/>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61EA7DEA-9DC4-443E-AD8B-8319141FFC01}"/>
              </a:ext>
            </a:extLst>
          </p:cNvPr>
          <p:cNvSpPr>
            <a:spLocks noGrp="1"/>
          </p:cNvSpPr>
          <p:nvPr>
            <p:ph idx="1"/>
          </p:nvPr>
        </p:nvSpPr>
        <p:spPr/>
        <p:txBody>
          <a:bodyPr>
            <a:normAutofit/>
          </a:bodyPr>
          <a:lstStyle/>
          <a:p>
            <a:pPr marL="0" lvl="0" indent="0" algn="just">
              <a:lnSpc>
                <a:spcPct val="100000"/>
              </a:lnSpc>
              <a:spcAft>
                <a:spcPts val="1200"/>
              </a:spcAft>
              <a:buSzPts val="1000"/>
              <a:buNone/>
              <a:tabLst>
                <a:tab pos="457200" algn="l"/>
              </a:tabLst>
            </a:pPr>
            <a:r>
              <a:rPr lang="en-US" sz="2400" kern="100" dirty="0">
                <a:effectLst/>
                <a:latin typeface="Times New Roman" panose="02020603050405020304" pitchFamily="18" charset="0"/>
                <a:ea typeface="Calibri" panose="020F0502020204030204" pitchFamily="34" charset="0"/>
              </a:rPr>
              <a:t>We have used a small  dataset to train the classifier, in future we can implement it on a large dataset and, we can implement it on mobile applications and desktops separately, so users can use this system on a mobile phone more efficiently for detecting fake profile.</a:t>
            </a:r>
            <a:r>
              <a:rPr lang="en-US" sz="2400" kern="100" dirty="0">
                <a:effectLst/>
                <a:latin typeface="Calibri" panose="020F0502020204030204" pitchFamily="34" charset="0"/>
                <a:ea typeface="Calibri" panose="020F0502020204030204" pitchFamily="34" charset="0"/>
                <a:cs typeface="Mangal" panose="02040503050203030202" pitchFamily="18" charset="0"/>
              </a:rPr>
              <a:t> </a:t>
            </a:r>
            <a:r>
              <a:rPr lang="en-US" sz="2400" dirty="0">
                <a:effectLst/>
                <a:latin typeface="Times New Roman" panose="02020603050405020304" pitchFamily="18" charset="0"/>
                <a:ea typeface="Carlito"/>
              </a:rPr>
              <a:t>The accuracy of the proposed technique can also be improved using different feature selection techniques. Finally, we intend to enrich the dataset further and look forward to observing the results of other elements of the boosting methods.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801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CB58E3-CA49-4108-B0F9-CA8F8C2DCCAD}"/>
              </a:ext>
            </a:extLst>
          </p:cNvPr>
          <p:cNvSpPr>
            <a:spLocks noGrp="1"/>
          </p:cNvSpPr>
          <p:nvPr>
            <p:ph type="title"/>
          </p:nvPr>
        </p:nvSpPr>
        <p:spPr>
          <a:xfrm>
            <a:off x="323528" y="-10320"/>
            <a:ext cx="7704857" cy="1207072"/>
          </a:xfrm>
        </p:spPr>
        <p:txBody>
          <a:bodyPr/>
          <a:lstStyle/>
          <a:p>
            <a:r>
              <a:rPr lang="en-US" b="1" dirty="0">
                <a:latin typeface="Times New Roman" panose="02020603050405020304" pitchFamily="18" charset="0"/>
                <a:cs typeface="Times New Roman" panose="02020603050405020304" pitchFamily="18" charset="0"/>
              </a:rPr>
              <a:t>      				</a:t>
            </a:r>
            <a:r>
              <a:rPr lang="en-US" sz="3000" b="1" u="sng" dirty="0">
                <a:latin typeface="Times New Roman" panose="02020603050405020304" pitchFamily="18" charset="0"/>
                <a:cs typeface="Times New Roman" panose="02020603050405020304" pitchFamily="18" charset="0"/>
              </a:rPr>
              <a:t>ABSTRACT</a:t>
            </a:r>
            <a:endParaRPr lang="en-US" sz="3000" u="sng" dirty="0"/>
          </a:p>
        </p:txBody>
      </p:sp>
      <p:sp>
        <p:nvSpPr>
          <p:cNvPr id="5" name="Content Placeholder 4">
            <a:extLst>
              <a:ext uri="{FF2B5EF4-FFF2-40B4-BE49-F238E27FC236}">
                <a16:creationId xmlns:a16="http://schemas.microsoft.com/office/drawing/2014/main" id="{443BDBED-9E88-40C2-B2A0-1300BBCB2C8E}"/>
              </a:ext>
            </a:extLst>
          </p:cNvPr>
          <p:cNvSpPr>
            <a:spLocks noGrp="1"/>
          </p:cNvSpPr>
          <p:nvPr>
            <p:ph idx="1"/>
          </p:nvPr>
        </p:nvSpPr>
        <p:spPr>
          <a:xfrm>
            <a:off x="611560" y="1340768"/>
            <a:ext cx="7992888" cy="4536504"/>
          </a:xfrm>
        </p:spPr>
        <p:txBody>
          <a:bodyPr>
            <a:noAutofit/>
          </a:bodyPr>
          <a:lstStyle/>
          <a:p>
            <a:pPr marL="285750" indent="-285750" algn="just">
              <a:lnSpc>
                <a:spcPct val="150000"/>
              </a:lnSpc>
              <a:spcBef>
                <a:spcPts val="1000"/>
              </a:spcBef>
              <a:buSzPct val="100000"/>
              <a:buChar char="❖"/>
              <a:defRPr sz="2000">
                <a:latin typeface="Times New Roman" panose="02020603050405020304"/>
                <a:ea typeface="Times New Roman" panose="02020603050405020304"/>
                <a:cs typeface="Times New Roman" panose="02020603050405020304"/>
                <a:sym typeface="Times New Roman" panose="02020603050405020304"/>
              </a:defRPr>
            </a:pPr>
            <a:r>
              <a:rPr lang="en-US" sz="2000" dirty="0"/>
              <a:t>In present times, social media plays a key role in every individual life. Every day majority of the people spend their time on social media platforms. </a:t>
            </a:r>
          </a:p>
          <a:p>
            <a:pPr marL="285750" indent="-285750" algn="just">
              <a:lnSpc>
                <a:spcPct val="150000"/>
              </a:lnSpc>
              <a:spcBef>
                <a:spcPts val="1000"/>
              </a:spcBef>
              <a:buSzPct val="100000"/>
              <a:buChar char="❖"/>
              <a:defRPr sz="2000">
                <a:latin typeface="Times New Roman" panose="02020603050405020304"/>
                <a:ea typeface="Times New Roman" panose="02020603050405020304"/>
                <a:cs typeface="Times New Roman" panose="02020603050405020304"/>
                <a:sym typeface="Times New Roman" panose="02020603050405020304"/>
              </a:defRPr>
            </a:pPr>
            <a:r>
              <a:rPr lang="en-US" sz="2000" dirty="0"/>
              <a:t>The number of accounts in these social networking sites has dramatically increased day-by-day and many of the users are interacting with others irrespective of their time and location.</a:t>
            </a:r>
          </a:p>
          <a:p>
            <a:pPr marL="285750" indent="-285750" algn="just">
              <a:lnSpc>
                <a:spcPct val="150000"/>
              </a:lnSpc>
              <a:spcBef>
                <a:spcPts val="1000"/>
              </a:spcBef>
              <a:buSzPct val="100000"/>
              <a:buChar char="❖"/>
              <a:defRPr sz="2000">
                <a:latin typeface="Times New Roman" panose="02020603050405020304"/>
                <a:ea typeface="Times New Roman" panose="02020603050405020304"/>
                <a:cs typeface="Times New Roman" panose="02020603050405020304"/>
                <a:sym typeface="Times New Roman" panose="02020603050405020304"/>
              </a:defRPr>
            </a:pPr>
            <a:r>
              <a:rPr lang="en-US" sz="2000" dirty="0"/>
              <a:t>Hence, this research aims to detect fake users based on the user's profile using ANN, which can detect fake accounts with more accuracy than other algorithms.</a:t>
            </a:r>
          </a:p>
        </p:txBody>
      </p:sp>
    </p:spTree>
    <p:extLst>
      <p:ext uri="{BB962C8B-B14F-4D97-AF65-F5344CB8AC3E}">
        <p14:creationId xmlns:p14="http://schemas.microsoft.com/office/powerpoint/2010/main" val="1520512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FE9-0FE5-9C8A-BBDA-FA910EF7AD4C}"/>
              </a:ext>
            </a:extLst>
          </p:cNvPr>
          <p:cNvSpPr>
            <a:spLocks noGrp="1"/>
          </p:cNvSpPr>
          <p:nvPr>
            <p:ph type="title"/>
          </p:nvPr>
        </p:nvSpPr>
        <p:spPr>
          <a:xfrm>
            <a:off x="628650" y="1"/>
            <a:ext cx="7886700" cy="980727"/>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Reference</a:t>
            </a:r>
            <a:br>
              <a:rPr lang="en-US" sz="3200" b="1" u="sng" dirty="0">
                <a:latin typeface="Times New Roman" panose="02020603050405020304" pitchFamily="18" charset="0"/>
                <a:cs typeface="Times New Roman" panose="02020603050405020304" pitchFamily="18" charset="0"/>
              </a:rPr>
            </a:br>
            <a:endParaRPr lang="en-US" sz="32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9421F4-0932-A565-B6B4-863DDFFE0B31}"/>
              </a:ext>
            </a:extLst>
          </p:cNvPr>
          <p:cNvSpPr txBox="1"/>
          <p:nvPr/>
        </p:nvSpPr>
        <p:spPr>
          <a:xfrm>
            <a:off x="611265" y="692696"/>
            <a:ext cx="8226002" cy="6018122"/>
          </a:xfrm>
          <a:prstGeom prst="rect">
            <a:avLst/>
          </a:prstGeom>
          <a:noFill/>
        </p:spPr>
        <p:txBody>
          <a:bodyPr wrap="square">
            <a:spAutoFit/>
          </a:bodyPr>
          <a:lstStyle/>
          <a:p>
            <a:pPr marL="342900" marR="0" lvl="0" indent="-342900" algn="just">
              <a:lnSpc>
                <a:spcPct val="200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Awasthi, S., Shanmugam, R., Jena, S.R. and Srivastava, A., 2020. Review of Techniques to Prevent Fake Accounts on Social Media.</a:t>
            </a:r>
            <a:r>
              <a:rPr lang="en-US" sz="1600" b="1"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Hajdu, G., </a:t>
            </a:r>
            <a:r>
              <a:rPr lang="en-US" sz="1600"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Minoso</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Y., Lopez, R., Acosta, M. and </a:t>
            </a:r>
            <a:r>
              <a:rPr lang="en-US" sz="1600"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Elleithy</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 2019, May. Use of Artificial Neural Networks to Identify Fake Profiles. In </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2019 IEEE Long Island Systems, Applications and Technology Conference (LISAT)</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(pp. 1-4). IEEE.</a:t>
            </a:r>
            <a:r>
              <a:rPr lang="en-US" sz="16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Kaur, J. and Sabharwal, M., 2018. Spam detection in online social networks using feed forward neural network. In </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RSRI conference on recent trends in science and engineering</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(Vol. 2, pp. 69-78).</a:t>
            </a:r>
            <a:r>
              <a:rPr lang="en-US" sz="1600" kern="100" dirty="0">
                <a:effectLst/>
                <a:latin typeface="Times New Roman" panose="02020603050405020304" pitchFamily="18" charset="0"/>
                <a:ea typeface="Calibri" panose="020F0502020204030204" pitchFamily="34" charset="0"/>
                <a:cs typeface="Mangal" panose="02040503050203030202" pitchFamily="18" charset="0"/>
              </a:rPr>
              <a:t>  </a:t>
            </a:r>
            <a:endParaRPr lang="en-US" sz="16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200000"/>
              </a:lnSpc>
              <a:spcBef>
                <a:spcPts val="0"/>
              </a:spcBef>
              <a:spcAft>
                <a:spcPts val="800"/>
              </a:spcAft>
              <a:buFont typeface="Symbol" panose="05050102010706020507" pitchFamily="18" charset="2"/>
              <a:buChar char=""/>
            </a:pPr>
            <a:r>
              <a:rPr lang="en-US" sz="1600"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Meligy</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A.M., Ibrahim, H.M. and </a:t>
            </a:r>
            <a:r>
              <a:rPr lang="en-US" sz="1600"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Torky</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M.F., 2017. Identity verification mechanism for detecting fake profiles in online social networks. </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Int. J. </a:t>
            </a:r>
            <a:r>
              <a:rPr lang="en-US" sz="1600" i="1"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Comput</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US" sz="1600" i="1"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Netw</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Inf. </a:t>
            </a:r>
            <a:r>
              <a:rPr lang="en-US" sz="1600" i="1"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Secur</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.(IJCNIS)</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US" sz="1600" i="1"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9</a:t>
            </a:r>
            <a:r>
              <a:rPr lang="en-US" sz="16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(1), pp.31-39.</a:t>
            </a:r>
            <a:endParaRPr lang="en-US" sz="1600" kern="1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lnSpc>
                <a:spcPct val="150000"/>
              </a:lnSpc>
              <a:buFont typeface="+mj-lt"/>
              <a:buAutoNum type="arabicPeriod"/>
            </a:pPr>
            <a:endParaRPr lang="en-US" sz="20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8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F30A-CB91-A4C7-9E44-CCFBB3DFEDC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B5AE929-8D2A-A6F1-A17E-BFAE739985E4}"/>
              </a:ext>
            </a:extLst>
          </p:cNvPr>
          <p:cNvSpPr>
            <a:spLocks noGrp="1"/>
          </p:cNvSpPr>
          <p:nvPr>
            <p:ph type="body" idx="1"/>
          </p:nvPr>
        </p:nvSpPr>
        <p:spPr>
          <a:xfrm>
            <a:off x="7668344" y="7317431"/>
            <a:ext cx="720080" cy="720080"/>
          </a:xfrm>
        </p:spPr>
        <p:txBody>
          <a:bodyPr/>
          <a:lstStyle/>
          <a:p>
            <a:endParaRPr lang="en-US" dirty="0"/>
          </a:p>
        </p:txBody>
      </p:sp>
      <p:pic>
        <p:nvPicPr>
          <p:cNvPr id="4" name="Picture 3">
            <a:extLst>
              <a:ext uri="{FF2B5EF4-FFF2-40B4-BE49-F238E27FC236}">
                <a16:creationId xmlns:a16="http://schemas.microsoft.com/office/drawing/2014/main" id="{4C91C79D-4C0A-8535-2DC8-4CCDF7BC7D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69962"/>
            <a:ext cx="8352928"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415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295567-0DD0-EB86-542F-55284B61D4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9592" y="520105"/>
            <a:ext cx="7646893" cy="6096000"/>
          </a:xfrm>
          <a:prstGeom prst="rect">
            <a:avLst/>
          </a:prstGeom>
        </p:spPr>
      </p:pic>
    </p:spTree>
    <p:extLst>
      <p:ext uri="{BB962C8B-B14F-4D97-AF65-F5344CB8AC3E}">
        <p14:creationId xmlns:p14="http://schemas.microsoft.com/office/powerpoint/2010/main" val="18718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2B65-BE8F-43FC-A489-CC4F0AEEE2DC}"/>
              </a:ext>
            </a:extLst>
          </p:cNvPr>
          <p:cNvSpPr>
            <a:spLocks noGrp="1"/>
          </p:cNvSpPr>
          <p:nvPr>
            <p:ph type="title"/>
          </p:nvPr>
        </p:nvSpPr>
        <p:spPr>
          <a:xfrm>
            <a:off x="467544" y="65434"/>
            <a:ext cx="7488832" cy="843285"/>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9946D87-C6CD-4254-ACFF-271644300F0F}"/>
              </a:ext>
            </a:extLst>
          </p:cNvPr>
          <p:cNvSpPr>
            <a:spLocks noGrp="1"/>
          </p:cNvSpPr>
          <p:nvPr>
            <p:ph idx="1"/>
          </p:nvPr>
        </p:nvSpPr>
        <p:spPr>
          <a:xfrm>
            <a:off x="493600" y="764704"/>
            <a:ext cx="8182856" cy="5400600"/>
          </a:xfrm>
        </p:spPr>
        <p:txBody>
          <a:bodyPr>
            <a:noAutofit/>
          </a:bodyPr>
          <a:lstStyle/>
          <a:p>
            <a:pPr algn="just">
              <a:lnSpc>
                <a:spcPct val="150000"/>
              </a:lnSpc>
              <a:spcBef>
                <a:spcPts val="0"/>
              </a:spcBef>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Modern society, social media plays a vital role in everyone's life. The general purpose of social media is to keep in touch with friends, sharing news, etc. The number of users on social media is increasing exponentially. </a:t>
            </a:r>
          </a:p>
          <a:p>
            <a:pPr algn="just">
              <a:lnSpc>
                <a:spcPct val="150000"/>
              </a:lnSpc>
              <a:spcBef>
                <a:spcPts val="0"/>
              </a:spcBef>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Instagram has recently gained immense popularity among social media users. With more than 1 Billion active users, Instagram has become one of the most used social media sites. These social media influencers have now become a go-to place for business organizations to advertise their products and services.</a:t>
            </a:r>
          </a:p>
          <a:p>
            <a:pPr algn="just">
              <a:lnSpc>
                <a:spcPct val="150000"/>
              </a:lnSpc>
              <a:spcBef>
                <a:spcPts val="0"/>
              </a:spcBef>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Using Social media for online fraud, and spreading False information is increasing at a rapid pace. Fake accounts are the major source of false information on social media.</a:t>
            </a:r>
          </a:p>
        </p:txBody>
      </p:sp>
    </p:spTree>
    <p:extLst>
      <p:ext uri="{BB962C8B-B14F-4D97-AF65-F5344CB8AC3E}">
        <p14:creationId xmlns:p14="http://schemas.microsoft.com/office/powerpoint/2010/main" val="84318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C76888FD-F61C-AEDA-7D22-967FC968619B}"/>
              </a:ext>
            </a:extLst>
          </p:cNvPr>
          <p:cNvSpPr>
            <a:spLocks noGrp="1"/>
          </p:cNvSpPr>
          <p:nvPr/>
        </p:nvSpPr>
        <p:spPr>
          <a:xfrm>
            <a:off x="888065" y="970966"/>
            <a:ext cx="7716384" cy="3682170"/>
          </a:xfrm>
          <a:prstGeom prst="rect">
            <a:avLst/>
          </a:prstGeom>
          <a:ln w="12700">
            <a:miter lim="400000"/>
          </a:ln>
        </p:spPr>
        <p:txBody>
          <a:bodyPr lIns="0" tIns="0" rIns="0" bIns="0">
            <a:normAutofit/>
          </a:bodyPr>
          <a:lstStyle>
            <a:lvl1pPr marL="182880" marR="0" indent="-18288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1pPr>
            <a:lvl2pPr marL="477520" marR="0" indent="-20320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2pPr>
            <a:lvl3pPr marL="777240" marR="0" indent="-22860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3pPr>
            <a:lvl4pPr marL="1051560" marR="0" indent="-22860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4pPr>
            <a:lvl5pPr marL="1325880" marR="0" indent="-22860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5pPr>
            <a:lvl6pPr marL="1657350" marR="0" indent="-28575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6pPr>
            <a:lvl7pPr marL="1957070" marR="0" indent="-28575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7pPr>
            <a:lvl8pPr marL="2257425" marR="0" indent="-28575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8pPr>
            <a:lvl9pPr marL="2557145" marR="0" indent="-285750" algn="l" defTabSz="914400" rtl="0" latinLnBrk="0">
              <a:lnSpc>
                <a:spcPct val="90000"/>
              </a:lnSpc>
              <a:spcBef>
                <a:spcPts val="1200"/>
              </a:spcBef>
              <a:spcAft>
                <a:spcPts val="0"/>
              </a:spcAft>
              <a:buClr>
                <a:srgbClr val="9E3611"/>
              </a:buClr>
              <a:buSzPct val="85000"/>
              <a:buFontTx/>
              <a:buChar char="▪"/>
              <a:defRPr sz="2000" b="0" i="0" u="none" strike="noStrike" cap="none" spc="0" baseline="0">
                <a:solidFill>
                  <a:srgbClr val="000000"/>
                </a:solidFill>
                <a:uFillTx/>
                <a:latin typeface="Rockwell"/>
                <a:ea typeface="Rockwell"/>
                <a:cs typeface="Rockwell"/>
                <a:sym typeface="Rockwell"/>
              </a:defRPr>
            </a:lvl9pPr>
          </a:lstStyle>
          <a:p>
            <a:pPr>
              <a:lnSpc>
                <a:spcPct val="15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Business organizations that invest huge Sum of money in social media influencers must know whether the following gained by that account is organic or not. So, there is a widespread need for a fake account detection tool, which can accurately say whether the account is fake or not. </a:t>
            </a:r>
          </a:p>
          <a:p>
            <a:pPr>
              <a:lnSpc>
                <a:spcPct val="150000"/>
              </a:lnSpc>
              <a:spcBef>
                <a:spcPts val="0"/>
              </a:spcBef>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process of finding a fake account mainly depends on factors such as engagement rate and artificial activity.</a:t>
            </a:r>
          </a:p>
          <a:p>
            <a:endParaRPr lang="en-IN" dirty="0"/>
          </a:p>
        </p:txBody>
      </p:sp>
      <p:pic>
        <p:nvPicPr>
          <p:cNvPr id="3" name="Picture 2" descr="Icon&#10;&#10;Description automatically generated with medium confidence">
            <a:extLst>
              <a:ext uri="{FF2B5EF4-FFF2-40B4-BE49-F238E27FC236}">
                <a16:creationId xmlns:a16="http://schemas.microsoft.com/office/drawing/2014/main" id="{28D21146-CCB4-12E7-4AB7-36FA1A8EA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355976" y="4653136"/>
            <a:ext cx="2661151" cy="1714829"/>
          </a:xfrm>
          <a:prstGeom prst="rect">
            <a:avLst/>
          </a:prstGeom>
          <a:noFill/>
        </p:spPr>
      </p:pic>
    </p:spTree>
    <p:extLst>
      <p:ext uri="{BB962C8B-B14F-4D97-AF65-F5344CB8AC3E}">
        <p14:creationId xmlns:p14="http://schemas.microsoft.com/office/powerpoint/2010/main" val="8019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D82E-98B9-4761-A24C-DAD15B216826}"/>
              </a:ext>
            </a:extLst>
          </p:cNvPr>
          <p:cNvSpPr>
            <a:spLocks noGrp="1"/>
          </p:cNvSpPr>
          <p:nvPr>
            <p:ph type="title"/>
          </p:nvPr>
        </p:nvSpPr>
        <p:spPr>
          <a:xfrm>
            <a:off x="611560" y="188640"/>
            <a:ext cx="7632848" cy="864096"/>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F8574845-C3E5-4E3F-A95A-C9E9EDE4414A}"/>
              </a:ext>
            </a:extLst>
          </p:cNvPr>
          <p:cNvSpPr>
            <a:spLocks noGrp="1"/>
          </p:cNvSpPr>
          <p:nvPr>
            <p:ph idx="1"/>
          </p:nvPr>
        </p:nvSpPr>
        <p:spPr>
          <a:xfrm>
            <a:off x="611560" y="1124744"/>
            <a:ext cx="8280920" cy="5400600"/>
          </a:xfrm>
        </p:spPr>
        <p:txBody>
          <a:bodyPr>
            <a:normAutofit fontScale="25000" lnSpcReduction="20000"/>
          </a:bodyPr>
          <a:lstStyle/>
          <a:p>
            <a:pPr algn="just">
              <a:lnSpc>
                <a:spcPct val="120000"/>
              </a:lnSpc>
              <a:spcAft>
                <a:spcPts val="1000"/>
              </a:spcAft>
            </a:pPr>
            <a:r>
              <a:rPr lang="en-US" sz="8000" dirty="0" err="1">
                <a:effectLst/>
                <a:latin typeface="Times New Roman" panose="02020603050405020304" pitchFamily="18" charset="0"/>
                <a:ea typeface="SimSun" panose="02010600030101010101" pitchFamily="2" charset="-122"/>
                <a:cs typeface="Times New Roman" panose="02020603050405020304" pitchFamily="18" charset="0"/>
              </a:rPr>
              <a:t>Meligy</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A.M., Ibrahim, H.M. and </a:t>
            </a:r>
            <a:r>
              <a:rPr lang="en-US" sz="8000" dirty="0" err="1">
                <a:effectLst/>
                <a:latin typeface="Times New Roman" panose="02020603050405020304" pitchFamily="18" charset="0"/>
                <a:ea typeface="SimSun" panose="02010600030101010101" pitchFamily="2" charset="-122"/>
                <a:cs typeface="Times New Roman" panose="02020603050405020304" pitchFamily="18" charset="0"/>
              </a:rPr>
              <a:t>Torky</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M.F., 2017. Identity verification mechanism for detecting fake profiles in online social networks.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Int. J. </a:t>
            </a:r>
            <a:r>
              <a:rPr lang="en-US" sz="8000" i="1" dirty="0" err="1">
                <a:effectLst/>
                <a:latin typeface="Times New Roman" panose="02020603050405020304" pitchFamily="18" charset="0"/>
                <a:ea typeface="SimSun" panose="02010600030101010101" pitchFamily="2" charset="-122"/>
                <a:cs typeface="Times New Roman" panose="02020603050405020304" pitchFamily="18" charset="0"/>
              </a:rPr>
              <a:t>Comput</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8000" i="1" dirty="0" err="1">
                <a:effectLst/>
                <a:latin typeface="Times New Roman" panose="02020603050405020304" pitchFamily="18" charset="0"/>
                <a:ea typeface="SimSun" panose="02010600030101010101" pitchFamily="2" charset="-122"/>
                <a:cs typeface="Times New Roman" panose="02020603050405020304" pitchFamily="18" charset="0"/>
              </a:rPr>
              <a:t>Netw</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 Inf. Secure.(IJCNIS)</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9</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(1), pp.31-39.</a:t>
            </a:r>
          </a:p>
          <a:p>
            <a:pPr algn="just">
              <a:lnSpc>
                <a:spcPct val="120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Ramalingam, D. and </a:t>
            </a:r>
            <a:r>
              <a:rPr lang="en-US" sz="8000" dirty="0" err="1">
                <a:effectLst/>
                <a:latin typeface="Times New Roman" panose="02020603050405020304" pitchFamily="18" charset="0"/>
                <a:ea typeface="SimSun" panose="02010600030101010101" pitchFamily="2" charset="-122"/>
                <a:cs typeface="Times New Roman" panose="02020603050405020304" pitchFamily="18" charset="0"/>
              </a:rPr>
              <a:t>Chinnaiah</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V., 2018. Fake profile detection techniques in large-scale online social networks: A comprehensive review.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Computers &amp; Electrical Engineering</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65</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pp.165-177.</a:t>
            </a:r>
          </a:p>
          <a:p>
            <a:pPr algn="just">
              <a:lnSpc>
                <a:spcPct val="120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Wanda, P. and Jie, H.J., 2020. Deep Profile: Finding fake profiles in online social networks using dynamic CNN.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Journal of Information Security and Applications</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52</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p.102465.</a:t>
            </a:r>
          </a:p>
          <a:p>
            <a:pPr algn="just">
              <a:lnSpc>
                <a:spcPct val="120000"/>
              </a:lnSpc>
              <a:spcAft>
                <a:spcPts val="1000"/>
              </a:spcAft>
            </a:pP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Zhang, J., Dong, B. and Philip, S.Y., 2020, April. Fake detector: Effective fake news detection with a deep diffusive neural network. In </a:t>
            </a:r>
            <a:r>
              <a:rPr lang="en-US" sz="8000" i="1" dirty="0">
                <a:effectLst/>
                <a:latin typeface="Times New Roman" panose="02020603050405020304" pitchFamily="18" charset="0"/>
                <a:ea typeface="SimSun" panose="02010600030101010101" pitchFamily="2" charset="-122"/>
                <a:cs typeface="Times New Roman" panose="02020603050405020304" pitchFamily="18" charset="0"/>
              </a:rPr>
              <a:t>2020 IEEE 36th International Conference on Data Engineering (ICDE)</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 (pp. 1826-1829). IEEE.</a:t>
            </a:r>
          </a:p>
          <a:p>
            <a:endParaRPr lang="en-US" dirty="0"/>
          </a:p>
        </p:txBody>
      </p:sp>
    </p:spTree>
    <p:extLst>
      <p:ext uri="{BB962C8B-B14F-4D97-AF65-F5344CB8AC3E}">
        <p14:creationId xmlns:p14="http://schemas.microsoft.com/office/powerpoint/2010/main" val="72848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D80F-75D8-444E-9458-910C6938947E}"/>
              </a:ext>
            </a:extLst>
          </p:cNvPr>
          <p:cNvSpPr>
            <a:spLocks noGrp="1"/>
          </p:cNvSpPr>
          <p:nvPr>
            <p:ph type="title"/>
          </p:nvPr>
        </p:nvSpPr>
        <p:spPr>
          <a:xfrm>
            <a:off x="539552" y="188640"/>
            <a:ext cx="7696311" cy="1064690"/>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3D7BFEE2-0A8C-45C5-B353-BAE8E07311B6}"/>
              </a:ext>
            </a:extLst>
          </p:cNvPr>
          <p:cNvSpPr>
            <a:spLocks noGrp="1"/>
          </p:cNvSpPr>
          <p:nvPr>
            <p:ph idx="1"/>
          </p:nvPr>
        </p:nvSpPr>
        <p:spPr>
          <a:xfrm>
            <a:off x="628650" y="1253330"/>
            <a:ext cx="8191822" cy="5416029"/>
          </a:xfrm>
        </p:spPr>
        <p:txBody>
          <a:bodyPr>
            <a:normAutofit/>
          </a:bodyPr>
          <a:lstStyle/>
          <a:p>
            <a:pPr marL="0" marR="0" indent="0" algn="just">
              <a:lnSpc>
                <a:spcPct val="120000"/>
              </a:lnSpc>
              <a:spcBef>
                <a:spcPts val="0"/>
              </a:spcBef>
              <a:spcAft>
                <a:spcPts val="800"/>
              </a:spcAft>
              <a:buNone/>
            </a:pPr>
            <a:r>
              <a:rPr lang="en-IN" sz="2800" kern="100" dirty="0">
                <a:effectLst/>
                <a:latin typeface="Times New Roman" panose="02020603050405020304" pitchFamily="18" charset="0"/>
                <a:ea typeface="Calibri" panose="020F0502020204030204" pitchFamily="34" charset="0"/>
                <a:cs typeface="Mangal" panose="02040503050203030202" pitchFamily="18" charset="0"/>
              </a:rPr>
              <a:t>In existing system, </a:t>
            </a:r>
            <a:r>
              <a:rPr lang="en-IN" sz="2800" kern="100" dirty="0">
                <a:latin typeface="Times New Roman" panose="02020603050405020304" pitchFamily="18" charset="0"/>
                <a:ea typeface="Calibri" panose="020F0502020204030204" pitchFamily="34" charset="0"/>
                <a:cs typeface="Mangal" panose="02040503050203030202" pitchFamily="18" charset="0"/>
              </a:rPr>
              <a:t>SVM algorithm and Random forest algorithm are used .</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R="0" lvl="0">
              <a:lnSpc>
                <a:spcPct val="120000"/>
              </a:lnSpc>
              <a:buFont typeface="Wingdings" panose="05000000000000000000" pitchFamily="2" charset="2"/>
              <a:buChar char="§"/>
              <a:tabLst>
                <a:tab pos="1093470" algn="l"/>
              </a:tabLst>
            </a:pPr>
            <a:r>
              <a:rPr lang="en-US" sz="2800" dirty="0">
                <a:effectLst/>
                <a:latin typeface="Times New Roman" panose="02020603050405020304" pitchFamily="18" charset="0"/>
                <a:ea typeface="Times New Roman" panose="02020603050405020304" pitchFamily="18" charset="0"/>
              </a:rPr>
              <a:t>Less Accuracy</a:t>
            </a:r>
          </a:p>
          <a:p>
            <a:pPr marR="0" lvl="0">
              <a:lnSpc>
                <a:spcPct val="120000"/>
              </a:lnSpc>
              <a:buFont typeface="Wingdings" panose="05000000000000000000" pitchFamily="2" charset="2"/>
              <a:buChar char="§"/>
              <a:tabLst>
                <a:tab pos="1093470" algn="l"/>
              </a:tabLst>
            </a:pPr>
            <a:r>
              <a:rPr lang="en-US" sz="2800" dirty="0">
                <a:effectLst/>
                <a:latin typeface="Times New Roman" panose="02020603050405020304" pitchFamily="18" charset="0"/>
                <a:ea typeface="Times New Roman" panose="02020603050405020304" pitchFamily="18" charset="0"/>
              </a:rPr>
              <a:t>Time consuming</a:t>
            </a:r>
          </a:p>
          <a:p>
            <a:pPr marR="0" lvl="0">
              <a:lnSpc>
                <a:spcPct val="120000"/>
              </a:lnSpc>
              <a:buFont typeface="Wingdings" panose="05000000000000000000" pitchFamily="2" charset="2"/>
              <a:buChar char="§"/>
              <a:tabLst>
                <a:tab pos="1093470" algn="l"/>
              </a:tabLst>
            </a:pPr>
            <a:r>
              <a:rPr lang="en-US" sz="2800" dirty="0">
                <a:effectLst/>
                <a:latin typeface="Times New Roman" panose="02020603050405020304" pitchFamily="18" charset="0"/>
                <a:ea typeface="Times New Roman" panose="02020603050405020304" pitchFamily="18" charset="0"/>
              </a:rPr>
              <a:t>Less efficient</a:t>
            </a:r>
          </a:p>
          <a:p>
            <a:endParaRPr lang="en-US" dirty="0"/>
          </a:p>
        </p:txBody>
      </p:sp>
    </p:spTree>
    <p:extLst>
      <p:ext uri="{BB962C8B-B14F-4D97-AF65-F5344CB8AC3E}">
        <p14:creationId xmlns:p14="http://schemas.microsoft.com/office/powerpoint/2010/main" val="3772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31DC-D0DC-4913-89AB-1F5EC67F232C}"/>
              </a:ext>
            </a:extLst>
          </p:cNvPr>
          <p:cNvSpPr>
            <a:spLocks noGrp="1"/>
          </p:cNvSpPr>
          <p:nvPr>
            <p:ph type="title"/>
          </p:nvPr>
        </p:nvSpPr>
        <p:spPr>
          <a:xfrm>
            <a:off x="671512" y="351679"/>
            <a:ext cx="7843837" cy="1325563"/>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E004596-153D-48D7-ABBC-BF7F4EFBF52D}"/>
              </a:ext>
            </a:extLst>
          </p:cNvPr>
          <p:cNvSpPr>
            <a:spLocks noGrp="1"/>
          </p:cNvSpPr>
          <p:nvPr>
            <p:ph idx="1"/>
          </p:nvPr>
        </p:nvSpPr>
        <p:spPr/>
        <p:txBody>
          <a:bodyPr/>
          <a:lstStyle/>
          <a:p>
            <a:pPr marL="0" marR="0" indent="0">
              <a:lnSpc>
                <a:spcPct val="150000"/>
              </a:lnSpc>
              <a:spcBef>
                <a:spcPts val="0"/>
              </a:spcBef>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Proposed system is used to detect fake social media profiles  by using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ANN</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algorithm which gave better accuracy.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Proposed system considering various factors like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Accuracy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Time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R="0" algn="just">
              <a:spcBef>
                <a:spcPts val="0"/>
              </a:spcBef>
              <a:spcAft>
                <a:spcPts val="800"/>
              </a:spcAft>
              <a:buFont typeface="Wingdings" panose="05000000000000000000" pitchFamily="2"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Cost </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155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1F81-EED9-4794-BF11-7FD75BC3AF48}"/>
              </a:ext>
            </a:extLst>
          </p:cNvPr>
          <p:cNvSpPr>
            <a:spLocks noGrp="1"/>
          </p:cNvSpPr>
          <p:nvPr>
            <p:ph type="title"/>
          </p:nvPr>
        </p:nvSpPr>
        <p:spPr>
          <a:xfrm>
            <a:off x="454422" y="188640"/>
            <a:ext cx="7759774" cy="687610"/>
          </a:xfrm>
        </p:spPr>
        <p:txBody>
          <a:bodyPr>
            <a:normAutofit/>
          </a:bodyPr>
          <a:lstStyle/>
          <a:p>
            <a:r>
              <a:rPr lang="en-US" sz="3200" b="1" u="sng" dirty="0">
                <a:latin typeface="Times New Roman" panose="02020603050405020304" pitchFamily="18" charset="0"/>
                <a:cs typeface="Times New Roman" panose="02020603050405020304" pitchFamily="18" charset="0"/>
              </a:rPr>
              <a:t>Software and hardware requirements</a:t>
            </a:r>
          </a:p>
        </p:txBody>
      </p:sp>
      <p:sp>
        <p:nvSpPr>
          <p:cNvPr id="3" name="Content Placeholder 2">
            <a:extLst>
              <a:ext uri="{FF2B5EF4-FFF2-40B4-BE49-F238E27FC236}">
                <a16:creationId xmlns:a16="http://schemas.microsoft.com/office/drawing/2014/main" id="{1E82AB6B-84D6-4A75-83D8-48257DE21D7D}"/>
              </a:ext>
            </a:extLst>
          </p:cNvPr>
          <p:cNvSpPr>
            <a:spLocks noGrp="1"/>
          </p:cNvSpPr>
          <p:nvPr>
            <p:ph idx="1"/>
          </p:nvPr>
        </p:nvSpPr>
        <p:spPr>
          <a:xfrm>
            <a:off x="323528" y="876251"/>
            <a:ext cx="8352928" cy="5793110"/>
          </a:xfrm>
        </p:spPr>
        <p:txBody>
          <a:bodyPr>
            <a:normAutofit fontScale="32500" lnSpcReduction="20000"/>
          </a:bodyPr>
          <a:lstStyle/>
          <a:p>
            <a:pPr marL="0" marR="0" indent="0">
              <a:lnSpc>
                <a:spcPct val="120000"/>
              </a:lnSpc>
              <a:spcBef>
                <a:spcPts val="0"/>
              </a:spcBef>
              <a:spcAft>
                <a:spcPts val="0"/>
              </a:spcAft>
              <a:buNone/>
              <a:tabLst>
                <a:tab pos="755015" algn="l"/>
              </a:tabLst>
            </a:pPr>
            <a:r>
              <a:rPr lang="en-US" sz="6200" b="1" dirty="0">
                <a:effectLst/>
                <a:latin typeface="Times New Roman" panose="02020603050405020304" pitchFamily="18" charset="0"/>
                <a:ea typeface="Times New Roman" panose="02020603050405020304" pitchFamily="18" charset="0"/>
              </a:rPr>
              <a:t>  </a:t>
            </a:r>
            <a:r>
              <a:rPr lang="en-US" sz="7400" b="1" dirty="0">
                <a:effectLst/>
                <a:latin typeface="Times New Roman" panose="02020603050405020304" pitchFamily="18" charset="0"/>
                <a:ea typeface="Times New Roman" panose="02020603050405020304" pitchFamily="18" charset="0"/>
              </a:rPr>
              <a:t>SOFTWARE REQUIREMENTS</a:t>
            </a:r>
          </a:p>
          <a:p>
            <a:pPr marL="719455" marR="0">
              <a:lnSpc>
                <a:spcPct val="120000"/>
              </a:lnSpc>
              <a:spcBef>
                <a:spcPts val="785"/>
              </a:spcBef>
              <a:spcAft>
                <a:spcPts val="800"/>
              </a:spcAft>
              <a:tabLst>
                <a:tab pos="2548255"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Operating</a:t>
            </a:r>
            <a:r>
              <a:rPr lang="en-US" sz="6800" kern="100" spc="-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system	   :</a:t>
            </a:r>
            <a:r>
              <a:rPr lang="en-US" sz="6800" kern="100" spc="29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Windows</a:t>
            </a:r>
            <a:r>
              <a:rPr lang="en-US" sz="6800" kern="100" spc="-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10</a:t>
            </a:r>
            <a:r>
              <a:rPr lang="en-US" sz="6800" kern="100" spc="-10" dirty="0">
                <a:effectLst/>
                <a:latin typeface="Times New Roman" panose="02020603050405020304" pitchFamily="18" charset="0"/>
                <a:ea typeface="Calibri" panose="020F0502020204030204" pitchFamily="34" charset="0"/>
                <a:cs typeface="Mangal" panose="02040503050203030202" pitchFamily="18" charset="0"/>
              </a:rPr>
              <a:t> Ultimate</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719455" marR="0">
              <a:lnSpc>
                <a:spcPct val="120000"/>
              </a:lnSpc>
              <a:spcBef>
                <a:spcPts val="68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Coding</a:t>
            </a:r>
            <a:r>
              <a:rPr lang="en-US" sz="6800" kern="100" spc="-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Language	   :	Python.</a:t>
            </a:r>
            <a:endParaRPr lang="en-US" sz="6800" kern="100" dirty="0">
              <a:latin typeface="Calibri" panose="020F0502020204030204" pitchFamily="34" charset="0"/>
              <a:ea typeface="Calibri" panose="020F0502020204030204" pitchFamily="34" charset="0"/>
              <a:cs typeface="Mangal" panose="02040503050203030202" pitchFamily="18" charset="0"/>
            </a:endParaRPr>
          </a:p>
          <a:p>
            <a:pPr marL="719455" marR="0">
              <a:lnSpc>
                <a:spcPct val="120000"/>
              </a:lnSpc>
              <a:spcBef>
                <a:spcPts val="68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 Framework             :  	</a:t>
            </a:r>
            <a:r>
              <a:rPr lang="en-US" sz="6800" kern="100"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Tkinter</a:t>
            </a:r>
            <a:r>
              <a:rPr lang="en-US" sz="6800" kern="1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(GUI framework)</a:t>
            </a:r>
          </a:p>
          <a:p>
            <a:pPr marL="0" marR="0" indent="0">
              <a:lnSpc>
                <a:spcPct val="120000"/>
              </a:lnSpc>
              <a:spcBef>
                <a:spcPts val="30"/>
              </a:spcBef>
              <a:spcAft>
                <a:spcPts val="800"/>
              </a:spcAft>
              <a:buNone/>
            </a:pPr>
            <a:r>
              <a:rPr lang="en-US" sz="6200" b="1" dirty="0">
                <a:effectLst/>
                <a:latin typeface="Times New Roman" panose="02020603050405020304" pitchFamily="18" charset="0"/>
                <a:ea typeface="Times New Roman" panose="02020603050405020304" pitchFamily="18" charset="0"/>
              </a:rPr>
              <a:t> </a:t>
            </a:r>
            <a:r>
              <a:rPr lang="en-US" sz="7400" b="1" dirty="0">
                <a:effectLst/>
                <a:latin typeface="Times New Roman" panose="02020603050405020304" pitchFamily="18" charset="0"/>
                <a:ea typeface="Times New Roman" panose="02020603050405020304" pitchFamily="18" charset="0"/>
              </a:rPr>
              <a:t>HARDWARE REQUIREMENTS</a:t>
            </a:r>
          </a:p>
          <a:p>
            <a:pPr marL="711835" marR="0">
              <a:lnSpc>
                <a:spcPct val="120000"/>
              </a:lnSpc>
              <a:spcBef>
                <a:spcPts val="785"/>
              </a:spcBef>
              <a:spcAft>
                <a:spcPts val="800"/>
              </a:spcAft>
              <a:tabLst>
                <a:tab pos="2548255" algn="l"/>
                <a:tab pos="2752725"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System	:	Intel</a:t>
            </a:r>
            <a:r>
              <a:rPr lang="en-US" sz="6800" kern="100" spc="-10"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core</a:t>
            </a:r>
            <a:r>
              <a:rPr lang="en-US" sz="6800" kern="100" spc="-10"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i3(Minimum).</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711835" marR="0">
              <a:lnSpc>
                <a:spcPct val="120000"/>
              </a:lnSpc>
              <a:spcBef>
                <a:spcPts val="68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Hard</a:t>
            </a:r>
            <a:r>
              <a:rPr lang="en-US" sz="6800" kern="100" spc="-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Disk	:	200 GB.</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711835" marR="0">
              <a:lnSpc>
                <a:spcPct val="120000"/>
              </a:lnSpc>
              <a:spcBef>
                <a:spcPts val="68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Monitor	:	14’ Color</a:t>
            </a:r>
            <a:r>
              <a:rPr lang="en-US" sz="6800" kern="100" spc="-1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Monitor.</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711835" marR="0">
              <a:lnSpc>
                <a:spcPct val="120000"/>
              </a:lnSpc>
              <a:spcBef>
                <a:spcPts val="69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Mouse	:	Optical</a:t>
            </a:r>
            <a:r>
              <a:rPr lang="en-US" sz="6800" kern="100" spc="-1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Mouse.</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711835" marR="0">
              <a:lnSpc>
                <a:spcPct val="120000"/>
              </a:lnSpc>
              <a:spcBef>
                <a:spcPts val="685"/>
              </a:spcBef>
              <a:spcAft>
                <a:spcPts val="800"/>
              </a:spcAft>
              <a:tabLst>
                <a:tab pos="2548255" algn="l"/>
                <a:tab pos="2750820" algn="l"/>
              </a:tabLst>
            </a:pPr>
            <a:r>
              <a:rPr lang="en-US" sz="6800" kern="100" dirty="0">
                <a:effectLst/>
                <a:latin typeface="Times New Roman" panose="02020603050405020304" pitchFamily="18" charset="0"/>
                <a:ea typeface="Calibri" panose="020F0502020204030204" pitchFamily="34" charset="0"/>
                <a:cs typeface="Mangal" panose="02040503050203030202" pitchFamily="18" charset="0"/>
              </a:rPr>
              <a:t>Ram</a:t>
            </a:r>
            <a:r>
              <a:rPr lang="en-US" sz="6800" b="1" kern="100"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  4</a:t>
            </a:r>
            <a:r>
              <a:rPr lang="en-US" sz="6800" kern="100" spc="-5" dirty="0">
                <a:effectLst/>
                <a:latin typeface="Times New Roman" panose="02020603050405020304" pitchFamily="18" charset="0"/>
                <a:ea typeface="Calibri" panose="020F0502020204030204" pitchFamily="34" charset="0"/>
                <a:cs typeface="Mangal" panose="02040503050203030202" pitchFamily="18" charset="0"/>
              </a:rPr>
              <a:t> </a:t>
            </a:r>
            <a:r>
              <a:rPr lang="en-US" sz="6800" kern="100" dirty="0">
                <a:effectLst/>
                <a:latin typeface="Times New Roman" panose="02020603050405020304" pitchFamily="18" charset="0"/>
                <a:ea typeface="Calibri" panose="020F0502020204030204" pitchFamily="34" charset="0"/>
                <a:cs typeface="Mangal" panose="02040503050203030202" pitchFamily="18" charset="0"/>
              </a:rPr>
              <a:t>GB.</a:t>
            </a:r>
            <a:endParaRPr lang="en-US" sz="6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Mangal" panose="02040503050203030202" pitchFamily="18" charset="0"/>
              </a:rPr>
              <a:t> </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760853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875</TotalTime>
  <Words>1754</Words>
  <Application>Microsoft Office PowerPoint</Application>
  <PresentationFormat>On-screen Show (4:3)</PresentationFormat>
  <Paragraphs>122</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Rockwell</vt:lpstr>
      <vt:lpstr>Symbol</vt:lpstr>
      <vt:lpstr>Times New Roman</vt:lpstr>
      <vt:lpstr>Wingdings</vt:lpstr>
      <vt:lpstr>Office Theme</vt:lpstr>
      <vt:lpstr>PowerPoint Presentation</vt:lpstr>
      <vt:lpstr>    CONTENTS</vt:lpstr>
      <vt:lpstr>          ABSTRACT</vt:lpstr>
      <vt:lpstr>    INTRODUCTION</vt:lpstr>
      <vt:lpstr>PowerPoint Presentation</vt:lpstr>
      <vt:lpstr>   LITERATURE REVIEW</vt:lpstr>
      <vt:lpstr>   EXISTING SYSTEM</vt:lpstr>
      <vt:lpstr>   PROPOSED SYSTEM</vt:lpstr>
      <vt:lpstr>Software and hardware requirements</vt:lpstr>
      <vt:lpstr>   </vt:lpstr>
      <vt:lpstr>PowerPoint Presentation</vt:lpstr>
      <vt:lpstr>IMPLEMENTATION</vt:lpstr>
      <vt:lpstr>FEATURES</vt:lpstr>
      <vt:lpstr>TKINTER</vt:lpstr>
      <vt:lpstr>   ALGORITHM  ANN:</vt:lpstr>
      <vt:lpstr>PowerPoint Presentation</vt:lpstr>
      <vt:lpstr>UML Diagrams  use case</vt:lpstr>
      <vt:lpstr>CLASS DIAGRAM</vt:lpstr>
      <vt:lpstr>SEQUENCE DIAGRAM </vt:lpstr>
      <vt:lpstr>Output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   Future enhancement</vt:lpstr>
      <vt:lpstr>Reference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for IOT Security based on Learning Techniques</dc:title>
  <dc:creator>CSE-DS-DBMS</dc:creator>
  <cp:lastModifiedBy>ashlesha goskula</cp:lastModifiedBy>
  <cp:revision>68</cp:revision>
  <dcterms:created xsi:type="dcterms:W3CDTF">2023-03-14T06:04:47Z</dcterms:created>
  <dcterms:modified xsi:type="dcterms:W3CDTF">2024-03-06T02:31:03Z</dcterms:modified>
</cp:coreProperties>
</file>