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219200" y="3124200"/>
            <a:ext cx="8610600" cy="2316480"/>
          </a:xfrm>
          <a:prstGeom prst="rect">
            <a:avLst/>
          </a:prstGeom>
          <a:noFill/>
        </p:spPr>
        <p:txBody>
          <a:bodyPr wrap="square" rtlCol="0">
            <a:noAutofit/>
          </a:bodyPr>
          <a:lstStyle/>
          <a:p>
            <a:r>
              <a:rPr lang="en-US" sz="2400" b="1"/>
              <a:t>STUDENT NAME:JAGADISH KUMAR S</a:t>
            </a:r>
            <a:endParaRPr lang="en-US" sz="2400" b="1" dirty="0"/>
          </a:p>
          <a:p>
            <a:r>
              <a:rPr lang="en-US" sz="2400" b="1" dirty="0"/>
              <a:t>REGISTER NO:312207293</a:t>
            </a:r>
            <a:endParaRPr lang="en-US" sz="2400" b="1" dirty="0"/>
          </a:p>
          <a:p>
            <a:r>
              <a:rPr lang="en-US" sz="2400" b="1">
                <a:sym typeface="+mn-ea"/>
              </a:rPr>
              <a:t>NAAN MUDHALVAN ID :</a:t>
            </a:r>
            <a:r>
              <a:rPr lang="en-US" sz="2400" b="1" dirty="0"/>
              <a:t>0D371B85D97C4D286C945298DA529765</a:t>
            </a:r>
            <a:endParaRPr lang="en-US" sz="2400" b="1" dirty="0"/>
          </a:p>
          <a:p>
            <a:r>
              <a:rPr lang="en-US" sz="2400" b="1" dirty="0"/>
              <a:t>DEPARTMENT:B.COM (GENERAL)</a:t>
            </a:r>
            <a:endParaRPr lang="en-US" sz="2400" b="1" dirty="0"/>
          </a:p>
          <a:p>
            <a:r>
              <a:rPr lang="en-US" sz="2400" b="1" dirty="0"/>
              <a:t>COLLEGE: </a:t>
            </a:r>
            <a:r>
              <a:rPr lang="en-US" sz="2400" b="1" dirty="0">
                <a:sym typeface="+mn-ea"/>
              </a:rPr>
              <a:t>C KANDASWAMI NAIDU COLLEGE FOR MEN</a:t>
            </a:r>
            <a:endParaRPr lang="en-US" sz="2400" b="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762000" y="1143000"/>
            <a:ext cx="8373745" cy="4831080"/>
          </a:xfrm>
          <a:prstGeom prst="rect">
            <a:avLst/>
          </a:prstGeom>
          <a:noFill/>
        </p:spPr>
        <p:txBody>
          <a:bodyPr wrap="square" rtlCol="0">
            <a:spAutoFit/>
          </a:bodyPr>
          <a:p>
            <a:r>
              <a:rPr lang="en-US" sz="2800"/>
              <a:t>1.Visualization: Use pie charts and bar graphs to represent the count and percentage of employees in each department. This will provide a clear visual representation of the distribution.</a:t>
            </a:r>
            <a:endParaRPr lang="en-US" sz="2800"/>
          </a:p>
          <a:p>
            <a:r>
              <a:rPr lang="en-US" sz="2800"/>
              <a:t>2.Data Segmentation: Segment the data based on employee count ranges (e.g., high, medium, low) to identify departments with the highest and lowest employee distributions.</a:t>
            </a:r>
            <a:endParaRPr lang="en-US" sz="2800"/>
          </a:p>
          <a:p>
            <a:r>
              <a:rPr lang="en-US" sz="2800"/>
              <a:t>3.Statistical Analysis: Perform basic statistical analyses like mean, median, and mode of employee distribution to understand the central tendency and spread.</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762000" y="1544320"/>
            <a:ext cx="6699250" cy="4523105"/>
          </a:xfrm>
          <a:prstGeom prst="rect">
            <a:avLst/>
          </a:prstGeom>
          <a:noFill/>
        </p:spPr>
        <p:txBody>
          <a:bodyPr wrap="square" rtlCol="0">
            <a:spAutoFit/>
          </a:bodyPr>
          <a:p>
            <a:r>
              <a:rPr lang="en-US"/>
              <a:t>The charts show the distribution of employees across various departments:</a:t>
            </a:r>
            <a:endParaRPr lang="en-US"/>
          </a:p>
          <a:p>
            <a:endParaRPr lang="en-US"/>
          </a:p>
          <a:p>
            <a:r>
              <a:rPr lang="en-US"/>
              <a:t>Highest: Business Development (21 employees, 12%)</a:t>
            </a:r>
            <a:endParaRPr lang="en-US"/>
          </a:p>
          <a:p>
            <a:r>
              <a:rPr lang="en-US"/>
              <a:t>Training: 18 employees (10%)</a:t>
            </a:r>
            <a:endParaRPr lang="en-US"/>
          </a:p>
          <a:p>
            <a:r>
              <a:rPr lang="en-US"/>
              <a:t>Accounting: 18 employees (10%)</a:t>
            </a:r>
            <a:endParaRPr lang="en-US"/>
          </a:p>
          <a:p>
            <a:r>
              <a:rPr lang="en-US"/>
              <a:t>Product Management: 17 employees (9%)</a:t>
            </a:r>
            <a:endParaRPr lang="en-US"/>
          </a:p>
          <a:p>
            <a:r>
              <a:rPr lang="en-US"/>
              <a:t>Services: 16 employees (9%)</a:t>
            </a:r>
            <a:endParaRPr lang="en-US"/>
          </a:p>
          <a:p>
            <a:r>
              <a:rPr lang="en-US"/>
              <a:t>Support: 15 employees (8%)</a:t>
            </a:r>
            <a:endParaRPr lang="en-US"/>
          </a:p>
          <a:p>
            <a:r>
              <a:rPr lang="en-US"/>
              <a:t>Legal: 14 employees (8%)</a:t>
            </a:r>
            <a:endParaRPr lang="en-US"/>
          </a:p>
          <a:p>
            <a:r>
              <a:rPr lang="en-US"/>
              <a:t>Engineering: 13 employees (7%)</a:t>
            </a:r>
            <a:endParaRPr lang="en-US"/>
          </a:p>
          <a:p>
            <a:r>
              <a:rPr lang="en-US"/>
              <a:t>Research and Development: 12 employees (7%)</a:t>
            </a:r>
            <a:endParaRPr lang="en-US"/>
          </a:p>
          <a:p>
            <a:r>
              <a:rPr lang="en-US"/>
              <a:t>Human Resources: 10 employees (6%)</a:t>
            </a:r>
            <a:endParaRPr lang="en-US"/>
          </a:p>
          <a:p>
            <a:r>
              <a:rPr lang="en-US"/>
              <a:t>Marketing: 10 employees (5%)</a:t>
            </a:r>
            <a:endParaRPr lang="en-US"/>
          </a:p>
          <a:p>
            <a:r>
              <a:rPr lang="en-US"/>
              <a:t>Sales: 9 employees (5%)</a:t>
            </a:r>
            <a:endParaRPr lang="en-US"/>
          </a:p>
          <a:p>
            <a:r>
              <a:rPr lang="en-US"/>
              <a:t>Lowest: NULL (Unspecified) (7 employees, 4%)</a:t>
            </a:r>
            <a:endParaRPr lang="en-US"/>
          </a:p>
        </p:txBody>
      </p:sp>
      <p:pic>
        <p:nvPicPr>
          <p:cNvPr id="12" name="Picture 11" descr="Picture1"/>
          <p:cNvPicPr>
            <a:picLocks noChangeAspect="1"/>
          </p:cNvPicPr>
          <p:nvPr/>
        </p:nvPicPr>
        <p:blipFill>
          <a:blip r:embed="rId2"/>
          <a:stretch>
            <a:fillRect/>
          </a:stretch>
        </p:blipFill>
        <p:spPr>
          <a:xfrm>
            <a:off x="6705600" y="0"/>
            <a:ext cx="4268470" cy="3484245"/>
          </a:xfrm>
          <a:prstGeom prst="rect">
            <a:avLst/>
          </a:prstGeom>
        </p:spPr>
      </p:pic>
      <p:pic>
        <p:nvPicPr>
          <p:cNvPr id="13" name="Picture 12" descr="Picture2"/>
          <p:cNvPicPr>
            <a:picLocks noChangeAspect="1"/>
          </p:cNvPicPr>
          <p:nvPr/>
        </p:nvPicPr>
        <p:blipFill>
          <a:blip r:embed="rId3"/>
          <a:stretch>
            <a:fillRect/>
          </a:stretch>
        </p:blipFill>
        <p:spPr>
          <a:xfrm>
            <a:off x="6400800" y="3636645"/>
            <a:ext cx="4839970" cy="2755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685800" y="1219200"/>
            <a:ext cx="9142730" cy="4157345"/>
          </a:xfrm>
          <a:prstGeom prst="rect">
            <a:avLst/>
          </a:prstGeom>
          <a:noFill/>
        </p:spPr>
        <p:txBody>
          <a:bodyPr wrap="square" rtlCol="0">
            <a:noAutofit/>
          </a:bodyPr>
          <a:p>
            <a:r>
              <a:rPr lang="en-US" sz="2400" b="1">
                <a:sym typeface="+mn-ea"/>
              </a:rPr>
              <a:t>This Excel-based approach provides a scalable, adaptable, and efficient method for enhancing employee performance management.By leveraging data analytics, the organization can foster a culture of continuous improvement and drive overall success.Implemented an Excel-based solution for systematic employee performance analysis.Addressed the lack of consistency in evaluating performance, leading to more informed decision-making.Enabled identification of top performers, areas needing support, and overall productivity trends.Enhanced data-driven insights for management and HR.Streamlined reporting processes and reduced manual effort.Improved employee engagement and targeted development strategies.Regular updates and refinements to the model based on feedback.Integration with other data sources for a more holistic view.Continuous training for end-users to maximize tool effectiveness.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Department (Count) Analysis using Excel Modeling</a:t>
            </a:r>
            <a:endParaRPr lang="en-US" sz="4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592" y="30454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76275" y="1462405"/>
            <a:ext cx="7439025" cy="4357370"/>
          </a:xfrm>
          <a:prstGeom prst="rect">
            <a:avLst/>
          </a:prstGeom>
          <a:noFill/>
        </p:spPr>
        <p:txBody>
          <a:bodyPr wrap="square" rtlCol="0">
            <a:noAutofit/>
          </a:bodyPr>
          <a:p>
            <a:r>
              <a:rPr lang="en-US" sz="1400" b="1"/>
              <a:t>The organization needs to optimize its workforce distribution across various departments. The current employee distribution data shows significant variations, with some departments being overstaffed while others may be understaffed or have missing data (e.g., the "NULL" category).</a:t>
            </a:r>
            <a:endParaRPr lang="en-US" sz="1400" b="1"/>
          </a:p>
          <a:p>
            <a:endParaRPr lang="en-US" sz="1400" b="1"/>
          </a:p>
          <a:p>
            <a:r>
              <a:rPr lang="en-US" sz="1400" b="1"/>
              <a:t>Key Issues Identified:</a:t>
            </a:r>
            <a:endParaRPr lang="en-US" sz="1400" b="1"/>
          </a:p>
          <a:p>
            <a:endParaRPr lang="en-US" sz="1400" b="1"/>
          </a:p>
          <a:p>
            <a:r>
              <a:rPr lang="en-US" sz="1400" b="1"/>
              <a:t>Imbalance in Department Sizes: Some departments like Business Development have a higher employee count (21 employees) compared to others, such as Sales (9 employees) and Human Resources (10 employees), indicating a potential imbalance in workforce allocation.</a:t>
            </a:r>
            <a:endParaRPr lang="en-US" sz="1400" b="1"/>
          </a:p>
          <a:p>
            <a:r>
              <a:rPr lang="en-US" sz="1400" b="1"/>
              <a:t>Unspecified Employee Data: The "NULL" category (7 employees, 4%) represents entries with missing or undefined department information, which may impact data accuracy and decision-making.</a:t>
            </a:r>
            <a:endParaRPr lang="en-US" sz="1400" b="1"/>
          </a:p>
          <a:p>
            <a:r>
              <a:rPr lang="en-US" sz="1400" b="1"/>
              <a:t>Resource Allocation and Efficiency: Identifying if the current employee distribution aligns with organizational goals and operational needs. For instance, departments like Accounting and Training have similar high employee counts (18 employees each), which may or may not be justified based on their workload or strategic importance.</a:t>
            </a:r>
            <a:endParaRPr lang="en-US" sz="1400" b="1"/>
          </a:p>
          <a:p>
            <a:r>
              <a:rPr lang="en-US" sz="1400" b="1"/>
              <a:t>Objective:</a:t>
            </a:r>
            <a:endParaRPr lang="en-US" sz="1400" b="1"/>
          </a:p>
          <a:p>
            <a:r>
              <a:rPr lang="en-US" sz="1400" b="1"/>
              <a:t>To analyze and address the disparities in employee distribution across departments, ensuring optimal workforce allocation aligned with the organization’s operational requirements and strategic goals, while improving data accuracy by resolving the "NULL" entries.</a:t>
            </a:r>
            <a:endParaRPr lang="en-US" sz="1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10"/>
          <p:cNvSpPr txBox="1"/>
          <p:nvPr/>
        </p:nvSpPr>
        <p:spPr>
          <a:xfrm>
            <a:off x="633095" y="2133600"/>
            <a:ext cx="8502015" cy="3415030"/>
          </a:xfrm>
          <a:prstGeom prst="rect">
            <a:avLst/>
          </a:prstGeom>
          <a:noFill/>
        </p:spPr>
        <p:txBody>
          <a:bodyPr wrap="square" rtlCol="0">
            <a:spAutoFit/>
          </a:bodyPr>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This project will analyzing and evaluating employees performance across various departments such as Human resources, marketing, Acconting, services, research and     development, Legal, Support, Engineering.This project includes graphs and pie chart and this project will result in a comprehensive, user-friendly excel tool that can be regularly updated and used by HR and management to drive performance improvemets within the organistion</a:t>
            </a: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12" name="object 6"/>
          <p:cNvPicPr/>
          <p:nvPr/>
        </p:nvPicPr>
        <p:blipFill>
          <a:blip r:embed="rId1" cstate="print"/>
          <a:stretch>
            <a:fillRect/>
          </a:stretch>
        </p:blipFill>
        <p:spPr>
          <a:xfrm>
            <a:off x="850900" y="6299200"/>
            <a:ext cx="2181225" cy="485775"/>
          </a:xfrm>
          <a:prstGeom prst="rect">
            <a:avLst/>
          </a:prstGeom>
        </p:spPr>
      </p:pic>
      <p:sp>
        <p:nvSpPr>
          <p:cNvPr id="13" name="Text Box 12"/>
          <p:cNvSpPr txBox="1"/>
          <p:nvPr/>
        </p:nvSpPr>
        <p:spPr>
          <a:xfrm>
            <a:off x="984250" y="2063750"/>
            <a:ext cx="4064000" cy="521970"/>
          </a:xfrm>
          <a:prstGeom prst="rect">
            <a:avLst/>
          </a:prstGeom>
          <a:noFill/>
        </p:spPr>
        <p:txBody>
          <a:bodyPr wrap="square" rtlCol="0">
            <a:spAutoFit/>
          </a:bodyPr>
          <a:p>
            <a:pPr algn="l"/>
            <a:r>
              <a:rPr lang="en-US" sz="2800" b="1"/>
              <a:t>Employees:</a:t>
            </a:r>
            <a:endParaRPr lang="en-US" sz="2800" b="1"/>
          </a:p>
        </p:txBody>
      </p:sp>
      <p:sp>
        <p:nvSpPr>
          <p:cNvPr id="14" name="Text Box 13"/>
          <p:cNvSpPr txBox="1"/>
          <p:nvPr/>
        </p:nvSpPr>
        <p:spPr>
          <a:xfrm>
            <a:off x="1981200" y="2514600"/>
            <a:ext cx="7782560" cy="1123950"/>
          </a:xfrm>
          <a:prstGeom prst="rect">
            <a:avLst/>
          </a:prstGeom>
          <a:noFill/>
        </p:spPr>
        <p:txBody>
          <a:bodyPr wrap="square" rtlCol="0">
            <a:noAutofit/>
          </a:bodyPr>
          <a:p>
            <a:r>
              <a:rPr lang="en-US" sz="2400"/>
              <a:t>Individual Employees May have access to their performance data and metrics to self-assess and identify areas for personal improvement.</a:t>
            </a:r>
            <a:endParaRPr lang="en-US" sz="2400"/>
          </a:p>
          <a:p>
            <a:endParaRPr lang="en-US" sz="2400"/>
          </a:p>
        </p:txBody>
      </p:sp>
      <p:sp>
        <p:nvSpPr>
          <p:cNvPr id="15" name="Text Box 14"/>
          <p:cNvSpPr txBox="1"/>
          <p:nvPr/>
        </p:nvSpPr>
        <p:spPr>
          <a:xfrm>
            <a:off x="984250" y="3733800"/>
            <a:ext cx="4267835" cy="500380"/>
          </a:xfrm>
          <a:prstGeom prst="rect">
            <a:avLst/>
          </a:prstGeom>
          <a:noFill/>
        </p:spPr>
        <p:txBody>
          <a:bodyPr wrap="square" rtlCol="0">
            <a:noAutofit/>
          </a:bodyPr>
          <a:p>
            <a:r>
              <a:rPr lang="en-US" sz="2800" b="1"/>
              <a:t>Business Organization:</a:t>
            </a:r>
            <a:endParaRPr lang="en-US" sz="2800" b="1"/>
          </a:p>
        </p:txBody>
      </p:sp>
      <p:sp>
        <p:nvSpPr>
          <p:cNvPr id="16" name="Text Box 15"/>
          <p:cNvSpPr txBox="1"/>
          <p:nvPr/>
        </p:nvSpPr>
        <p:spPr>
          <a:xfrm>
            <a:off x="1981200" y="4272280"/>
            <a:ext cx="7117080" cy="2047240"/>
          </a:xfrm>
          <a:prstGeom prst="rect">
            <a:avLst/>
          </a:prstGeom>
          <a:noFill/>
        </p:spPr>
        <p:txBody>
          <a:bodyPr wrap="square" rtlCol="0">
            <a:noAutofit/>
          </a:bodyPr>
          <a:p>
            <a:r>
              <a:rPr lang="en-US" sz="2400"/>
              <a:t>Business Organization and Analysts  Use the data to support performance reviews, identify training needs, and develop employee development plans.Recruitment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3048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19400" y="1143000"/>
            <a:ext cx="7574280" cy="2143125"/>
          </a:xfrm>
          <a:prstGeom prst="rect">
            <a:avLst/>
          </a:prstGeom>
          <a:noFill/>
        </p:spPr>
        <p:txBody>
          <a:bodyPr wrap="square" rtlCol="0">
            <a:noAutofit/>
          </a:bodyPr>
          <a:p>
            <a:r>
              <a:rPr lang="en-US" sz="1400" b="1"/>
              <a:t>1. Comprehensive Visualization:</a:t>
            </a:r>
            <a:endParaRPr lang="en-US" sz="1400" b="1"/>
          </a:p>
          <a:p>
            <a:r>
              <a:rPr lang="en-US" sz="1400" b="1"/>
              <a:t>Using both pie charts and bar graphs allows stakeholders to quickly grasp the department sizes and proportions, facilitating immediate understanding of resource allocation.</a:t>
            </a:r>
            <a:endParaRPr lang="en-US" sz="1400" b="1"/>
          </a:p>
          <a:p>
            <a:r>
              <a:rPr lang="en-US" sz="1400" b="1"/>
              <a:t>The dual representation (percentage and absolute count) offers insights into both the relative and actual scales of each department, which is crucial for strategic planning.</a:t>
            </a:r>
            <a:endParaRPr lang="en-US" sz="1400" b="1"/>
          </a:p>
          <a:p>
            <a:r>
              <a:rPr lang="en-US" sz="1400" b="1"/>
              <a:t>2. Actionable Insights:</a:t>
            </a:r>
            <a:endParaRPr lang="en-US" sz="1400" b="1"/>
          </a:p>
          <a:p>
            <a:r>
              <a:rPr lang="en-US" sz="1400" b="1"/>
              <a:t>By highlighting departments with the highest and lowest employee counts, we help identify areas of overstaffing or understaffing. This could drive decisions about hiring, training, or restructuring to optimize productivity.</a:t>
            </a:r>
            <a:endParaRPr lang="en-US" sz="1400" b="1"/>
          </a:p>
          <a:p>
            <a:r>
              <a:rPr lang="en-US" sz="1400" b="1"/>
              <a:t>The identification of the "NULL" or unspecified group suggests a gap in data quality, prompting an opportunity for improving data collection practices.</a:t>
            </a:r>
            <a:endParaRPr lang="en-US" sz="1400" b="1"/>
          </a:p>
          <a:p>
            <a:r>
              <a:rPr lang="en-US" sz="1400" b="1"/>
              <a:t>3. Customizable Analysis:</a:t>
            </a:r>
            <a:endParaRPr lang="en-US" sz="1400" b="1"/>
          </a:p>
          <a:p>
            <a:r>
              <a:rPr lang="en-US" sz="1400" b="1"/>
              <a:t>Our approach offers flexibility: whether a department wants a quick visual overview or a deep dive into the specifics (like analyzing trends over time, or understanding correlations between department size and performance), we cater to those needs.</a:t>
            </a:r>
            <a:endParaRPr lang="en-US" sz="1400" b="1"/>
          </a:p>
          <a:p>
            <a:r>
              <a:rPr lang="en-US" sz="1400" b="1"/>
              <a:t>Integrating advanced analytics techniques like trend analysis, clustering, or even predictive modeling can forecast future department growth or contractions, providing a proactive edge.</a:t>
            </a:r>
            <a:endParaRPr lang="en-US" sz="1400" b="1"/>
          </a:p>
          <a:p>
            <a:r>
              <a:rPr lang="en-US" sz="1400" b="1"/>
              <a:t>4. Data-Driven Decision Support:</a:t>
            </a:r>
            <a:endParaRPr lang="en-US" sz="1400" b="1"/>
          </a:p>
          <a:p>
            <a:r>
              <a:rPr lang="en-US" sz="1400" b="1"/>
              <a:t>Our model empowers decision-makers by providing reliable, data-backed insights. This helps in optimizing resource distribution, planning budgets, and aligning organizational strategy with workforce dynamics.</a:t>
            </a:r>
            <a:endParaRPr lang="en-US" sz="1400" b="1"/>
          </a:p>
          <a:p>
            <a:r>
              <a:rPr lang="en-US" sz="1400" b="1"/>
              <a:t>Potential to integrate further data points (like employee performance, revenue contribution, etc.) into the model to build a holistic view of the organization's strengths and areas for improvement.</a:t>
            </a:r>
            <a:endParaRPr lang="en-US" sz="1400" b="1"/>
          </a:p>
          <a:p>
            <a:r>
              <a:rPr lang="en-US" sz="1400" b="1"/>
              <a:t>5. Enhanced Communication:</a:t>
            </a:r>
            <a:endParaRPr lang="en-US" sz="1400" b="1"/>
          </a:p>
          <a:p>
            <a:r>
              <a:rPr lang="en-US" sz="1400" b="1"/>
              <a:t>Visualization tools improve internal communication, making complex data easy to understand for</a:t>
            </a:r>
            <a:endParaRPr lang="en-US" sz="1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762000" y="1371600"/>
            <a:ext cx="8821420" cy="1900555"/>
          </a:xfrm>
          <a:prstGeom prst="rect">
            <a:avLst/>
          </a:prstGeom>
          <a:noFill/>
        </p:spPr>
        <p:txBody>
          <a:bodyPr wrap="square" rtlCol="0">
            <a:noAutofit/>
          </a:bodyPr>
          <a:p>
            <a:r>
              <a:rPr lang="en-US" b="1" dirty="0">
                <a:sym typeface="+mn-ea"/>
              </a:rPr>
              <a:t>The dataset for employee performance analysis typically includes various metrics that reflect </a:t>
            </a:r>
            <a:endParaRPr lang="en-US" b="1" dirty="0"/>
          </a:p>
          <a:p>
            <a:r>
              <a:rPr lang="en-US" b="1" dirty="0">
                <a:sym typeface="+mn-ea"/>
              </a:rPr>
              <a:t>an employee's productivity, quality of work, attendance, and overall contribution to the </a:t>
            </a:r>
            <a:endParaRPr lang="en-US" b="1" dirty="0"/>
          </a:p>
          <a:p>
            <a:r>
              <a:rPr lang="en-US" b="1" dirty="0">
                <a:sym typeface="+mn-ea"/>
              </a:rPr>
              <a:t>organization. Below is a description of the key columns that would be included in </a:t>
            </a:r>
            <a:r>
              <a:rPr lang="en-IN" b="1" dirty="0">
                <a:sym typeface="+mn-ea"/>
              </a:rPr>
              <a:t>a Actionable Insights which Include recommendations or action items based on the analysis, such as training needs or performance improvement plans.</a:t>
            </a:r>
            <a:endParaRPr lang="en-IN" b="1" dirty="0"/>
          </a:p>
          <a:p>
            <a:endParaRPr lang="en-US"/>
          </a:p>
          <a:p>
            <a:endParaRPr lang="en-US"/>
          </a:p>
        </p:txBody>
      </p:sp>
      <p:sp>
        <p:nvSpPr>
          <p:cNvPr id="5" name="Text Box 4"/>
          <p:cNvSpPr txBox="1"/>
          <p:nvPr/>
        </p:nvSpPr>
        <p:spPr>
          <a:xfrm>
            <a:off x="755015" y="3272155"/>
            <a:ext cx="8545195" cy="3969385"/>
          </a:xfrm>
          <a:prstGeom prst="rect">
            <a:avLst/>
          </a:prstGeom>
          <a:noFill/>
        </p:spPr>
        <p:txBody>
          <a:bodyPr wrap="square" rtlCol="0">
            <a:spAutoFit/>
          </a:bodyPr>
          <a:p>
            <a:r>
              <a:rPr lang="en-US" b="1" dirty="0">
                <a:sym typeface="+mn-ea"/>
              </a:rPr>
              <a:t>Excel dataset:</a:t>
            </a:r>
            <a:endParaRPr lang="en-IN" b="1" dirty="0"/>
          </a:p>
          <a:p>
            <a:endParaRPr lang="en-US" b="1" dirty="0"/>
          </a:p>
          <a:p>
            <a:pPr marL="285750" indent="-285750">
              <a:buFont typeface="Arial" panose="020B0604020202020204" pitchFamily="34" charset="0"/>
              <a:buChar char="•"/>
            </a:pPr>
            <a:r>
              <a:rPr lang="en-US" b="1" dirty="0">
                <a:sym typeface="+mn-ea"/>
              </a:rPr>
              <a:t>EmpID: A unique identifier for each employee</a:t>
            </a:r>
            <a:r>
              <a:rPr lang="en-IN" b="1" dirty="0">
                <a:sym typeface="+mn-ea"/>
              </a:rPr>
              <a:t>.</a:t>
            </a:r>
            <a:endParaRPr lang="en-IN" b="1" dirty="0"/>
          </a:p>
          <a:p>
            <a:pPr marL="285750" indent="-285750">
              <a:buFont typeface="Arial" panose="020B0604020202020204" pitchFamily="34" charset="0"/>
              <a:buChar char="•"/>
            </a:pPr>
            <a:r>
              <a:rPr lang="en-US" b="1" dirty="0">
                <a:sym typeface="+mn-ea"/>
              </a:rPr>
              <a:t>Employee Name: The employee’s given name</a:t>
            </a:r>
            <a:r>
              <a:rPr lang="en-IN" b="1" dirty="0">
                <a:sym typeface="+mn-ea"/>
              </a:rPr>
              <a:t>.</a:t>
            </a:r>
            <a:endParaRPr lang="en-IN" b="1" dirty="0">
              <a:sym typeface="+mn-ea"/>
            </a:endParaRPr>
          </a:p>
          <a:p>
            <a:pPr marL="285750" indent="-285750">
              <a:buFont typeface="Arial" panose="020B0604020202020204" pitchFamily="34" charset="0"/>
              <a:buChar char="•"/>
            </a:pPr>
            <a:r>
              <a:rPr lang="en-US" b="1" dirty="0">
                <a:sym typeface="+mn-ea"/>
              </a:rPr>
              <a:t>Gender Code: A code representing the gender of the employee (e.g., M for Male, F for Female, etc.)</a:t>
            </a:r>
            <a:endParaRPr lang="en-IN" b="1" dirty="0"/>
          </a:p>
          <a:p>
            <a:pPr marL="285750" indent="-285750">
              <a:buFont typeface="Arial" panose="020B0604020202020204" pitchFamily="34" charset="0"/>
              <a:buChar char="•"/>
            </a:pPr>
            <a:r>
              <a:rPr lang="en-US" b="1" dirty="0">
                <a:sym typeface="+mn-ea"/>
              </a:rPr>
              <a:t>Business Unit: The department or division within the company where the employee works</a:t>
            </a:r>
            <a:r>
              <a:rPr lang="en-IN" b="1" dirty="0">
                <a:sym typeface="+mn-ea"/>
              </a:rPr>
              <a:t>.</a:t>
            </a:r>
            <a:endParaRPr lang="en-IN" b="1" dirty="0"/>
          </a:p>
          <a:p>
            <a:pPr marL="285750" indent="-285750">
              <a:buFont typeface="Arial" panose="020B0604020202020204" pitchFamily="34" charset="0"/>
              <a:buChar char="•"/>
            </a:pPr>
            <a:r>
              <a:rPr lang="en-US" b="1" dirty="0">
                <a:sym typeface="+mn-ea"/>
              </a:rPr>
              <a:t>Employee Salary: The amount of salary that the empoyee gets for their work.</a:t>
            </a:r>
            <a:endParaRPr lang="en-US" b="1" dirty="0">
              <a:sym typeface="+mn-ea"/>
            </a:endParaRPr>
          </a:p>
          <a:p>
            <a:pPr marL="285750" indent="-285750">
              <a:buFont typeface="Arial" panose="020B0604020202020204" pitchFamily="34" charset="0"/>
              <a:buChar char="•"/>
            </a:pPr>
            <a:r>
              <a:rPr lang="en-US" b="1" dirty="0">
                <a:sym typeface="+mn-ea"/>
              </a:rPr>
              <a:t>Employee Type: Classification of the employee, such as full-time, part-time, contractor, etc. </a:t>
            </a:r>
            <a:endParaRPr lang="en-IN" b="1" dirty="0"/>
          </a:p>
          <a:p>
            <a:pPr marL="285750" indent="-285750">
              <a:buFont typeface="Arial" panose="020B0604020202020204" pitchFamily="34" charset="0"/>
              <a:buChar char="•"/>
            </a:pPr>
            <a:r>
              <a:rPr lang="en-US" b="1" dirty="0">
                <a:sym typeface="+mn-ea"/>
              </a:rPr>
              <a:t>Employee location:  Location of the employee where he works</a:t>
            </a:r>
            <a:r>
              <a:rPr lang="en-IN" b="1" dirty="0">
                <a:sym typeface="+mn-ea"/>
              </a:rPr>
              <a:t>.</a:t>
            </a:r>
            <a:endParaRPr lang="en-IN" b="1" dirty="0"/>
          </a:p>
          <a:p>
            <a:pPr indent="0">
              <a:buFont typeface="Arial" panose="020B0604020202020204" pitchFamily="34" charset="0"/>
              <a:buNone/>
            </a:pP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2362200" y="1447800"/>
            <a:ext cx="6787515" cy="4448175"/>
          </a:xfrm>
          <a:prstGeom prst="rect">
            <a:avLst/>
          </a:prstGeom>
          <a:noFill/>
        </p:spPr>
        <p:txBody>
          <a:bodyPr wrap="square" rtlCol="0">
            <a:noAutofit/>
          </a:bodyPr>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efficient, and intuitive Excel-based solution that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not only meets but exceeds expectations in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managing and analyzing employee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Performance</a:t>
            </a:r>
            <a:r>
              <a:rPr lang="en-IN" sz="2400" b="1" dirty="0">
                <a:solidFill>
                  <a:srgbClr val="0D0D0D"/>
                </a:solidFill>
                <a:latin typeface="Times New Roman" panose="02020603050405020304" pitchFamily="18" charset="0"/>
                <a:cs typeface="Times New Roman" panose="02020603050405020304" pitchFamily="18" charset="0"/>
                <a:sym typeface="+mn-ea"/>
              </a:rPr>
              <a:t>. </a:t>
            </a:r>
            <a:r>
              <a:rPr lang="en-US" sz="2400" b="1"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IN" sz="2400" b="1" dirty="0">
              <a:latin typeface="Times New Roman" panose="02020603050405020304" pitchFamily="18" charset="0"/>
              <a:cs typeface="Times New Roman" panose="02020603050405020304" pitchFamily="18" charset="0"/>
            </a:endParaRPr>
          </a:p>
          <a:p>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7951</Words>
  <Application>WPS Presentation</Application>
  <PresentationFormat>Widescreen</PresentationFormat>
  <Paragraphs>157</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Jagadish kumar</cp:lastModifiedBy>
  <cp:revision>19</cp:revision>
  <dcterms:created xsi:type="dcterms:W3CDTF">2024-03-29T15:07:00Z</dcterms:created>
  <dcterms:modified xsi:type="dcterms:W3CDTF">2024-09-04T14:20:25Z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86D18F68584A4B53AF09FB642C05C1B5_13</vt:lpwstr>
  </property>
  <property fmtid="{D5CDD505-2E9C-101B-9397-08002B2CF9AE}" pid="5" name="KSOProductBuildVer">
    <vt:lpwstr>1033-12.2.0.18165</vt:lpwstr>
  </property>
</Properties>
</file>