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71" r:id="rId3"/>
    <p:sldId id="258" r:id="rId4"/>
    <p:sldId id="259" r:id="rId5"/>
    <p:sldId id="260" r:id="rId6"/>
    <p:sldId id="261" r:id="rId7"/>
    <p:sldId id="262" r:id="rId8"/>
    <p:sldId id="280" r:id="rId9"/>
    <p:sldId id="281" r:id="rId10"/>
    <p:sldId id="292" r:id="rId11"/>
    <p:sldId id="293" r:id="rId12"/>
    <p:sldId id="263" r:id="rId13"/>
    <p:sldId id="272" r:id="rId14"/>
    <p:sldId id="273" r:id="rId15"/>
    <p:sldId id="282" r:id="rId16"/>
    <p:sldId id="297" r:id="rId17"/>
    <p:sldId id="264" r:id="rId18"/>
    <p:sldId id="274" r:id="rId19"/>
    <p:sldId id="294" r:id="rId20"/>
    <p:sldId id="276" r:id="rId21"/>
    <p:sldId id="277" r:id="rId22"/>
    <p:sldId id="278" r:id="rId23"/>
    <p:sldId id="283" r:id="rId24"/>
    <p:sldId id="284" r:id="rId25"/>
    <p:sldId id="285" r:id="rId26"/>
    <p:sldId id="286" r:id="rId27"/>
    <p:sldId id="287" r:id="rId28"/>
    <p:sldId id="288" r:id="rId29"/>
    <p:sldId id="289" r:id="rId30"/>
    <p:sldId id="295" r:id="rId31"/>
    <p:sldId id="290" r:id="rId32"/>
    <p:sldId id="302" r:id="rId33"/>
    <p:sldId id="299" r:id="rId34"/>
    <p:sldId id="266" r:id="rId35"/>
    <p:sldId id="279" r:id="rId36"/>
    <p:sldId id="291" r:id="rId37"/>
    <p:sldId id="296" r:id="rId38"/>
    <p:sldId id="300"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00449A-8C63-4863-9433-ECA84879618D}">
          <p14:sldIdLst>
            <p14:sldId id="257"/>
            <p14:sldId id="271"/>
            <p14:sldId id="258"/>
            <p14:sldId id="259"/>
            <p14:sldId id="260"/>
            <p14:sldId id="261"/>
            <p14:sldId id="262"/>
            <p14:sldId id="280"/>
            <p14:sldId id="281"/>
            <p14:sldId id="292"/>
            <p14:sldId id="293"/>
            <p14:sldId id="263"/>
            <p14:sldId id="272"/>
            <p14:sldId id="273"/>
            <p14:sldId id="282"/>
            <p14:sldId id="297"/>
            <p14:sldId id="264"/>
            <p14:sldId id="274"/>
            <p14:sldId id="294"/>
            <p14:sldId id="276"/>
            <p14:sldId id="277"/>
            <p14:sldId id="278"/>
            <p14:sldId id="283"/>
            <p14:sldId id="284"/>
            <p14:sldId id="285"/>
            <p14:sldId id="286"/>
            <p14:sldId id="287"/>
            <p14:sldId id="288"/>
          </p14:sldIdLst>
        </p14:section>
        <p14:section name="Untitled Section" id="{9EB17E7B-41E9-4F05-985D-B41FFCAE6C76}">
          <p14:sldIdLst>
            <p14:sldId id="289"/>
            <p14:sldId id="295"/>
            <p14:sldId id="290"/>
            <p14:sldId id="302"/>
            <p14:sldId id="299"/>
            <p14:sldId id="266"/>
            <p14:sldId id="279"/>
            <p14:sldId id="291"/>
            <p14:sldId id="296"/>
            <p14:sldId id="300"/>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28-04-2023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63E9F-17D9-4D9D-A155-C06C7C01E417}" type="slidenum">
              <a:rPr lang="en-IN" smtClean="0"/>
              <a:t>29</a:t>
            </a:fld>
            <a:endParaRPr lang="en-IN"/>
          </a:p>
        </p:txBody>
      </p:sp>
    </p:spTree>
    <p:extLst>
      <p:ext uri="{BB962C8B-B14F-4D97-AF65-F5344CB8AC3E}">
        <p14:creationId xmlns:p14="http://schemas.microsoft.com/office/powerpoint/2010/main" val="265322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6D7069-C47B-4A52-B0A0-7550BB84FEC8}" type="datetime1">
              <a:rPr lang="en-IN" smtClean="0"/>
              <a:t>28-04-2023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0621CE-BC98-43EE-815B-DB6516B9E188}" type="datetime1">
              <a:rPr lang="en-IN" smtClean="0"/>
              <a:t>28-04-2023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83390-5A55-4A08-AB9B-D9B866357973}" type="datetime1">
              <a:rPr lang="en-IN" smtClean="0"/>
              <a:t>28-04-2023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FE696-A846-4A58-9510-67319392C68A}" type="datetime1">
              <a:rPr lang="en-IN" smtClean="0"/>
              <a:t>28-04-2023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6DD2FD-9896-4058-A649-4315A7FAD833}" type="datetime1">
              <a:rPr lang="en-IN" smtClean="0"/>
              <a:t>28-04-2023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15886A-729F-4A6F-A9D9-2F61B4016AFD}" type="datetime1">
              <a:rPr lang="en-IN" smtClean="0"/>
              <a:t>28-04-2023</a:t>
            </a:fld>
            <a:endParaRPr lang="en-IN"/>
          </a:p>
        </p:txBody>
      </p:sp>
      <p:sp>
        <p:nvSpPr>
          <p:cNvPr id="8" name="Footer Placeholder 7"/>
          <p:cNvSpPr>
            <a:spLocks noGrp="1"/>
          </p:cNvSpPr>
          <p:nvPr>
            <p:ph type="ftr" sz="quarter" idx="11"/>
          </p:nvPr>
        </p:nvSpPr>
        <p:spPr/>
        <p:txBody>
          <a:bodyPr/>
          <a:lstStyle/>
          <a:p>
            <a:r>
              <a:rPr lang="en-US"/>
              <a:t>BATCH NO:30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6162781-C4DF-41C1-8352-308BDC0EE27B}" type="datetime1">
              <a:rPr lang="en-IN" smtClean="0"/>
              <a:t>28-04-2023</a:t>
            </a:fld>
            <a:endParaRPr lang="en-IN"/>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41146-AFF7-4AD8-B053-6ECB723422C5}" type="datetime1">
              <a:rPr lang="en-IN" smtClean="0"/>
              <a:t>28-04-2023</a:t>
            </a:fld>
            <a:endParaRPr lang="en-IN"/>
          </a:p>
        </p:txBody>
      </p:sp>
      <p:sp>
        <p:nvSpPr>
          <p:cNvPr id="3" name="Footer Placeholder 2"/>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C93EE-F87B-4CAB-B639-F3607A834716}" type="datetime1">
              <a:rPr lang="en-IN" smtClean="0"/>
              <a:t>28-04-2023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74BF7-FD4E-4C52-A7AA-104F62FB5F1A}" type="datetime1">
              <a:rPr lang="en-IN" smtClean="0"/>
              <a:t>28-04-2023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79F5F-F3F1-4F81-BBE1-8014D313E2AB}" type="datetime1">
              <a:rPr lang="en-IN" smtClean="0"/>
              <a:t>28-04-2023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NO:30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in.search.yahoo.com/search?fr=mcafee&amp;type=E211IN826G0&amp;p=PROFILING+AND+CUSTOMER+SEGMENTATION+FOR+FMCG-+RETAIL+INDUSTRY+BASED+ON+SOCIAL+MEDIA+DATA" TargetMode="External"/><Relationship Id="rId2" Type="http://schemas.openxmlformats.org/officeDocument/2006/relationships/hyperlink" Target="https://youtu.be/N9OeLCyoyd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308324"/>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a:t>
            </a:r>
          </a:p>
          <a:p>
            <a:pPr algn="ctr"/>
            <a:r>
              <a:rPr lang="en-US" sz="1600" b="1" dirty="0">
                <a:latin typeface="Times New Roman" pitchFamily="18" charset="0"/>
                <a:ea typeface="Verdana" pitchFamily="34" charset="0"/>
                <a:cs typeface="Times New Roman" pitchFamily="18" charset="0"/>
              </a:rPr>
              <a:t>WINTER SEMESTER 22-23</a:t>
            </a:r>
          </a:p>
          <a:p>
            <a:pPr algn="ctr"/>
            <a:r>
              <a:rPr lang="en-US" sz="1600" b="1" dirty="0">
                <a:latin typeface="Times New Roman" pitchFamily="18" charset="0"/>
                <a:ea typeface="Verdana" pitchFamily="34" charset="0"/>
                <a:cs typeface="Times New Roman" pitchFamily="18" charset="0"/>
              </a:rPr>
              <a:t>INTERNSHIP THROUGH DIND</a:t>
            </a:r>
          </a:p>
          <a:p>
            <a:pPr algn="ctr"/>
            <a:r>
              <a:rPr lang="en-US" sz="1600" b="1" dirty="0">
                <a:latin typeface="Times New Roman" pitchFamily="18" charset="0"/>
                <a:ea typeface="Verdana" pitchFamily="34" charset="0"/>
                <a:cs typeface="Times New Roman" pitchFamily="18" charset="0"/>
              </a:rPr>
              <a:t>BOSTON IT SOLUTION INDIA PRIVATE LIMITED</a:t>
            </a:r>
            <a:endParaRPr lang="en-IN" sz="1600" b="1" dirty="0">
              <a:latin typeface="Times New Roman" pitchFamily="18" charset="0"/>
              <a:ea typeface="Verdana" pitchFamily="34" charset="0"/>
              <a:cs typeface="Times New Roman" pitchFamily="18" charset="0"/>
            </a:endParaRPr>
          </a:p>
          <a:p>
            <a:pPr algn="ctr"/>
            <a:r>
              <a:rPr lang="en-IN" sz="1600" b="1" dirty="0">
                <a:latin typeface="Times New Roman" pitchFamily="18" charset="0"/>
                <a:ea typeface="Verdana" pitchFamily="34" charset="0"/>
                <a:cs typeface="Times New Roman" pitchFamily="18" charset="0"/>
              </a:rPr>
              <a:t>SEMESTER END PROJECT VIVA VOICE EXAMINATIONS</a:t>
            </a:r>
          </a:p>
          <a:p>
            <a:pPr algn="ctr"/>
            <a:endParaRPr lang="en-IN" sz="1600" b="1" dirty="0">
              <a:latin typeface="Times New Roman" pitchFamily="18" charset="0"/>
              <a:ea typeface="Verdana" pitchFamily="34" charset="0"/>
              <a:cs typeface="Times New Roman" pitchFamily="18" charset="0"/>
            </a:endParaRPr>
          </a:p>
          <a:p>
            <a:pPr algn="ctr"/>
            <a:endParaRPr lang="en-IN" sz="1600" b="1" dirty="0">
              <a:latin typeface="Times New Roman" pitchFamily="18" charset="0"/>
              <a:ea typeface="Verdana" pitchFamily="34" charset="0"/>
              <a:cs typeface="Times New Roman" pitchFamily="18" charset="0"/>
            </a:endParaRPr>
          </a:p>
        </p:txBody>
      </p:sp>
      <p:sp>
        <p:nvSpPr>
          <p:cNvPr id="7" name="Rectangle 6"/>
          <p:cNvSpPr/>
          <p:nvPr/>
        </p:nvSpPr>
        <p:spPr>
          <a:xfrm>
            <a:off x="899592" y="3593634"/>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“PROFILING AND CUSTOMER SEGMENTATION FOR FMCG-</a:t>
            </a:r>
          </a:p>
          <a:p>
            <a:pPr algn="ctr"/>
            <a:r>
              <a:rPr lang="en-IN" sz="2000" b="1" dirty="0">
                <a:latin typeface="Times New Roman" pitchFamily="18" charset="0"/>
                <a:cs typeface="Times New Roman" pitchFamily="18" charset="0"/>
              </a:rPr>
              <a:t>RETAIL INDUSTRY BASED ON SOCIAL MEDIA DATA”</a:t>
            </a:r>
            <a:endParaRPr lang="en-IN" sz="2000" dirty="0"/>
          </a:p>
        </p:txBody>
      </p:sp>
      <p:sp>
        <p:nvSpPr>
          <p:cNvPr id="8" name="Rectangle 7"/>
          <p:cNvSpPr/>
          <p:nvPr/>
        </p:nvSpPr>
        <p:spPr>
          <a:xfrm>
            <a:off x="4383832" y="4869160"/>
            <a:ext cx="4544144" cy="116955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1.K.SUBBA REDDY(15489)(19UECS0439)</a:t>
            </a:r>
          </a:p>
          <a:p>
            <a:r>
              <a:rPr lang="en-IN" sz="1400" b="1" dirty="0">
                <a:latin typeface="Times New Roman" pitchFamily="18" charset="0"/>
                <a:cs typeface="Times New Roman" pitchFamily="18" charset="0"/>
              </a:rPr>
              <a:t>2.V.RAJA SEKHAR REDDY(13515)(19UECS1026)</a:t>
            </a:r>
          </a:p>
          <a:p>
            <a:r>
              <a:rPr lang="en-IN" sz="1400" b="1" dirty="0">
                <a:latin typeface="Times New Roman" pitchFamily="18" charset="0"/>
                <a:cs typeface="Times New Roman" pitchFamily="18" charset="0"/>
              </a:rPr>
              <a:t>3.M.JAGADISH(15719)(19UECS0595)</a:t>
            </a:r>
          </a:p>
        </p:txBody>
      </p:sp>
      <p:sp>
        <p:nvSpPr>
          <p:cNvPr id="9" name="Rectangle 8"/>
          <p:cNvSpPr/>
          <p:nvPr/>
        </p:nvSpPr>
        <p:spPr>
          <a:xfrm>
            <a:off x="557808" y="4831998"/>
            <a:ext cx="2843808" cy="738664"/>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r>
              <a:rPr lang="en-IN" sz="1400" b="1" dirty="0">
                <a:latin typeface="Times New Roman" pitchFamily="18" charset="0"/>
                <a:cs typeface="Times New Roman" pitchFamily="18" charset="0"/>
              </a:rPr>
              <a:t>Dr.S.JAGAN</a:t>
            </a:r>
          </a:p>
          <a:p>
            <a:r>
              <a:rPr lang="en-IN" sz="1400" b="1" dirty="0">
                <a:latin typeface="Times New Roman" pitchFamily="18" charset="0"/>
                <a:cs typeface="Times New Roman" pitchFamily="18" charset="0"/>
              </a:rPr>
              <a:t>PROFESSOR</a:t>
            </a:r>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NO:30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a:xfrm>
            <a:off x="457200" y="6376243"/>
            <a:ext cx="2133600" cy="365125"/>
          </a:xfrm>
        </p:spPr>
        <p:txBody>
          <a:bodyPr/>
          <a:lstStyle/>
          <a:p>
            <a:fld id="{E9047F79-A658-4B89-9B80-D60AA3F48BF0}" type="datetime1">
              <a:rPr lang="en-IN" smtClean="0"/>
              <a:t>28-04-2023</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0AF3F-87DD-0671-3101-AB13A2B2BA64}"/>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Alberto Rodríguez Casal 2010, </a:t>
            </a:r>
            <a:r>
              <a:rPr lang="en-US" sz="1800" dirty="0">
                <a:latin typeface="Times New Roman" panose="02020603050405020304" pitchFamily="18" charset="0"/>
                <a:cs typeface="Times New Roman" panose="02020603050405020304" pitchFamily="18" charset="0"/>
              </a:rPr>
              <a:t>This paper presents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which implements the α-convex hull and the α-shape of a finite set of points in the plane. These geometric structures provide an informative overview of the shape and properties of the point set. Unlike the convex hull, the α-convex hull and the α-shape are able to reconstruct non-convex sets. This flexibility make them specially useful in set estimation. Since the implementation is based on the intimate relation of theses constructs with Delaunay triangulations,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also includes functions to compute Voronoi and Delaunay </a:t>
            </a:r>
            <a:r>
              <a:rPr lang="en-US" sz="1800" dirty="0" err="1">
                <a:latin typeface="Times New Roman" panose="02020603050405020304" pitchFamily="18" charset="0"/>
                <a:cs typeface="Times New Roman" panose="02020603050405020304" pitchFamily="18" charset="0"/>
              </a:rPr>
              <a:t>tesselations</a:t>
            </a:r>
            <a:r>
              <a:rPr lang="en-US" sz="1800" dirty="0">
                <a:latin typeface="Times New Roman" panose="02020603050405020304" pitchFamily="18" charset="0"/>
                <a:cs typeface="Times New Roman" panose="02020603050405020304" pitchFamily="18" charset="0"/>
              </a:rPr>
              <a:t>. The usefulness of the package is illustrated with two small simulation studies on boundary length estimation.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7DDF17-D942-9CB0-0689-4415FFB3AD00}"/>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26C1D78D-06E9-7378-0E1A-201FF37B101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47C880-DDAC-AD74-798E-93228908E527}"/>
              </a:ext>
            </a:extLst>
          </p:cNvPr>
          <p:cNvSpPr>
            <a:spLocks noGrp="1"/>
          </p:cNvSpPr>
          <p:nvPr>
            <p:ph type="sldNum" sz="quarter" idx="12"/>
          </p:nvPr>
        </p:nvSpPr>
        <p:spPr/>
        <p:txBody>
          <a:bodyPr/>
          <a:lstStyle/>
          <a:p>
            <a:fld id="{669AD40C-E5A7-4132-A31D-54A4D1BB6E89}" type="slidenum">
              <a:rPr lang="en-IN" smtClean="0"/>
              <a:t>10</a:t>
            </a:fld>
            <a:endParaRPr lang="en-IN"/>
          </a:p>
        </p:txBody>
      </p:sp>
      <p:sp>
        <p:nvSpPr>
          <p:cNvPr id="7" name="TextBox 6">
            <a:extLst>
              <a:ext uri="{FF2B5EF4-FFF2-40B4-BE49-F238E27FC236}">
                <a16:creationId xmlns:a16="http://schemas.microsoft.com/office/drawing/2014/main" id="{CAB98068-00DB-FEB1-3807-CD99CFB27B6B}"/>
              </a:ext>
            </a:extLst>
          </p:cNvPr>
          <p:cNvSpPr txBox="1"/>
          <p:nvPr/>
        </p:nvSpPr>
        <p:spPr>
          <a:xfrm>
            <a:off x="755576" y="912513"/>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27678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C5CD9-518D-E565-C131-73BDD5C53476}"/>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Himanshu Mishra 2013, </a:t>
            </a:r>
            <a:r>
              <a:rPr lang="en-US" sz="1800" dirty="0">
                <a:latin typeface="Times New Roman" panose="02020603050405020304" pitchFamily="18" charset="0"/>
                <a:cs typeface="Times New Roman" panose="02020603050405020304" pitchFamily="18" charset="0"/>
              </a:rPr>
              <a:t>This paper investigates how changing the value of one attribute while keeping other attributes constant influences consumers' judgments and behaviors. We find that in two options, a proportionally equal change in one attribute tilts people's preference toward the option with higher (or lower) absolute magnitude of change when the change is desirable (or undesirable). We propose that when individuals face an attribute change, they use a deliberative and effortful response, known as System 2, to detect the change. However, they rely less on this system to evaluate the changed options. Instead, a more automatic System 1 processing influences their decision by making them apply the bigger-is-better heuristic (bigger-is-worse for an undesirable change) to prefer the option with the highest (lowest) absolute magnitude of change. Six studies demonstrate this phenomenon in both lab and real settings and support our hypothesis. Copyright © 2013 John Wiley &amp; Sons, Ltd.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17FC941-D93D-54C7-7BAE-A44701E723D8}"/>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54615073-52DB-7A08-4A47-829C72CF40A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4BB0D54-2C38-EDB3-7306-73A230642978}"/>
              </a:ext>
            </a:extLst>
          </p:cNvPr>
          <p:cNvSpPr>
            <a:spLocks noGrp="1"/>
          </p:cNvSpPr>
          <p:nvPr>
            <p:ph type="sldNum" sz="quarter" idx="12"/>
          </p:nvPr>
        </p:nvSpPr>
        <p:spPr/>
        <p:txBody>
          <a:bodyPr/>
          <a:lstStyle/>
          <a:p>
            <a:fld id="{669AD40C-E5A7-4132-A31D-54A4D1BB6E89}" type="slidenum">
              <a:rPr lang="en-IN" smtClean="0"/>
              <a:t>11</a:t>
            </a:fld>
            <a:endParaRPr lang="en-IN"/>
          </a:p>
        </p:txBody>
      </p:sp>
      <p:sp>
        <p:nvSpPr>
          <p:cNvPr id="7" name="TextBox 6">
            <a:extLst>
              <a:ext uri="{FF2B5EF4-FFF2-40B4-BE49-F238E27FC236}">
                <a16:creationId xmlns:a16="http://schemas.microsoft.com/office/drawing/2014/main" id="{83B4A034-C615-4F3C-BBF5-A5E1280D0819}"/>
              </a:ext>
            </a:extLst>
          </p:cNvPr>
          <p:cNvSpPr txBox="1"/>
          <p:nvPr/>
        </p:nvSpPr>
        <p:spPr>
          <a:xfrm>
            <a:off x="838200" y="931109"/>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71122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7644"/>
            <a:ext cx="8229600" cy="4525963"/>
          </a:xfrm>
        </p:spPr>
        <p:txBody>
          <a:bodyPr>
            <a:normAutofit/>
          </a:bodyPr>
          <a:lstStyle/>
          <a:p>
            <a:pPr marL="0" indent="0">
              <a:buNone/>
            </a:pPr>
            <a:endParaRPr lang="en-IN" sz="2000" dirty="0">
              <a:latin typeface="Times New Roman" pitchFamily="18" charset="0"/>
              <a:cs typeface="Times New Roman"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COLLECTION</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PRE-PROCESSING</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FEATURE EXTRATION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spcAft>
                <a:spcPts val="800"/>
              </a:spcAf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EVALUATION MODEL</a:t>
            </a:r>
          </a:p>
          <a:p>
            <a:r>
              <a:rPr lang="en-IN" sz="2000" b="1" dirty="0">
                <a:latin typeface="Times New Roman" pitchFamily="18" charset="0"/>
                <a:cs typeface="Times New Roman" pitchFamily="18" charset="0"/>
              </a:rPr>
              <a:t>Data collection </a:t>
            </a:r>
          </a:p>
          <a:p>
            <a:endParaRPr lang="en-IN" sz="1800" b="1"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SimSun" panose="02010600030101010101" pitchFamily="2" charset="-122"/>
              </a:rPr>
              <a:t>Data collection is a process in which information is gathered from many sources which is later used to develop the machine learning models. The data should be stored in a way that makes sense for problem. In this step the data set is converted into the understandable format which can be fed into machine learning models.</a:t>
            </a: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IN" sz="2000" dirty="0">
              <a:effectLst/>
              <a:latin typeface="Times New Roman" panose="02020603050405020304" pitchFamily="18" charset="0"/>
              <a:ea typeface="SimSun" panose="02010600030101010101" pitchFamily="2" charset="-122"/>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
        <p:nvSpPr>
          <p:cNvPr id="6" name="Title 1"/>
          <p:cNvSpPr>
            <a:spLocks noGrp="1"/>
          </p:cNvSpPr>
          <p:nvPr>
            <p:ph type="title"/>
          </p:nvPr>
        </p:nvSpPr>
        <p:spPr>
          <a:xfrm>
            <a:off x="457200" y="548680"/>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DB61360C-7A91-4C0B-88B6-085F628F34F1}" type="datetime1">
              <a:rPr lang="en-IN" smtClean="0"/>
              <a:t>28-04-2023</a:t>
            </a:fld>
            <a:endParaRPr lang="en-IN"/>
          </a:p>
        </p:txBody>
      </p:sp>
    </p:spTree>
    <p:extLst>
      <p:ext uri="{BB962C8B-B14F-4D97-AF65-F5344CB8AC3E}">
        <p14:creationId xmlns:p14="http://schemas.microsoft.com/office/powerpoint/2010/main" val="402042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0F4EC-3112-869B-CCAC-212D32253DD4}"/>
              </a:ext>
            </a:extLst>
          </p:cNvPr>
          <p:cNvSpPr>
            <a:spLocks noGrp="1"/>
          </p:cNvSpPr>
          <p:nvPr>
            <p:ph idx="1"/>
          </p:nvPr>
        </p:nvSpPr>
        <p:spPr>
          <a:xfrm>
            <a:off x="457200" y="1340768"/>
            <a:ext cx="8229600" cy="4785395"/>
          </a:xfrm>
        </p:spPr>
        <p:txBody>
          <a:bodyPr>
            <a:normAutofit fontScale="77500" lnSpcReduction="20000"/>
          </a:bodyPr>
          <a:lstStyle/>
          <a:p>
            <a:r>
              <a:rPr lang="en-IN" b="1" dirty="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a:p>
            <a:pPr marL="0" indent="0" algn="just">
              <a:buNone/>
            </a:pPr>
            <a:r>
              <a:rPr lang="en-IN" dirty="0"/>
              <a:t>    </a:t>
            </a:r>
            <a:r>
              <a:rPr lang="en-US" sz="2300" dirty="0">
                <a:solidFill>
                  <a:srgbClr val="000000"/>
                </a:solidFill>
                <a:effectLst/>
                <a:latin typeface="Times New Roman" panose="02020603050405020304" pitchFamily="18" charset="0"/>
                <a:ea typeface="SimSun" panose="02010600030101010101" pitchFamily="2" charset="-122"/>
              </a:rPr>
              <a:t>Three common data pre-processing steps are: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anonymized or removed from the data entirely.</a:t>
            </a: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Sampling: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endParaRPr lang="en-IN" sz="23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3C4684B3-E532-1A5A-4F05-9EC776DFEF27}"/>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500F4410-D827-C016-8FFF-A9E442D5E37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B5D18FD-A262-4D34-FF23-7159DF34270D}"/>
              </a:ext>
            </a:extLst>
          </p:cNvPr>
          <p:cNvSpPr>
            <a:spLocks noGrp="1"/>
          </p:cNvSpPr>
          <p:nvPr>
            <p:ph type="sldNum" sz="quarter" idx="12"/>
          </p:nvPr>
        </p:nvSpPr>
        <p:spPr/>
        <p:txBody>
          <a:bodyPr/>
          <a:lstStyle/>
          <a:p>
            <a:fld id="{669AD40C-E5A7-4132-A31D-54A4D1BB6E89}" type="slidenum">
              <a:rPr lang="en-IN" smtClean="0"/>
              <a:t>13</a:t>
            </a:fld>
            <a:endParaRPr lang="en-IN"/>
          </a:p>
        </p:txBody>
      </p:sp>
    </p:spTree>
    <p:extLst>
      <p:ext uri="{BB962C8B-B14F-4D97-AF65-F5344CB8AC3E}">
        <p14:creationId xmlns:p14="http://schemas.microsoft.com/office/powerpoint/2010/main" val="20490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776E3-FF7E-B06A-1717-2A7E12EA72B5}"/>
              </a:ext>
            </a:extLst>
          </p:cNvPr>
          <p:cNvSpPr>
            <a:spLocks noGrp="1"/>
          </p:cNvSpPr>
          <p:nvPr>
            <p:ph idx="1"/>
          </p:nvPr>
        </p:nvSpPr>
        <p:spPr/>
        <p:txBody>
          <a:bodyPr>
            <a:normAutofit/>
          </a:bodyPr>
          <a:lstStyle/>
          <a:p>
            <a:r>
              <a:rPr lang="en-IN" sz="2200" b="1" dirty="0">
                <a:latin typeface="Times New Roman" panose="02020603050405020304" pitchFamily="18" charset="0"/>
                <a:cs typeface="Times New Roman" panose="02020603050405020304" pitchFamily="18" charset="0"/>
              </a:rPr>
              <a:t>Feature Extraction</a:t>
            </a:r>
          </a:p>
          <a:p>
            <a:pPr marL="0" indent="0" algn="just">
              <a:buNone/>
            </a:pPr>
            <a:r>
              <a:rPr lang="en-IN" dirty="0"/>
              <a:t> </a:t>
            </a:r>
            <a:r>
              <a:rPr lang="en-US" sz="1800" dirty="0">
                <a:solidFill>
                  <a:srgbClr val="000000"/>
                </a:solidFill>
                <a:effectLst/>
                <a:latin typeface="Times New Roman" panose="02020603050405020304" pitchFamily="18" charset="0"/>
                <a:ea typeface="SimSun" panose="02010600030101010101" pitchFamily="2" charset="-122"/>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 forest. These algorithms are very popular in text classification tasks</a:t>
            </a:r>
            <a:endParaRPr lang="en-IN" sz="1800" dirty="0"/>
          </a:p>
        </p:txBody>
      </p:sp>
      <p:sp>
        <p:nvSpPr>
          <p:cNvPr id="4" name="Date Placeholder 3">
            <a:extLst>
              <a:ext uri="{FF2B5EF4-FFF2-40B4-BE49-F238E27FC236}">
                <a16:creationId xmlns:a16="http://schemas.microsoft.com/office/drawing/2014/main" id="{D1EB4078-D917-ECF1-63AB-6B8BE895044F}"/>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295D9E87-5DA3-03EA-3A2D-52AD47A9C46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2495AB-0BB2-8124-C4A8-0F27A9653DAF}"/>
              </a:ext>
            </a:extLst>
          </p:cNvPr>
          <p:cNvSpPr>
            <a:spLocks noGrp="1"/>
          </p:cNvSpPr>
          <p:nvPr>
            <p:ph type="sldNum" sz="quarter" idx="12"/>
          </p:nvPr>
        </p:nvSpPr>
        <p:spPr/>
        <p:txBody>
          <a:bodyPr/>
          <a:lstStyle/>
          <a:p>
            <a:fld id="{669AD40C-E5A7-4132-A31D-54A4D1BB6E89}" type="slidenum">
              <a:rPr lang="en-IN" smtClean="0"/>
              <a:t>14</a:t>
            </a:fld>
            <a:endParaRPr lang="en-IN"/>
          </a:p>
        </p:txBody>
      </p:sp>
    </p:spTree>
    <p:extLst>
      <p:ext uri="{BB962C8B-B14F-4D97-AF65-F5344CB8AC3E}">
        <p14:creationId xmlns:p14="http://schemas.microsoft.com/office/powerpoint/2010/main" val="10951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D4773-0A4D-C6E3-6FE6-E8B90FB301D5}"/>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Evaluation Model</a:t>
            </a:r>
          </a:p>
          <a:p>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F414638-7D72-B90E-E534-F164AD9883DC}"/>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A038831A-C4DD-96B5-2F9B-A7E991CEB68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F7E27475-A803-E753-B4EB-514F2612A9E2}"/>
              </a:ext>
            </a:extLst>
          </p:cNvPr>
          <p:cNvSpPr>
            <a:spLocks noGrp="1"/>
          </p:cNvSpPr>
          <p:nvPr>
            <p:ph type="sldNum" sz="quarter" idx="12"/>
          </p:nvPr>
        </p:nvSpPr>
        <p:spPr/>
        <p:txBody>
          <a:bodyPr/>
          <a:lstStyle/>
          <a:p>
            <a:fld id="{669AD40C-E5A7-4132-A31D-54A4D1BB6E89}" type="slidenum">
              <a:rPr lang="en-IN" smtClean="0"/>
              <a:t>15</a:t>
            </a:fld>
            <a:endParaRPr lang="en-IN"/>
          </a:p>
        </p:txBody>
      </p:sp>
    </p:spTree>
    <p:extLst>
      <p:ext uri="{BB962C8B-B14F-4D97-AF65-F5344CB8AC3E}">
        <p14:creationId xmlns:p14="http://schemas.microsoft.com/office/powerpoint/2010/main" val="144692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7DA5-D87C-76C9-6196-33776D947D7A}"/>
              </a:ext>
            </a:extLst>
          </p:cNvPr>
          <p:cNvSpPr>
            <a:spLocks noGrp="1"/>
          </p:cNvSpPr>
          <p:nvPr>
            <p:ph type="title"/>
          </p:nvPr>
        </p:nvSpPr>
        <p:spPr>
          <a:xfrm>
            <a:off x="457200" y="274638"/>
            <a:ext cx="8229600" cy="994122"/>
          </a:xfrm>
        </p:spPr>
        <p:txBody>
          <a:bodyPr>
            <a:normAutofit/>
          </a:bodyPr>
          <a:lstStyle/>
          <a:p>
            <a:pPr algn="l"/>
            <a:r>
              <a:rPr lang="en-US" sz="2400" b="1" dirty="0">
                <a:latin typeface="Times New Roman" panose="02020603050405020304" pitchFamily="18" charset="0"/>
                <a:cs typeface="Times New Roman" panose="02020603050405020304" pitchFamily="18" charset="0"/>
              </a:rPr>
              <a:t>STANDARDS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&amp; POLICIES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6E7FB2-ECFF-2A91-5045-685A2207F817}"/>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FMCG industry had a few eventful years that demonstrated just how quickly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results in a difficult-yet-exciting market when combined with some supply chain problems and understaffed warehouses.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FMCG industry had a few eventful years that demonstrated just how quickly</a:t>
            </a:r>
          </a:p>
          <a:p>
            <a:pPr marL="0" indent="0" algn="just">
              <a:buNone/>
            </a:pPr>
            <a:r>
              <a:rPr lang="en-US" sz="1800" dirty="0">
                <a:latin typeface="Times New Roman" panose="02020603050405020304" pitchFamily="18" charset="0"/>
                <a:cs typeface="Times New Roman" panose="02020603050405020304" pitchFamily="18" charset="0"/>
              </a:rPr>
              <a:t>      these products can move—even those you wouldn’t anticipate flying off</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theshelves</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results in a difficult-yet-exciting market when combined with some </a:t>
            </a:r>
            <a:r>
              <a:rPr lang="en-US" sz="1800">
                <a:latin typeface="Times New Roman" panose="02020603050405020304" pitchFamily="18" charset="0"/>
                <a:cs typeface="Times New Roman" panose="02020603050405020304" pitchFamily="18" charset="0"/>
              </a:rPr>
              <a:t>supply      chain</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problems and understaffed warehouses.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CFBF69D-F0C0-049C-7942-92119623BA25}"/>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516470D5-8B34-5796-1116-CEA91E5B94A3}"/>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8FAD833-8289-343A-F2D9-A9A8E7DA5225}"/>
              </a:ext>
            </a:extLst>
          </p:cNvPr>
          <p:cNvSpPr>
            <a:spLocks noGrp="1"/>
          </p:cNvSpPr>
          <p:nvPr>
            <p:ph type="sldNum" sz="quarter" idx="12"/>
          </p:nvPr>
        </p:nvSpPr>
        <p:spPr/>
        <p:txBody>
          <a:bodyPr/>
          <a:lstStyle/>
          <a:p>
            <a:fld id="{669AD40C-E5A7-4132-A31D-54A4D1BB6E89}" type="slidenum">
              <a:rPr lang="en-IN" smtClean="0"/>
              <a:t>16</a:t>
            </a:fld>
            <a:endParaRPr lang="en-IN"/>
          </a:p>
        </p:txBody>
      </p:sp>
    </p:spTree>
    <p:extLst>
      <p:ext uri="{BB962C8B-B14F-4D97-AF65-F5344CB8AC3E}">
        <p14:creationId xmlns:p14="http://schemas.microsoft.com/office/powerpoint/2010/main" val="58421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525963"/>
          </a:xfrm>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r>
              <a:rPr lang="en-IN" sz="2000" dirty="0">
                <a:latin typeface="Times New Roman" pitchFamily="18" charset="0"/>
                <a:cs typeface="Times New Roman" pitchFamily="18" charset="0"/>
              </a:rPr>
              <a:t>USE CASE DIAGRAM</a:t>
            </a:r>
          </a:p>
          <a:p>
            <a:r>
              <a:rPr lang="en-IN" sz="2000" dirty="0">
                <a:latin typeface="Times New Roman" pitchFamily="18" charset="0"/>
                <a:cs typeface="Times New Roman" pitchFamily="18" charset="0"/>
              </a:rPr>
              <a:t>CLASS DIAGRAM</a:t>
            </a:r>
          </a:p>
          <a:p>
            <a:r>
              <a:rPr lang="en-IN" sz="2000" dirty="0">
                <a:latin typeface="Times New Roman" pitchFamily="18" charset="0"/>
                <a:cs typeface="Times New Roman" pitchFamily="18" charset="0"/>
              </a:rPr>
              <a:t>ACTIVITY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CF16D9B4-C76D-4F67-B8D2-5DD7F696DA92}" type="datetime1">
              <a:rPr lang="en-IN" smtClean="0"/>
              <a:t>28-04-2023</a:t>
            </a:fld>
            <a:endParaRPr lang="en-IN"/>
          </a:p>
        </p:txBody>
      </p:sp>
    </p:spTree>
    <p:extLst>
      <p:ext uri="{BB962C8B-B14F-4D97-AF65-F5344CB8AC3E}">
        <p14:creationId xmlns:p14="http://schemas.microsoft.com/office/powerpoint/2010/main" val="68387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8AD-EEFB-122F-A38C-79A36F2401DC}"/>
              </a:ext>
            </a:extLst>
          </p:cNvPr>
          <p:cNvSpPr>
            <a:spLocks noGrp="1"/>
          </p:cNvSpPr>
          <p:nvPr>
            <p:ph type="title"/>
          </p:nvPr>
        </p:nvSpPr>
        <p:spPr>
          <a:xfrm>
            <a:off x="-900608" y="761166"/>
            <a:ext cx="8229600" cy="1143000"/>
          </a:xfrm>
        </p:spPr>
        <p:txBody>
          <a:bodyPr>
            <a:normAutofit fontScale="90000"/>
          </a:bodyPr>
          <a:lstStyle/>
          <a:p>
            <a:r>
              <a:rPr lang="en-IN" sz="2700" dirty="0">
                <a:latin typeface="Times New Roman" pitchFamily="18" charset="0"/>
                <a:cs typeface="Times New Roman" pitchFamily="18" charset="0"/>
              </a:rPr>
              <a:t>ARCHITECTURE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172C1E13-DE07-92F4-0B0D-11236FBEB137}"/>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954EDA99-E60E-43E1-E1C8-6B120FE5E58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7BAD249-5003-8373-9D79-159803D8192D}"/>
              </a:ext>
            </a:extLst>
          </p:cNvPr>
          <p:cNvSpPr>
            <a:spLocks noGrp="1"/>
          </p:cNvSpPr>
          <p:nvPr>
            <p:ph type="sldNum" sz="quarter" idx="12"/>
          </p:nvPr>
        </p:nvSpPr>
        <p:spPr/>
        <p:txBody>
          <a:bodyPr/>
          <a:lstStyle/>
          <a:p>
            <a:fld id="{669AD40C-E5A7-4132-A31D-54A4D1BB6E89}" type="slidenum">
              <a:rPr lang="en-IN" smtClean="0"/>
              <a:t>18</a:t>
            </a:fld>
            <a:endParaRPr lang="en-IN"/>
          </a:p>
        </p:txBody>
      </p:sp>
      <p:pic>
        <p:nvPicPr>
          <p:cNvPr id="8" name="Picture 7">
            <a:extLst>
              <a:ext uri="{FF2B5EF4-FFF2-40B4-BE49-F238E27FC236}">
                <a16:creationId xmlns:a16="http://schemas.microsoft.com/office/drawing/2014/main" id="{003BEE2D-8BA3-FBC9-793F-91FA5F255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628800"/>
            <a:ext cx="6883928" cy="4116859"/>
          </a:xfrm>
          <a:prstGeom prst="rect">
            <a:avLst/>
          </a:prstGeom>
        </p:spPr>
      </p:pic>
    </p:spTree>
    <p:extLst>
      <p:ext uri="{BB962C8B-B14F-4D97-AF65-F5344CB8AC3E}">
        <p14:creationId xmlns:p14="http://schemas.microsoft.com/office/powerpoint/2010/main" val="391650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E0864-C6E5-A122-325A-7081F6D93B6D}"/>
              </a:ext>
            </a:extLst>
          </p:cNvPr>
          <p:cNvSpPr>
            <a:spLocks noGrp="1"/>
          </p:cNvSpPr>
          <p:nvPr>
            <p:ph type="dt" sz="half" idx="10"/>
          </p:nvPr>
        </p:nvSpPr>
        <p:spPr/>
        <p:txBody>
          <a:bodyPr/>
          <a:lstStyle/>
          <a:p>
            <a:fld id="{3D741146-AFF7-4AD8-B053-6ECB723422C5}" type="datetime1">
              <a:rPr lang="en-IN" smtClean="0"/>
              <a:t>28-04-2023</a:t>
            </a:fld>
            <a:endParaRPr lang="en-IN"/>
          </a:p>
        </p:txBody>
      </p:sp>
      <p:sp>
        <p:nvSpPr>
          <p:cNvPr id="3" name="Footer Placeholder 2">
            <a:extLst>
              <a:ext uri="{FF2B5EF4-FFF2-40B4-BE49-F238E27FC236}">
                <a16:creationId xmlns:a16="http://schemas.microsoft.com/office/drawing/2014/main" id="{B3BB09FF-1009-3F7B-CC5B-2FBEF4E117BE}"/>
              </a:ext>
            </a:extLst>
          </p:cNvPr>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a:extLst>
              <a:ext uri="{FF2B5EF4-FFF2-40B4-BE49-F238E27FC236}">
                <a16:creationId xmlns:a16="http://schemas.microsoft.com/office/drawing/2014/main" id="{0494D85C-C803-D448-8195-EDA3C22E85E7}"/>
              </a:ext>
            </a:extLst>
          </p:cNvPr>
          <p:cNvSpPr>
            <a:spLocks noGrp="1"/>
          </p:cNvSpPr>
          <p:nvPr>
            <p:ph type="sldNum" sz="quarter" idx="12"/>
          </p:nvPr>
        </p:nvSpPr>
        <p:spPr/>
        <p:txBody>
          <a:bodyPr/>
          <a:lstStyle/>
          <a:p>
            <a:fld id="{669AD40C-E5A7-4132-A31D-54A4D1BB6E89}" type="slidenum">
              <a:rPr lang="en-IN" smtClean="0"/>
              <a:t>19</a:t>
            </a:fld>
            <a:endParaRPr lang="en-IN"/>
          </a:p>
        </p:txBody>
      </p:sp>
      <p:sp>
        <p:nvSpPr>
          <p:cNvPr id="8" name="TextBox 7">
            <a:extLst>
              <a:ext uri="{FF2B5EF4-FFF2-40B4-BE49-F238E27FC236}">
                <a16:creationId xmlns:a16="http://schemas.microsoft.com/office/drawing/2014/main" id="{FECFB452-322E-13B9-2328-EB4E6134389A}"/>
              </a:ext>
            </a:extLst>
          </p:cNvPr>
          <p:cNvSpPr txBox="1"/>
          <p:nvPr/>
        </p:nvSpPr>
        <p:spPr>
          <a:xfrm>
            <a:off x="838200" y="1052736"/>
            <a:ext cx="4572000" cy="461665"/>
          </a:xfrm>
          <a:prstGeom prst="rect">
            <a:avLst/>
          </a:prstGeom>
          <a:noFill/>
        </p:spPr>
        <p:txBody>
          <a:bodyPr wrap="square">
            <a:spAutoFit/>
          </a:bodyPr>
          <a:lstStyle/>
          <a:p>
            <a:r>
              <a:rPr lang="en-IN" sz="2400" dirty="0">
                <a:latin typeface="Times New Roman" pitchFamily="18" charset="0"/>
                <a:cs typeface="Times New Roman" pitchFamily="18" charset="0"/>
              </a:rPr>
              <a:t>DATA FLOW DIAGRAM</a:t>
            </a:r>
          </a:p>
        </p:txBody>
      </p:sp>
      <p:pic>
        <p:nvPicPr>
          <p:cNvPr id="10" name="Picture 9">
            <a:extLst>
              <a:ext uri="{FF2B5EF4-FFF2-40B4-BE49-F238E27FC236}">
                <a16:creationId xmlns:a16="http://schemas.microsoft.com/office/drawing/2014/main" id="{E4C42458-0675-1F18-20C0-E4B58F9AF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28799"/>
            <a:ext cx="7620000" cy="3943325"/>
          </a:xfrm>
          <a:prstGeom prst="rect">
            <a:avLst/>
          </a:prstGeom>
        </p:spPr>
      </p:pic>
    </p:spTree>
    <p:extLst>
      <p:ext uri="{BB962C8B-B14F-4D97-AF65-F5344CB8AC3E}">
        <p14:creationId xmlns:p14="http://schemas.microsoft.com/office/powerpoint/2010/main" val="86592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0507968F-81EE-441C-9671-B7365B8C8797}" type="datetime1">
              <a:rPr lang="en-IN" smtClean="0"/>
              <a:pPr/>
              <a:t>28-04-2023</a:t>
            </a:fld>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NO:30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540568" y="1412776"/>
            <a:ext cx="5400600" cy="461665"/>
          </a:xfrm>
          <a:prstGeom prst="rect">
            <a:avLst/>
          </a:prstGeom>
          <a:noFill/>
        </p:spPr>
        <p:txBody>
          <a:bodyPr wrap="square" rtlCol="0">
            <a:spAutoFit/>
          </a:bodyPr>
          <a:lstStyle/>
          <a:p>
            <a:pPr algn="ctr"/>
            <a:r>
              <a:rPr lang="en-IN" sz="2400"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200800" cy="1754326"/>
          </a:xfrm>
          <a:prstGeom prst="rect">
            <a:avLst/>
          </a:prstGeom>
          <a:noFill/>
        </p:spPr>
        <p:txBody>
          <a:bodyPr wrap="square" rtlCol="0">
            <a:spAutoFit/>
          </a:bodyPr>
          <a:lstStyle/>
          <a:p>
            <a:pPr marL="342900" indent="-342900">
              <a:buFontTx/>
              <a:buAutoNum type="arabicPeriod"/>
            </a:pPr>
            <a:r>
              <a:rPr lang="en-IN" dirty="0">
                <a:latin typeface="Times New Roman" panose="02020603050405020304" pitchFamily="18" charset="0"/>
                <a:cs typeface="Times New Roman" panose="02020603050405020304" pitchFamily="18" charset="0"/>
              </a:rPr>
              <a:t>Industry Name/Institute Name : Boston IT Solution India Private Limited</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(20-01-23 - 25-05-23)</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 : 5 Months</a:t>
            </a:r>
          </a:p>
          <a:p>
            <a:pPr marL="342900" indent="-342900">
              <a:buAutoNum type="arabicPeriod"/>
            </a:pPr>
            <a:r>
              <a:rPr lang="en-IN" dirty="0">
                <a:latin typeface="Times New Roman" panose="02020603050405020304" pitchFamily="18" charset="0"/>
                <a:cs typeface="Times New Roman" panose="02020603050405020304" pitchFamily="18" charset="0"/>
              </a:rPr>
              <a:t>Industry Guide Name &amp; Designation : Rethish Vaar</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F49C-1C30-18CB-FA3A-39F03442B3D8}"/>
              </a:ext>
            </a:extLst>
          </p:cNvPr>
          <p:cNvSpPr>
            <a:spLocks noGrp="1"/>
          </p:cNvSpPr>
          <p:nvPr>
            <p:ph type="title"/>
          </p:nvPr>
        </p:nvSpPr>
        <p:spPr>
          <a:xfrm>
            <a:off x="-1281336" y="1028343"/>
            <a:ext cx="8229600" cy="611921"/>
          </a:xfrm>
        </p:spPr>
        <p:txBody>
          <a:bodyPr>
            <a:normAutofit fontScale="90000"/>
          </a:bodyPr>
          <a:lstStyle/>
          <a:p>
            <a:r>
              <a:rPr lang="en-IN" sz="2700" dirty="0">
                <a:latin typeface="Times New Roman" pitchFamily="18" charset="0"/>
                <a:cs typeface="Times New Roman" pitchFamily="18" charset="0"/>
              </a:rPr>
              <a:t>ER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81CF0F99-3D73-B53B-1D18-4F7E31F64423}"/>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77FE515C-D270-AA61-4326-2E1401D7AE7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A4A4C13-D5CC-43D6-B6B4-0622AFF75DEC}"/>
              </a:ext>
            </a:extLst>
          </p:cNvPr>
          <p:cNvSpPr>
            <a:spLocks noGrp="1"/>
          </p:cNvSpPr>
          <p:nvPr>
            <p:ph type="sldNum" sz="quarter" idx="12"/>
          </p:nvPr>
        </p:nvSpPr>
        <p:spPr/>
        <p:txBody>
          <a:bodyPr/>
          <a:lstStyle/>
          <a:p>
            <a:fld id="{669AD40C-E5A7-4132-A31D-54A4D1BB6E89}" type="slidenum">
              <a:rPr lang="en-IN" smtClean="0"/>
              <a:t>20</a:t>
            </a:fld>
            <a:endParaRPr lang="en-IN"/>
          </a:p>
        </p:txBody>
      </p:sp>
      <p:pic>
        <p:nvPicPr>
          <p:cNvPr id="7" name="Content Placeholder 6">
            <a:extLst>
              <a:ext uri="{FF2B5EF4-FFF2-40B4-BE49-F238E27FC236}">
                <a16:creationId xmlns:a16="http://schemas.microsoft.com/office/drawing/2014/main" id="{82AFE99B-38FF-1AC5-78A7-4E5C8740A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45805"/>
            <a:ext cx="7620000" cy="4286250"/>
          </a:xfrm>
        </p:spPr>
      </p:pic>
      <p:sp>
        <p:nvSpPr>
          <p:cNvPr id="10" name="TextBox 9">
            <a:extLst>
              <a:ext uri="{FF2B5EF4-FFF2-40B4-BE49-F238E27FC236}">
                <a16:creationId xmlns:a16="http://schemas.microsoft.com/office/drawing/2014/main" id="{1400CCF8-0010-EE89-ABA8-192C0B8472AA}"/>
              </a:ext>
            </a:extLst>
          </p:cNvPr>
          <p:cNvSpPr txBox="1"/>
          <p:nvPr/>
        </p:nvSpPr>
        <p:spPr>
          <a:xfrm>
            <a:off x="1115616" y="1358741"/>
            <a:ext cx="4572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10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DD6E-2541-7A0E-822E-D59479A607C3}"/>
              </a:ext>
            </a:extLst>
          </p:cNvPr>
          <p:cNvSpPr>
            <a:spLocks noGrp="1"/>
          </p:cNvSpPr>
          <p:nvPr>
            <p:ph type="title"/>
          </p:nvPr>
        </p:nvSpPr>
        <p:spPr/>
        <p:txBody>
          <a:bodyPr>
            <a:normAutofit fontScale="90000"/>
          </a:bodyPr>
          <a:lstStyle/>
          <a:p>
            <a:r>
              <a:rPr lang="en-IN" sz="2700" dirty="0">
                <a:latin typeface="Times New Roman" pitchFamily="18" charset="0"/>
                <a:cs typeface="Times New Roman" pitchFamily="18" charset="0"/>
              </a:rPr>
              <a:t>SEQUENCE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F35A5EEE-AF03-4F0E-0473-33FABA762A9E}"/>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6EE89DEF-1A10-B7AF-1438-26DC0CEEBEC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A839ABE-67B7-D921-D845-1D6569C1FF70}"/>
              </a:ext>
            </a:extLst>
          </p:cNvPr>
          <p:cNvSpPr>
            <a:spLocks noGrp="1"/>
          </p:cNvSpPr>
          <p:nvPr>
            <p:ph type="sldNum" sz="quarter" idx="12"/>
          </p:nvPr>
        </p:nvSpPr>
        <p:spPr/>
        <p:txBody>
          <a:bodyPr/>
          <a:lstStyle/>
          <a:p>
            <a:fld id="{669AD40C-E5A7-4132-A31D-54A4D1BB6E89}" type="slidenum">
              <a:rPr lang="en-IN" smtClean="0"/>
              <a:t>21</a:t>
            </a:fld>
            <a:endParaRPr lang="en-IN"/>
          </a:p>
        </p:txBody>
      </p:sp>
      <p:pic>
        <p:nvPicPr>
          <p:cNvPr id="9" name="Content Placeholder 8">
            <a:extLst>
              <a:ext uri="{FF2B5EF4-FFF2-40B4-BE49-F238E27FC236}">
                <a16:creationId xmlns:a16="http://schemas.microsoft.com/office/drawing/2014/main" id="{CC78678A-ADF7-ADFC-8993-626B6665C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340768"/>
            <a:ext cx="4698987" cy="4525963"/>
          </a:xfrm>
        </p:spPr>
      </p:pic>
    </p:spTree>
    <p:extLst>
      <p:ext uri="{BB962C8B-B14F-4D97-AF65-F5344CB8AC3E}">
        <p14:creationId xmlns:p14="http://schemas.microsoft.com/office/powerpoint/2010/main" val="53746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63F175-3DFE-8138-6A09-14CC7D3F83B2}"/>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96C743A2-3295-8374-3603-A58979AD0EEA}"/>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1005946-B6D7-BCF8-D1CB-9905F1E61B12}"/>
              </a:ext>
            </a:extLst>
          </p:cNvPr>
          <p:cNvSpPr>
            <a:spLocks noGrp="1"/>
          </p:cNvSpPr>
          <p:nvPr>
            <p:ph type="sldNum" sz="quarter" idx="12"/>
          </p:nvPr>
        </p:nvSpPr>
        <p:spPr/>
        <p:txBody>
          <a:bodyPr/>
          <a:lstStyle/>
          <a:p>
            <a:fld id="{669AD40C-E5A7-4132-A31D-54A4D1BB6E89}" type="slidenum">
              <a:rPr lang="en-IN" smtClean="0"/>
              <a:t>22</a:t>
            </a:fld>
            <a:endParaRPr lang="en-IN"/>
          </a:p>
        </p:txBody>
      </p:sp>
      <p:sp>
        <p:nvSpPr>
          <p:cNvPr id="10" name="Rectangle 9">
            <a:extLst>
              <a:ext uri="{FF2B5EF4-FFF2-40B4-BE49-F238E27FC236}">
                <a16:creationId xmlns:a16="http://schemas.microsoft.com/office/drawing/2014/main" id="{7C10BD9F-D398-F49A-7972-36DA7C0D62A5}"/>
              </a:ext>
            </a:extLst>
          </p:cNvPr>
          <p:cNvSpPr/>
          <p:nvPr/>
        </p:nvSpPr>
        <p:spPr>
          <a:xfrm>
            <a:off x="1035751" y="4653136"/>
            <a:ext cx="1619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IN" dirty="0"/>
          </a:p>
        </p:txBody>
      </p:sp>
      <p:sp>
        <p:nvSpPr>
          <p:cNvPr id="16" name="Rectangle 15">
            <a:extLst>
              <a:ext uri="{FF2B5EF4-FFF2-40B4-BE49-F238E27FC236}">
                <a16:creationId xmlns:a16="http://schemas.microsoft.com/office/drawing/2014/main" id="{DCF7B4C2-9B9C-EF6C-2F80-0800F8243A81}"/>
              </a:ext>
            </a:extLst>
          </p:cNvPr>
          <p:cNvSpPr/>
          <p:nvPr/>
        </p:nvSpPr>
        <p:spPr>
          <a:xfrm>
            <a:off x="7007932" y="2891370"/>
            <a:ext cx="1224136" cy="995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endParaRPr lang="en-IN" dirty="0"/>
          </a:p>
        </p:txBody>
      </p:sp>
      <p:cxnSp>
        <p:nvCxnSpPr>
          <p:cNvPr id="18" name="Straight Connector 17">
            <a:extLst>
              <a:ext uri="{FF2B5EF4-FFF2-40B4-BE49-F238E27FC236}">
                <a16:creationId xmlns:a16="http://schemas.microsoft.com/office/drawing/2014/main" id="{93E22716-7FB9-1495-148D-25E49E9E7037}"/>
              </a:ext>
            </a:extLst>
          </p:cNvPr>
          <p:cNvCxnSpPr>
            <a:cxnSpLocks/>
          </p:cNvCxnSpPr>
          <p:nvPr/>
        </p:nvCxnSpPr>
        <p:spPr>
          <a:xfrm>
            <a:off x="2681814" y="1677228"/>
            <a:ext cx="4326118" cy="14637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87595D8-EA27-1258-F09F-886208B02736}"/>
              </a:ext>
            </a:extLst>
          </p:cNvPr>
          <p:cNvCxnSpPr>
            <a:cxnSpLocks/>
            <a:stCxn id="10" idx="3"/>
          </p:cNvCxnSpPr>
          <p:nvPr/>
        </p:nvCxnSpPr>
        <p:spPr>
          <a:xfrm flipV="1">
            <a:off x="2654951" y="3645024"/>
            <a:ext cx="4352981" cy="14041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AD420F-7047-5548-69DB-1C574EDEDE8C}"/>
              </a:ext>
            </a:extLst>
          </p:cNvPr>
          <p:cNvCxnSpPr/>
          <p:nvPr/>
        </p:nvCxnSpPr>
        <p:spPr>
          <a:xfrm flipV="1">
            <a:off x="3923928" y="4149080"/>
            <a:ext cx="907513"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AABACF0-0E76-8116-3AB4-6C79D70926D1}"/>
              </a:ext>
            </a:extLst>
          </p:cNvPr>
          <p:cNvCxnSpPr/>
          <p:nvPr/>
        </p:nvCxnSpPr>
        <p:spPr>
          <a:xfrm>
            <a:off x="4067944" y="1984579"/>
            <a:ext cx="93610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3C58A20-891E-00E7-6539-B040B99EEAAD}"/>
              </a:ext>
            </a:extLst>
          </p:cNvPr>
          <p:cNvCxnSpPr/>
          <p:nvPr/>
        </p:nvCxnSpPr>
        <p:spPr>
          <a:xfrm flipH="1">
            <a:off x="-1706252" y="0"/>
            <a:ext cx="13556" cy="2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4AD59B-B4AB-D629-A6DB-78C9FA449887}"/>
              </a:ext>
            </a:extLst>
          </p:cNvPr>
          <p:cNvCxnSpPr/>
          <p:nvPr/>
        </p:nvCxnSpPr>
        <p:spPr>
          <a:xfrm>
            <a:off x="3851920" y="2272611"/>
            <a:ext cx="979521" cy="292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E95C912-6567-A5DE-CA4F-8C3323B81513}"/>
              </a:ext>
            </a:extLst>
          </p:cNvPr>
          <p:cNvCxnSpPr>
            <a:cxnSpLocks/>
          </p:cNvCxnSpPr>
          <p:nvPr/>
        </p:nvCxnSpPr>
        <p:spPr>
          <a:xfrm flipH="1">
            <a:off x="4103948" y="4479646"/>
            <a:ext cx="936104" cy="279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EE2AEC51-6D5E-B84A-D69E-E8F264F05731}"/>
              </a:ext>
            </a:extLst>
          </p:cNvPr>
          <p:cNvSpPr/>
          <p:nvPr/>
        </p:nvSpPr>
        <p:spPr>
          <a:xfrm>
            <a:off x="-1666407" y="28280"/>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FB2CE6CE-9A14-FAC2-21A1-951B8CB699A3}"/>
              </a:ext>
            </a:extLst>
          </p:cNvPr>
          <p:cNvSpPr/>
          <p:nvPr/>
        </p:nvSpPr>
        <p:spPr>
          <a:xfrm>
            <a:off x="971600" y="1221665"/>
            <a:ext cx="1683351" cy="76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System</a:t>
            </a:r>
            <a:endParaRPr lang="en-IN" dirty="0"/>
          </a:p>
        </p:txBody>
      </p:sp>
      <p:sp>
        <p:nvSpPr>
          <p:cNvPr id="41" name="Title 1">
            <a:extLst>
              <a:ext uri="{FF2B5EF4-FFF2-40B4-BE49-F238E27FC236}">
                <a16:creationId xmlns:a16="http://schemas.microsoft.com/office/drawing/2014/main" id="{9EF81848-0D33-D39B-618B-5B96C222D238}"/>
              </a:ext>
            </a:extLst>
          </p:cNvPr>
          <p:cNvSpPr txBox="1">
            <a:spLocks/>
          </p:cNvSpPr>
          <p:nvPr/>
        </p:nvSpPr>
        <p:spPr>
          <a:xfrm>
            <a:off x="262884" y="18051"/>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500" dirty="0">
                <a:latin typeface="Times New Roman" pitchFamily="18" charset="0"/>
                <a:cs typeface="Times New Roman" pitchFamily="18" charset="0"/>
              </a:rPr>
              <a:t>COLLABORATION DIAGRAM</a:t>
            </a:r>
            <a:br>
              <a:rPr lang="en-IN" dirty="0">
                <a:latin typeface="Times New Roman" pitchFamily="18" charset="0"/>
                <a:cs typeface="Times New Roman" pitchFamily="18" charset="0"/>
              </a:rPr>
            </a:br>
            <a:endParaRPr lang="en-IN" sz="900" dirty="0"/>
          </a:p>
        </p:txBody>
      </p:sp>
      <p:sp>
        <p:nvSpPr>
          <p:cNvPr id="43" name="TextBox 42">
            <a:extLst>
              <a:ext uri="{FF2B5EF4-FFF2-40B4-BE49-F238E27FC236}">
                <a16:creationId xmlns:a16="http://schemas.microsoft.com/office/drawing/2014/main" id="{A2033623-7180-DADF-960F-3730B32C0031}"/>
              </a:ext>
            </a:extLst>
          </p:cNvPr>
          <p:cNvSpPr txBox="1"/>
          <p:nvPr/>
        </p:nvSpPr>
        <p:spPr>
          <a:xfrm>
            <a:off x="4399471" y="1197936"/>
            <a:ext cx="5462832" cy="246221"/>
          </a:xfrm>
          <a:prstGeom prst="rect">
            <a:avLst/>
          </a:prstGeom>
          <a:noFill/>
        </p:spPr>
        <p:txBody>
          <a:bodyPr wrap="square">
            <a:spAutoFit/>
          </a:bodyPr>
          <a:lstStyle/>
          <a:p>
            <a:r>
              <a:rPr lang="en-US" sz="1000" dirty="0">
                <a:latin typeface="Times New Roman" pitchFamily="18" charset="0"/>
                <a:cs typeface="Times New Roman" pitchFamily="18" charset="0"/>
              </a:rPr>
              <a:t>1. Pre processing</a:t>
            </a:r>
            <a:endParaRPr lang="en-IN" sz="1000" dirty="0"/>
          </a:p>
        </p:txBody>
      </p:sp>
      <p:sp>
        <p:nvSpPr>
          <p:cNvPr id="47" name="TextBox 46">
            <a:extLst>
              <a:ext uri="{FF2B5EF4-FFF2-40B4-BE49-F238E27FC236}">
                <a16:creationId xmlns:a16="http://schemas.microsoft.com/office/drawing/2014/main" id="{75F11059-C363-6302-79D6-4E30A9FE3075}"/>
              </a:ext>
            </a:extLst>
          </p:cNvPr>
          <p:cNvSpPr txBox="1"/>
          <p:nvPr/>
        </p:nvSpPr>
        <p:spPr>
          <a:xfrm>
            <a:off x="4399471" y="1389898"/>
            <a:ext cx="5821050" cy="246221"/>
          </a:xfrm>
          <a:prstGeom prst="rect">
            <a:avLst/>
          </a:prstGeom>
          <a:noFill/>
        </p:spPr>
        <p:txBody>
          <a:bodyPr wrap="square">
            <a:spAutoFit/>
          </a:bodyPr>
          <a:lstStyle/>
          <a:p>
            <a:r>
              <a:rPr lang="en-US" sz="1000" dirty="0">
                <a:latin typeface="Times New Roman" pitchFamily="18" charset="0"/>
                <a:cs typeface="Times New Roman" pitchFamily="18" charset="0"/>
              </a:rPr>
              <a:t>2. Feature extraction</a:t>
            </a:r>
            <a:endParaRPr lang="en-IN" sz="1000" dirty="0"/>
          </a:p>
        </p:txBody>
      </p:sp>
      <p:sp>
        <p:nvSpPr>
          <p:cNvPr id="49" name="TextBox 48">
            <a:extLst>
              <a:ext uri="{FF2B5EF4-FFF2-40B4-BE49-F238E27FC236}">
                <a16:creationId xmlns:a16="http://schemas.microsoft.com/office/drawing/2014/main" id="{AFA51A13-8F4A-8E26-AA55-DCF694DB2B8A}"/>
              </a:ext>
            </a:extLst>
          </p:cNvPr>
          <p:cNvSpPr txBox="1"/>
          <p:nvPr/>
        </p:nvSpPr>
        <p:spPr>
          <a:xfrm>
            <a:off x="4405490" y="1563777"/>
            <a:ext cx="6000160" cy="246221"/>
          </a:xfrm>
          <a:prstGeom prst="rect">
            <a:avLst/>
          </a:prstGeom>
          <a:noFill/>
        </p:spPr>
        <p:txBody>
          <a:bodyPr wrap="square">
            <a:spAutoFit/>
          </a:bodyPr>
          <a:lstStyle/>
          <a:p>
            <a:r>
              <a:rPr lang="en-US" sz="1000" dirty="0">
                <a:latin typeface="Times New Roman" pitchFamily="18" charset="0"/>
                <a:cs typeface="Times New Roman" pitchFamily="18" charset="0"/>
              </a:rPr>
              <a:t>3. Data visualization</a:t>
            </a:r>
            <a:endParaRPr lang="en-IN" sz="1000" dirty="0"/>
          </a:p>
        </p:txBody>
      </p:sp>
      <p:sp>
        <p:nvSpPr>
          <p:cNvPr id="51" name="TextBox 50">
            <a:extLst>
              <a:ext uri="{FF2B5EF4-FFF2-40B4-BE49-F238E27FC236}">
                <a16:creationId xmlns:a16="http://schemas.microsoft.com/office/drawing/2014/main" id="{7C2BE7D5-4807-4E5C-28AB-1632B33DC782}"/>
              </a:ext>
            </a:extLst>
          </p:cNvPr>
          <p:cNvSpPr txBox="1"/>
          <p:nvPr/>
        </p:nvSpPr>
        <p:spPr>
          <a:xfrm>
            <a:off x="3124200" y="2347522"/>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4. Train and test</a:t>
            </a:r>
            <a:endParaRPr lang="en-IN" sz="1000" dirty="0"/>
          </a:p>
        </p:txBody>
      </p:sp>
      <p:sp>
        <p:nvSpPr>
          <p:cNvPr id="53" name="TextBox 52">
            <a:extLst>
              <a:ext uri="{FF2B5EF4-FFF2-40B4-BE49-F238E27FC236}">
                <a16:creationId xmlns:a16="http://schemas.microsoft.com/office/drawing/2014/main" id="{F53EA930-427E-5EEF-CED8-C4E6B9750DDB}"/>
              </a:ext>
            </a:extLst>
          </p:cNvPr>
          <p:cNvSpPr txBox="1"/>
          <p:nvPr/>
        </p:nvSpPr>
        <p:spPr>
          <a:xfrm>
            <a:off x="3124200" y="2551754"/>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5. Machine learning model</a:t>
            </a:r>
            <a:endParaRPr lang="en-IN" sz="1000" dirty="0"/>
          </a:p>
        </p:txBody>
      </p:sp>
      <p:sp>
        <p:nvSpPr>
          <p:cNvPr id="55" name="TextBox 54">
            <a:extLst>
              <a:ext uri="{FF2B5EF4-FFF2-40B4-BE49-F238E27FC236}">
                <a16:creationId xmlns:a16="http://schemas.microsoft.com/office/drawing/2014/main" id="{70912D5C-771D-2DBB-AED4-D08EFFCA6291}"/>
              </a:ext>
            </a:extLst>
          </p:cNvPr>
          <p:cNvSpPr txBox="1"/>
          <p:nvPr/>
        </p:nvSpPr>
        <p:spPr>
          <a:xfrm>
            <a:off x="4151287" y="3843816"/>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Collecting dataset</a:t>
            </a:r>
            <a:endParaRPr lang="en-IN" sz="1000" dirty="0"/>
          </a:p>
        </p:txBody>
      </p:sp>
      <p:sp>
        <p:nvSpPr>
          <p:cNvPr id="57" name="TextBox 56">
            <a:extLst>
              <a:ext uri="{FF2B5EF4-FFF2-40B4-BE49-F238E27FC236}">
                <a16:creationId xmlns:a16="http://schemas.microsoft.com/office/drawing/2014/main" id="{C69AFBDD-6507-0BD4-D492-A1DC5E576D8F}"/>
              </a:ext>
            </a:extLst>
          </p:cNvPr>
          <p:cNvSpPr txBox="1"/>
          <p:nvPr/>
        </p:nvSpPr>
        <p:spPr>
          <a:xfrm>
            <a:off x="4831441" y="4636288"/>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Giving input data</a:t>
            </a:r>
            <a:endParaRPr lang="en-IN" sz="1000" dirty="0"/>
          </a:p>
        </p:txBody>
      </p:sp>
      <p:sp>
        <p:nvSpPr>
          <p:cNvPr id="59" name="TextBox 58">
            <a:extLst>
              <a:ext uri="{FF2B5EF4-FFF2-40B4-BE49-F238E27FC236}">
                <a16:creationId xmlns:a16="http://schemas.microsoft.com/office/drawing/2014/main" id="{1B6091BD-00E5-9128-B8C2-75C313D5BA47}"/>
              </a:ext>
            </a:extLst>
          </p:cNvPr>
          <p:cNvSpPr txBox="1"/>
          <p:nvPr/>
        </p:nvSpPr>
        <p:spPr>
          <a:xfrm>
            <a:off x="4844873" y="4871092"/>
            <a:ext cx="6353666" cy="246221"/>
          </a:xfrm>
          <a:prstGeom prst="rect">
            <a:avLst/>
          </a:prstGeom>
          <a:noFill/>
        </p:spPr>
        <p:txBody>
          <a:bodyPr wrap="square">
            <a:spAutoFit/>
          </a:bodyPr>
          <a:lstStyle/>
          <a:p>
            <a:r>
              <a:rPr lang="en-US" sz="1000" dirty="0">
                <a:latin typeface="Times New Roman" pitchFamily="18" charset="0"/>
                <a:cs typeface="Times New Roman" pitchFamily="18" charset="0"/>
              </a:rPr>
              <a:t>2. Predict future</a:t>
            </a:r>
            <a:endParaRPr lang="en-IN" sz="1000" dirty="0"/>
          </a:p>
        </p:txBody>
      </p:sp>
    </p:spTree>
    <p:extLst>
      <p:ext uri="{BB962C8B-B14F-4D97-AF65-F5344CB8AC3E}">
        <p14:creationId xmlns:p14="http://schemas.microsoft.com/office/powerpoint/2010/main" val="130489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45E2-48A2-01E9-8C8F-EF7BDBD73500}"/>
              </a:ext>
            </a:extLst>
          </p:cNvPr>
          <p:cNvSpPr>
            <a:spLocks noGrp="1"/>
          </p:cNvSpPr>
          <p:nvPr>
            <p:ph type="title"/>
          </p:nvPr>
        </p:nvSpPr>
        <p:spPr>
          <a:xfrm>
            <a:off x="-1524000" y="227013"/>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FCBF84-DB9B-72FD-59FD-4BAA57C39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606" y="1600200"/>
            <a:ext cx="6104787" cy="4525963"/>
          </a:xfrm>
        </p:spPr>
      </p:pic>
      <p:sp>
        <p:nvSpPr>
          <p:cNvPr id="4" name="Date Placeholder 3">
            <a:extLst>
              <a:ext uri="{FF2B5EF4-FFF2-40B4-BE49-F238E27FC236}">
                <a16:creationId xmlns:a16="http://schemas.microsoft.com/office/drawing/2014/main" id="{A30AF5C3-3055-F4A2-FEB5-6BBDFA64F1F7}"/>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AF486B6D-6059-0F1B-6D7A-FEB8F8D7146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15D419C6-F169-9446-B5D7-FB6CFB80E487}"/>
              </a:ext>
            </a:extLst>
          </p:cNvPr>
          <p:cNvSpPr>
            <a:spLocks noGrp="1"/>
          </p:cNvSpPr>
          <p:nvPr>
            <p:ph type="sldNum" sz="quarter" idx="12"/>
          </p:nvPr>
        </p:nvSpPr>
        <p:spPr/>
        <p:txBody>
          <a:bodyPr/>
          <a:lstStyle/>
          <a:p>
            <a:fld id="{669AD40C-E5A7-4132-A31D-54A4D1BB6E89}" type="slidenum">
              <a:rPr lang="en-IN" smtClean="0"/>
              <a:t>23</a:t>
            </a:fld>
            <a:endParaRPr lang="en-IN"/>
          </a:p>
        </p:txBody>
      </p:sp>
    </p:spTree>
    <p:extLst>
      <p:ext uri="{BB962C8B-B14F-4D97-AF65-F5344CB8AC3E}">
        <p14:creationId xmlns:p14="http://schemas.microsoft.com/office/powerpoint/2010/main" val="73953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513-1A13-D974-46E1-13BD3FA575C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0568988-BC42-1109-31EB-7BB7590EB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645" y="1772816"/>
            <a:ext cx="7768021" cy="2808312"/>
          </a:xfrm>
        </p:spPr>
      </p:pic>
      <p:sp>
        <p:nvSpPr>
          <p:cNvPr id="4" name="Date Placeholder 3">
            <a:extLst>
              <a:ext uri="{FF2B5EF4-FFF2-40B4-BE49-F238E27FC236}">
                <a16:creationId xmlns:a16="http://schemas.microsoft.com/office/drawing/2014/main" id="{D1F3B874-84A1-162B-EB9B-AE117399323E}"/>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B8FA65B3-EEC0-0021-F0CC-AF33B9C3652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98A3FE1-432F-A62C-AE4E-2C911FEDCA59}"/>
              </a:ext>
            </a:extLst>
          </p:cNvPr>
          <p:cNvSpPr>
            <a:spLocks noGrp="1"/>
          </p:cNvSpPr>
          <p:nvPr>
            <p:ph type="sldNum" sz="quarter" idx="12"/>
          </p:nvPr>
        </p:nvSpPr>
        <p:spPr/>
        <p:txBody>
          <a:bodyPr/>
          <a:lstStyle/>
          <a:p>
            <a:fld id="{669AD40C-E5A7-4132-A31D-54A4D1BB6E89}" type="slidenum">
              <a:rPr lang="en-IN" smtClean="0"/>
              <a:t>24</a:t>
            </a:fld>
            <a:endParaRPr lang="en-IN"/>
          </a:p>
        </p:txBody>
      </p:sp>
    </p:spTree>
    <p:extLst>
      <p:ext uri="{BB962C8B-B14F-4D97-AF65-F5344CB8AC3E}">
        <p14:creationId xmlns:p14="http://schemas.microsoft.com/office/powerpoint/2010/main" val="150272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FE0C-1B25-9DAC-1B26-D5613FDE43E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FE08599-0B02-03E0-BBB5-2AD7BC221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626" y="1340768"/>
            <a:ext cx="3686551" cy="4887071"/>
          </a:xfrm>
        </p:spPr>
      </p:pic>
      <p:sp>
        <p:nvSpPr>
          <p:cNvPr id="4" name="Date Placeholder 3">
            <a:extLst>
              <a:ext uri="{FF2B5EF4-FFF2-40B4-BE49-F238E27FC236}">
                <a16:creationId xmlns:a16="http://schemas.microsoft.com/office/drawing/2014/main" id="{115A44E8-BDFF-9B3D-00A1-BDD0D4487424}"/>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D689D83C-F0F7-9B20-923A-71EB24F8D89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3743034-2047-D151-D6D3-78B3E10DCDA1}"/>
              </a:ext>
            </a:extLst>
          </p:cNvPr>
          <p:cNvSpPr>
            <a:spLocks noGrp="1"/>
          </p:cNvSpPr>
          <p:nvPr>
            <p:ph type="sldNum" sz="quarter" idx="12"/>
          </p:nvPr>
        </p:nvSpPr>
        <p:spPr/>
        <p:txBody>
          <a:bodyPr/>
          <a:lstStyle/>
          <a:p>
            <a:fld id="{669AD40C-E5A7-4132-A31D-54A4D1BB6E89}" type="slidenum">
              <a:rPr lang="en-IN" smtClean="0"/>
              <a:t>25</a:t>
            </a:fld>
            <a:endParaRPr lang="en-IN"/>
          </a:p>
        </p:txBody>
      </p:sp>
    </p:spTree>
    <p:extLst>
      <p:ext uri="{BB962C8B-B14F-4D97-AF65-F5344CB8AC3E}">
        <p14:creationId xmlns:p14="http://schemas.microsoft.com/office/powerpoint/2010/main" val="423800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291A-F775-1A62-5BE1-6E43F6054BFB}"/>
              </a:ext>
            </a:extLst>
          </p:cNvPr>
          <p:cNvSpPr>
            <a:spLocks noGrp="1"/>
          </p:cNvSpPr>
          <p:nvPr>
            <p:ph type="title"/>
          </p:nvPr>
        </p:nvSpPr>
        <p:spPr>
          <a:xfrm>
            <a:off x="441836" y="457200"/>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EB542F-7699-99D6-9B75-B6CEC8116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UNIT TESTING</a:t>
            </a:r>
          </a:p>
          <a:p>
            <a:pPr marL="0" indent="0" algn="just">
              <a:buNone/>
            </a:pPr>
            <a:r>
              <a:rPr lang="en-US" sz="1800" dirty="0">
                <a:latin typeface="Times New Roman" panose="02020603050405020304" pitchFamily="18" charset="0"/>
                <a:cs typeface="Times New Roman" panose="02020603050405020304" pitchFamily="18" charset="0"/>
              </a:rPr>
              <a:t>     A software testing technique known as unit testing involves testing individual software units, such as groups of computer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modules, usage procedures, and operating procedures, to see if they are acceptable for use. It is a testing technique whereby the developer himself tests each individual module to ascertain whether there is a problem. It has a relationship on how well the individual modules perform. Software testing known as "unit testing" involves testing individual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components. When developing an application, unit testing is done on the software product. An individual component could be a technique or a specific function.</a:t>
            </a:r>
          </a:p>
          <a:p>
            <a:pPr marL="0" indent="0" algn="just">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TESTING</a:t>
            </a:r>
          </a:p>
          <a:p>
            <a:pPr marL="0" indent="0" algn="just">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BC076E-D899-BE48-2189-A2781DAA1956}"/>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753DDBE0-5C66-C3E6-1DF6-A5FA4EAF063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4CC243E6-645F-E3F4-536A-90C50ED6E592}"/>
              </a:ext>
            </a:extLst>
          </p:cNvPr>
          <p:cNvSpPr>
            <a:spLocks noGrp="1"/>
          </p:cNvSpPr>
          <p:nvPr>
            <p:ph type="sldNum" sz="quarter" idx="12"/>
          </p:nvPr>
        </p:nvSpPr>
        <p:spPr/>
        <p:txBody>
          <a:bodyPr/>
          <a:lstStyle/>
          <a:p>
            <a:fld id="{669AD40C-E5A7-4132-A31D-54A4D1BB6E89}" type="slidenum">
              <a:rPr lang="en-IN" smtClean="0"/>
              <a:t>26</a:t>
            </a:fld>
            <a:endParaRPr lang="en-IN"/>
          </a:p>
        </p:txBody>
      </p:sp>
    </p:spTree>
    <p:extLst>
      <p:ext uri="{BB962C8B-B14F-4D97-AF65-F5344CB8AC3E}">
        <p14:creationId xmlns:p14="http://schemas.microsoft.com/office/powerpoint/2010/main" val="128166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576D2-AC78-806F-DDAE-8882DDA2FC0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FUNCTIONAL TESTING</a:t>
            </a:r>
          </a:p>
          <a:p>
            <a:pPr marL="0" indent="0" algn="just">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WHITE BOX TESTING</a:t>
            </a:r>
          </a:p>
          <a:p>
            <a:pPr marL="0" indent="0" algn="just">
              <a:buNone/>
            </a:pPr>
            <a:r>
              <a:rPr lang="en-US" sz="1800" dirty="0">
                <a:latin typeface="Times New Roman" panose="02020603050405020304" pitchFamily="18" charset="0"/>
                <a:cs typeface="Times New Roman" panose="02020603050405020304" pitchFamily="18" charset="0"/>
              </a:rPr>
              <a:t>              White box testing is a technique that enables testers to examine and validate a software system's internal operations, including its code, infrastructure, and integrations with external systems. An automated build method for a modern Continuous Integration/Continuous Delivery (CI/CD) development pipeline must include white box testing.</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CEB63D-1891-BE61-37C0-0F3A6ED913A1}"/>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003CB5EE-669F-BA06-9693-74FB06D315F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07BB6-E7C1-C3E2-36FB-4A475DBB1406}"/>
              </a:ext>
            </a:extLst>
          </p:cNvPr>
          <p:cNvSpPr>
            <a:spLocks noGrp="1"/>
          </p:cNvSpPr>
          <p:nvPr>
            <p:ph type="sldNum" sz="quarter" idx="12"/>
          </p:nvPr>
        </p:nvSpPr>
        <p:spPr/>
        <p:txBody>
          <a:bodyPr/>
          <a:lstStyle/>
          <a:p>
            <a:fld id="{669AD40C-E5A7-4132-A31D-54A4D1BB6E89}" type="slidenum">
              <a:rPr lang="en-IN" smtClean="0"/>
              <a:t>27</a:t>
            </a:fld>
            <a:endParaRPr lang="en-IN"/>
          </a:p>
        </p:txBody>
      </p:sp>
    </p:spTree>
    <p:extLst>
      <p:ext uri="{BB962C8B-B14F-4D97-AF65-F5344CB8AC3E}">
        <p14:creationId xmlns:p14="http://schemas.microsoft.com/office/powerpoint/2010/main" val="394150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E4810-D2FC-C1D1-0E54-4206106B413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BLACK BOX TESTING</a:t>
            </a:r>
          </a:p>
          <a:p>
            <a:pPr marL="0" indent="0" algn="just">
              <a:buNone/>
            </a:pPr>
            <a:r>
              <a:rPr lang="en-US" sz="1800" dirty="0">
                <a:latin typeface="Times New Roman" panose="02020603050405020304" pitchFamily="18" charset="0"/>
                <a:cs typeface="Times New Roman" panose="02020603050405020304" pitchFamily="18" charset="0"/>
              </a:rPr>
              <a:t>      Black box testing is a technique for testing software applications' functionalities without having access to their underlying code structure, implementation specifics, or internal routes. Black Box Testing is totally based on software requirements and standards and primarily concentrates on the input and output of software programmes. Also called behavioural testing.</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B54A7B-1658-04C5-1BEC-B090B6BD6761}"/>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D8A2F3C2-0E24-3B20-C0B5-A8BCEE725F2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8990F-5E78-586F-2C69-A51FEAA2B2C1}"/>
              </a:ext>
            </a:extLst>
          </p:cNvPr>
          <p:cNvSpPr>
            <a:spLocks noGrp="1"/>
          </p:cNvSpPr>
          <p:nvPr>
            <p:ph type="sldNum" sz="quarter" idx="12"/>
          </p:nvPr>
        </p:nvSpPr>
        <p:spPr/>
        <p:txBody>
          <a:bodyPr/>
          <a:lstStyle/>
          <a:p>
            <a:fld id="{669AD40C-E5A7-4132-A31D-54A4D1BB6E89}" type="slidenum">
              <a:rPr lang="en-IN" smtClean="0"/>
              <a:t>28</a:t>
            </a:fld>
            <a:endParaRPr lang="en-IN"/>
          </a:p>
        </p:txBody>
      </p:sp>
    </p:spTree>
    <p:extLst>
      <p:ext uri="{BB962C8B-B14F-4D97-AF65-F5344CB8AC3E}">
        <p14:creationId xmlns:p14="http://schemas.microsoft.com/office/powerpoint/2010/main" val="2025065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387-CEE7-3AAA-FE5B-8A349517EDD9}"/>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INPUT AND OUTPUT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D7471B-4545-50DD-4552-FACF1C2F0F68}"/>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04E8E7B3-13DC-F37F-3BF1-0C42C5BC1607}"/>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CC097C5-D008-F5FC-CADD-BD06C1656963}"/>
              </a:ext>
            </a:extLst>
          </p:cNvPr>
          <p:cNvSpPr>
            <a:spLocks noGrp="1"/>
          </p:cNvSpPr>
          <p:nvPr>
            <p:ph type="sldNum" sz="quarter" idx="12"/>
          </p:nvPr>
        </p:nvSpPr>
        <p:spPr/>
        <p:txBody>
          <a:bodyPr/>
          <a:lstStyle/>
          <a:p>
            <a:fld id="{669AD40C-E5A7-4132-A31D-54A4D1BB6E89}" type="slidenum">
              <a:rPr lang="en-IN" smtClean="0"/>
              <a:t>29</a:t>
            </a:fld>
            <a:endParaRPr lang="en-IN"/>
          </a:p>
        </p:txBody>
      </p:sp>
      <p:pic>
        <p:nvPicPr>
          <p:cNvPr id="7" name="Content Placeholder 6">
            <a:extLst>
              <a:ext uri="{FF2B5EF4-FFF2-40B4-BE49-F238E27FC236}">
                <a16:creationId xmlns:a16="http://schemas.microsoft.com/office/drawing/2014/main" id="{62B7E6E8-3389-49D1-8BCD-1D4F935713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592583"/>
            <a:ext cx="3240360" cy="4068665"/>
          </a:xfrm>
          <a:prstGeom prst="rect">
            <a:avLst/>
          </a:prstGeom>
        </p:spPr>
      </p:pic>
      <p:pic>
        <p:nvPicPr>
          <p:cNvPr id="8" name="Picture 7">
            <a:extLst>
              <a:ext uri="{FF2B5EF4-FFF2-40B4-BE49-F238E27FC236}">
                <a16:creationId xmlns:a16="http://schemas.microsoft.com/office/drawing/2014/main" id="{0725E2D5-63F9-6FAC-9D7C-1B12C50E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5" y="1592583"/>
            <a:ext cx="3960440" cy="4068665"/>
          </a:xfrm>
          <a:prstGeom prst="rect">
            <a:avLst/>
          </a:prstGeom>
        </p:spPr>
      </p:pic>
    </p:spTree>
    <p:extLst>
      <p:ext uri="{BB962C8B-B14F-4D97-AF65-F5344CB8AC3E}">
        <p14:creationId xmlns:p14="http://schemas.microsoft.com/office/powerpoint/2010/main" val="312652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BATCH NO:30     DEPARTMENT OF COMPUTER SCIENCE &amp; ENGINEERING</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VIDEO(You Tube URL of complete demonstration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FUTURE ENHANCEMENTS</a:t>
            </a:r>
          </a:p>
          <a:p>
            <a:pPr>
              <a:lnSpc>
                <a:spcPct val="150000"/>
              </a:lnSpc>
            </a:pPr>
            <a:r>
              <a:rPr lang="en-IN" sz="2400" dirty="0">
                <a:latin typeface="Times New Roman" pitchFamily="18" charset="0"/>
                <a:cs typeface="Times New Roman" pitchFamily="18" charset="0"/>
              </a:rPr>
              <a:t>WEB REFERENCES LINK </a:t>
            </a:r>
          </a:p>
          <a:p>
            <a:pPr>
              <a:lnSpc>
                <a:spcPct val="150000"/>
              </a:lnSpc>
            </a:pPr>
            <a:r>
              <a:rPr lang="en-IN" sz="2400" dirty="0">
                <a:latin typeface="Times New Roman" pitchFamily="18" charset="0"/>
                <a:cs typeface="Times New Roman" pitchFamily="18" charset="0"/>
              </a:rPr>
              <a:t>REFERENCES</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INTERNSHIP CERTIFICATE(Offer Letter and Completion certificate)</a:t>
            </a:r>
          </a:p>
          <a:p>
            <a:pPr>
              <a:lnSpc>
                <a:spcPct val="150000"/>
              </a:lnSpc>
            </a:pPr>
            <a:r>
              <a:rPr lang="en-IN" sz="2400" dirty="0">
                <a:latin typeface="Times New Roman" pitchFamily="18" charset="0"/>
                <a:cs typeface="Times New Roman" pitchFamily="18" charset="0"/>
              </a:rPr>
              <a:t>POSTER PRESENTATION</a:t>
            </a:r>
          </a:p>
          <a:p>
            <a:pPr>
              <a:lnSpc>
                <a:spcPct val="150000"/>
              </a:lnSpc>
            </a:pPr>
            <a:r>
              <a:rPr lang="en-IN" sz="2400" dirty="0">
                <a:latin typeface="Times New Roman" pitchFamily="18" charset="0"/>
                <a:cs typeface="Times New Roman" pitchFamily="18" charset="0"/>
              </a:rPr>
              <a:t>JOURNAL/CONFERENCE PUBLICATION PROOF(MANDATORY TO ATTACH)</a:t>
            </a:r>
          </a:p>
          <a:p>
            <a:pPr>
              <a:lnSpc>
                <a:spcPct val="150000"/>
              </a:lnSpc>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13E5F0CD-7FC7-4449-B195-53F8B2C1ED6B}" type="datetime1">
              <a:rPr lang="en-IN" smtClean="0"/>
              <a:t>28-04-2023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C1B1-AC96-9308-FE14-F64EA6D48CC8}"/>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DEMO VIDEO</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9A70746-A930-5686-113C-6837E5794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659363"/>
            <a:ext cx="7776864" cy="4525963"/>
          </a:xfrm>
        </p:spPr>
      </p:pic>
      <p:sp>
        <p:nvSpPr>
          <p:cNvPr id="4" name="Date Placeholder 3">
            <a:extLst>
              <a:ext uri="{FF2B5EF4-FFF2-40B4-BE49-F238E27FC236}">
                <a16:creationId xmlns:a16="http://schemas.microsoft.com/office/drawing/2014/main" id="{C7D2FD47-45B0-FECE-D7AA-C5C7B7AFE122}"/>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A0EE4390-9EF3-9F49-37EC-3AF85EB639B1}"/>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B5EDC790-B677-A414-B7D7-C97BB574BC37}"/>
              </a:ext>
            </a:extLst>
          </p:cNvPr>
          <p:cNvSpPr>
            <a:spLocks noGrp="1"/>
          </p:cNvSpPr>
          <p:nvPr>
            <p:ph type="sldNum" sz="quarter" idx="12"/>
          </p:nvPr>
        </p:nvSpPr>
        <p:spPr/>
        <p:txBody>
          <a:bodyPr/>
          <a:lstStyle/>
          <a:p>
            <a:fld id="{669AD40C-E5A7-4132-A31D-54A4D1BB6E89}" type="slidenum">
              <a:rPr lang="en-IN" smtClean="0"/>
              <a:t>30</a:t>
            </a:fld>
            <a:endParaRPr lang="en-IN"/>
          </a:p>
        </p:txBody>
      </p:sp>
    </p:spTree>
    <p:extLst>
      <p:ext uri="{BB962C8B-B14F-4D97-AF65-F5344CB8AC3E}">
        <p14:creationId xmlns:p14="http://schemas.microsoft.com/office/powerpoint/2010/main" val="106355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895-4F44-72F1-B0BA-A49D8C5D9448}"/>
              </a:ext>
            </a:extLst>
          </p:cNvPr>
          <p:cNvSpPr>
            <a:spLocks noGrp="1"/>
          </p:cNvSpPr>
          <p:nvPr>
            <p:ph type="title"/>
          </p:nvPr>
        </p:nvSpPr>
        <p:spPr>
          <a:xfrm>
            <a:off x="755576" y="461183"/>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7FD12-9B3F-CD87-67CD-7E6D330C71C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manufacturing supply chains, huge time series data are frequently present because of the hierarchical nature of the demand (from manufacturers through distributors to retailers). In order to find important knowledge and information hidden in the data, several exploratory analytics and visualisation tools are suggested in this study.When a single time series is of interest, we advise superimposing exogenous elements (such as pricing and promotion data) over the demand time series so that the relationship between the factors and demand may be visually examined. We advise using the kite plot when working with a reasonably significant amount of time series. Examining similarities between different time series and the availability of data is possible.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FF00AA7-ED72-EC9F-DCFB-ED05D4A028A7}"/>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182F2CC4-5947-9A53-148E-5A0897A24AE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B28F867-7F25-8930-A442-AE27811179BC}"/>
              </a:ext>
            </a:extLst>
          </p:cNvPr>
          <p:cNvSpPr>
            <a:spLocks noGrp="1"/>
          </p:cNvSpPr>
          <p:nvPr>
            <p:ph type="sldNum" sz="quarter" idx="12"/>
          </p:nvPr>
        </p:nvSpPr>
        <p:spPr/>
        <p:txBody>
          <a:bodyPr/>
          <a:lstStyle/>
          <a:p>
            <a:fld id="{669AD40C-E5A7-4132-A31D-54A4D1BB6E89}" type="slidenum">
              <a:rPr lang="en-IN" smtClean="0"/>
              <a:t>31</a:t>
            </a:fld>
            <a:endParaRPr lang="en-IN"/>
          </a:p>
        </p:txBody>
      </p:sp>
    </p:spTree>
    <p:extLst>
      <p:ext uri="{BB962C8B-B14F-4D97-AF65-F5344CB8AC3E}">
        <p14:creationId xmlns:p14="http://schemas.microsoft.com/office/powerpoint/2010/main" val="452023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4C14C-6D1A-643B-8590-94442DCF22D5}"/>
              </a:ext>
            </a:extLst>
          </p:cNvPr>
          <p:cNvSpPr>
            <a:spLocks noGrp="1"/>
          </p:cNvSpPr>
          <p:nvPr>
            <p:ph type="dt" sz="half" idx="10"/>
          </p:nvPr>
        </p:nvSpPr>
        <p:spPr/>
        <p:txBody>
          <a:bodyPr/>
          <a:lstStyle/>
          <a:p>
            <a:fld id="{3D741146-AFF7-4AD8-B053-6ECB723422C5}" type="datetime1">
              <a:rPr lang="en-IN" smtClean="0"/>
              <a:t>28-04-2023</a:t>
            </a:fld>
            <a:endParaRPr lang="en-IN"/>
          </a:p>
        </p:txBody>
      </p:sp>
      <p:sp>
        <p:nvSpPr>
          <p:cNvPr id="3" name="Footer Placeholder 2">
            <a:extLst>
              <a:ext uri="{FF2B5EF4-FFF2-40B4-BE49-F238E27FC236}">
                <a16:creationId xmlns:a16="http://schemas.microsoft.com/office/drawing/2014/main" id="{C4EBBBA3-7300-6BAB-2688-5C4483969095}"/>
              </a:ext>
            </a:extLst>
          </p:cNvPr>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a:extLst>
              <a:ext uri="{FF2B5EF4-FFF2-40B4-BE49-F238E27FC236}">
                <a16:creationId xmlns:a16="http://schemas.microsoft.com/office/drawing/2014/main" id="{7AAF5782-637B-ACED-3F2B-5C2A7A83D4A9}"/>
              </a:ext>
            </a:extLst>
          </p:cNvPr>
          <p:cNvSpPr>
            <a:spLocks noGrp="1"/>
          </p:cNvSpPr>
          <p:nvPr>
            <p:ph type="sldNum" sz="quarter" idx="12"/>
          </p:nvPr>
        </p:nvSpPr>
        <p:spPr/>
        <p:txBody>
          <a:bodyPr/>
          <a:lstStyle/>
          <a:p>
            <a:fld id="{669AD40C-E5A7-4132-A31D-54A4D1BB6E89}" type="slidenum">
              <a:rPr lang="en-IN" smtClean="0"/>
              <a:t>32</a:t>
            </a:fld>
            <a:endParaRPr lang="en-IN"/>
          </a:p>
        </p:txBody>
      </p:sp>
      <p:sp>
        <p:nvSpPr>
          <p:cNvPr id="6" name="TextBox 5">
            <a:extLst>
              <a:ext uri="{FF2B5EF4-FFF2-40B4-BE49-F238E27FC236}">
                <a16:creationId xmlns:a16="http://schemas.microsoft.com/office/drawing/2014/main" id="{F2BE662E-5EAC-1135-5862-E3C8C2AB672C}"/>
              </a:ext>
            </a:extLst>
          </p:cNvPr>
          <p:cNvSpPr txBox="1"/>
          <p:nvPr/>
        </p:nvSpPr>
        <p:spPr>
          <a:xfrm>
            <a:off x="683568" y="2081252"/>
            <a:ext cx="8075240" cy="1200329"/>
          </a:xfrm>
          <a:prstGeom prst="rect">
            <a:avLst/>
          </a:prstGeom>
          <a:noFill/>
        </p:spPr>
        <p:txBody>
          <a:bodyPr wrap="square">
            <a:spAutoFit/>
          </a:bodyPr>
          <a:lstStyle/>
          <a:p>
            <a:pPr algn="just"/>
            <a:r>
              <a:rPr lang="en-US"/>
              <a:t>The FMCG (Fast Moving Consumer Goods) or Consumer Packed Goods (CPG)</a:t>
            </a:r>
          </a:p>
          <a:p>
            <a:pPr algn="just"/>
            <a:r>
              <a:rPr lang="en-US"/>
              <a:t>industry represents one of the largest industries worldwide. As per a study, the</a:t>
            </a:r>
          </a:p>
          <a:p>
            <a:pPr algn="just"/>
            <a:r>
              <a:rPr lang="en-US"/>
              <a:t>FMCG industry is well positioned to register a growth primarily driven by the rising</a:t>
            </a:r>
          </a:p>
          <a:p>
            <a:pPr algn="just"/>
            <a:r>
              <a:rPr lang="en-US"/>
              <a:t>consumption of ready-to-eat food products.</a:t>
            </a:r>
            <a:endParaRPr lang="en-IN" dirty="0"/>
          </a:p>
        </p:txBody>
      </p:sp>
    </p:spTree>
    <p:extLst>
      <p:ext uri="{BB962C8B-B14F-4D97-AF65-F5344CB8AC3E}">
        <p14:creationId xmlns:p14="http://schemas.microsoft.com/office/powerpoint/2010/main" val="22370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B51-68E0-054C-FB7A-C07DC058C014}"/>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WEB REFERENCES/VIDEO LINKS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C4E852-D3FC-AEEE-96BC-DE74B41CAEAE}"/>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VIDEO LINK</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2"/>
              </a:rPr>
              <a:t>https://youtu.be/N9OeLCyoydo</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WEB REFERENCES</a:t>
            </a:r>
            <a:r>
              <a:rPr lang="en-US" sz="1800" dirty="0">
                <a:latin typeface="Times New Roman" panose="02020603050405020304" pitchFamily="18" charset="0"/>
                <a:cs typeface="Times New Roman" panose="02020603050405020304" pitchFamily="18" charset="0"/>
                <a:hlinkClick r:id="rId3"/>
              </a:rPr>
              <a:t>  https://in.search.yahoo.com/search?fr=mcafee&amp;type=E211IN826G0&amp;p=PROFILING+AND+CUSTOMER+SEGMENTATION+FOR+FMCG-+RETAIL+INDUSTRY+BASED+ON+SOCIAL+MEDIA+DATA</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8DEF01-12BE-8E22-FA54-A11514A6FD58}"/>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273C2D7A-EDBE-6CB6-5D7B-7C0B1196B1E5}"/>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A4C9924-2CC7-4410-C644-1BBBD0B69DD4}"/>
              </a:ext>
            </a:extLst>
          </p:cNvPr>
          <p:cNvSpPr>
            <a:spLocks noGrp="1"/>
          </p:cNvSpPr>
          <p:nvPr>
            <p:ph type="sldNum" sz="quarter" idx="12"/>
          </p:nvPr>
        </p:nvSpPr>
        <p:spPr/>
        <p:txBody>
          <a:bodyPr/>
          <a:lstStyle/>
          <a:p>
            <a:fld id="{669AD40C-E5A7-4132-A31D-54A4D1BB6E89}" type="slidenum">
              <a:rPr lang="en-IN" smtClean="0"/>
              <a:t>33</a:t>
            </a:fld>
            <a:endParaRPr lang="en-IN"/>
          </a:p>
        </p:txBody>
      </p:sp>
    </p:spTree>
    <p:extLst>
      <p:ext uri="{BB962C8B-B14F-4D97-AF65-F5344CB8AC3E}">
        <p14:creationId xmlns:p14="http://schemas.microsoft.com/office/powerpoint/2010/main" val="4192764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34</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rmAutofit fontScale="47500" lnSpcReduction="20000"/>
          </a:bodyPr>
          <a:lstStyle/>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W. E. Wecker, “Predicting demand from sales data in the presence of stockouts,” Management Science, vol. 24, no. 10, pp. 1043–1054, 1978.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A. Chande, S. Dhekane, N. Hemachandra, and N. Rangaraj, “Perishable inventory management and dynamic pricing using RFID technology,” Sadhana, vol. 30, no. 2-3, pp. 445– 462, 2005.</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F. R. Jacobs and R. B. Chase, Operations and Supply Chain Management. Mcgraw Hill, 2010.</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X. Wu, X. Zhu, G.-Q. Wu, and W. Ding, “Data mining with big data,” Knowledge and Data Engineering, IEEE Transactions on, vol. 26, no. 1, pp. 97–107, Jan.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D. Yang, G. S. W. Goh, S. Jiang, and A. N. S. Zhang, “Forecast UPC-level FMCG demand, Part II: Hierarchical reconciliation,” in Big Data (Big Data), 2015 IEEE International Conference on, Oct 2015.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T. Huang, R. Fildes, and D. Soopramanien, “The value of competitive information in forecasting FMCG retail product sales and the variable selection problem,” European Journal of Operational Research, vol. 237, no. 2, pp. 738–748,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R. C. M. Daniel Toro-González, Jill J. McCluskey, “Beer snobs do exist: Estimation of beer demand by type,” Journal of Agricultural and Resource Economics, vol. 39, no. 2, pp. 174–187, 2014.</a:t>
            </a:r>
            <a:endParaRPr lang="en-IN" sz="33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
            </a:pPr>
            <a:endParaRPr lang="en-IN" sz="1800" dirty="0">
              <a:effectLst/>
              <a:latin typeface="Times New Roman" panose="02020603050405020304" pitchFamily="18" charset="0"/>
              <a:ea typeface="SimSun" panose="02010600030101010101" pitchFamily="2" charset="-122"/>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773B1683-AEDB-404E-8095-8BC9B97E9B4B}" type="datetime1">
              <a:rPr lang="en-IN" smtClean="0"/>
              <a:t>28-04-2023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9F585-4697-5A9E-788E-49A5844D12EC}"/>
              </a:ext>
            </a:extLst>
          </p:cNvPr>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Gopalan, S., Datar, M., &amp; Garg, R. (2018). Segmentation of FMCG customers using social media data: A case study of a leading retail chain. International Journal of Information Management, 39, 39-50.</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Yang, Y., &amp; Liu, H. (2019). Profiling customers of a Chinese FMCG retailer based on social media data. Journal of Retailing and Consumer Services, 50, 121-127.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Wang, L., &amp; Qiu, L. (2019). Customer segmentation and profiling based on social media data in the Chinese FMCG retail industry. International Journal of Information Management, 45, 116-126.</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Lin, J., &amp; Liu, J. (2017). Customer profiling and segmentation based on social media data: A case study of a Chinese FMCG retailer. Journal of Retailing and Consumer Services, 34, 21-29.</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Zhang, W., &amp; Liu, X. (2019). Customer segmentation in the FMCG industry using social media data: A case study of a Chinese retail company. Journal of Business Research, 104, 506-514.</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65818C-0F87-88F6-6FDC-678CD6E37596}"/>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7ABF11FD-4521-88AB-9358-50CCA9869B0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48BB34-379E-1F02-DCAF-464239AA6764}"/>
              </a:ext>
            </a:extLst>
          </p:cNvPr>
          <p:cNvSpPr>
            <a:spLocks noGrp="1"/>
          </p:cNvSpPr>
          <p:nvPr>
            <p:ph type="sldNum" sz="quarter" idx="12"/>
          </p:nvPr>
        </p:nvSpPr>
        <p:spPr/>
        <p:txBody>
          <a:bodyPr/>
          <a:lstStyle/>
          <a:p>
            <a:fld id="{669AD40C-E5A7-4132-A31D-54A4D1BB6E89}" type="slidenum">
              <a:rPr lang="en-IN" smtClean="0"/>
              <a:t>35</a:t>
            </a:fld>
            <a:endParaRPr lang="en-IN"/>
          </a:p>
        </p:txBody>
      </p:sp>
    </p:spTree>
    <p:extLst>
      <p:ext uri="{BB962C8B-B14F-4D97-AF65-F5344CB8AC3E}">
        <p14:creationId xmlns:p14="http://schemas.microsoft.com/office/powerpoint/2010/main" val="3641992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C38F-370A-4879-E887-ECDC2EC14EA8}"/>
              </a:ext>
            </a:extLst>
          </p:cNvPr>
          <p:cNvSpPr>
            <a:spLocks noGrp="1"/>
          </p:cNvSpPr>
          <p:nvPr>
            <p:ph type="title"/>
          </p:nvPr>
        </p:nvSpPr>
        <p:spPr>
          <a:xfrm>
            <a:off x="-1188640" y="697260"/>
            <a:ext cx="8229600" cy="1143000"/>
          </a:xfrm>
        </p:spPr>
        <p:txBody>
          <a:bodyPr>
            <a:normAutofit/>
          </a:bodyPr>
          <a:lstStyle/>
          <a:p>
            <a:r>
              <a:rPr lang="en-IN" sz="2400" b="1" dirty="0">
                <a:latin typeface="Times New Roman" panose="02020603050405020304" pitchFamily="18" charset="0"/>
                <a:cs typeface="Times New Roman" panose="02020603050405020304" pitchFamily="18" charset="0"/>
              </a:rPr>
              <a:t>Plagiarism Report of PPT</a:t>
            </a:r>
          </a:p>
        </p:txBody>
      </p:sp>
      <p:sp>
        <p:nvSpPr>
          <p:cNvPr id="3" name="Content Placeholder 2">
            <a:extLst>
              <a:ext uri="{FF2B5EF4-FFF2-40B4-BE49-F238E27FC236}">
                <a16:creationId xmlns:a16="http://schemas.microsoft.com/office/drawing/2014/main" id="{2249CB0D-CAD8-93C1-2552-B6F21A406DF4}"/>
              </a:ext>
            </a:extLst>
          </p:cNvPr>
          <p:cNvSpPr>
            <a:spLocks noGrp="1"/>
          </p:cNvSpPr>
          <p:nvPr>
            <p:ph idx="1"/>
          </p:nvPr>
        </p:nvSpPr>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0697E90-A25E-7E1C-9AF9-E3AD400839CE}"/>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7680C4AB-9CB8-7205-D139-16E56D40464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18A9CC-B801-5427-2D8B-6EDCE1534FF1}"/>
              </a:ext>
            </a:extLst>
          </p:cNvPr>
          <p:cNvSpPr>
            <a:spLocks noGrp="1"/>
          </p:cNvSpPr>
          <p:nvPr>
            <p:ph type="sldNum" sz="quarter" idx="12"/>
          </p:nvPr>
        </p:nvSpPr>
        <p:spPr/>
        <p:txBody>
          <a:bodyPr/>
          <a:lstStyle/>
          <a:p>
            <a:fld id="{669AD40C-E5A7-4132-A31D-54A4D1BB6E89}" type="slidenum">
              <a:rPr lang="en-IN" smtClean="0"/>
              <a:t>36</a:t>
            </a:fld>
            <a:endParaRPr lang="en-IN"/>
          </a:p>
        </p:txBody>
      </p:sp>
      <p:pic>
        <p:nvPicPr>
          <p:cNvPr id="9" name="Picture 8">
            <a:extLst>
              <a:ext uri="{FF2B5EF4-FFF2-40B4-BE49-F238E27FC236}">
                <a16:creationId xmlns:a16="http://schemas.microsoft.com/office/drawing/2014/main" id="{60314DCA-9A2C-6FB5-72E1-6800601FB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602" y="1591298"/>
            <a:ext cx="5517358" cy="4572396"/>
          </a:xfrm>
          <a:prstGeom prst="rect">
            <a:avLst/>
          </a:prstGeom>
        </p:spPr>
      </p:pic>
    </p:spTree>
    <p:extLst>
      <p:ext uri="{BB962C8B-B14F-4D97-AF65-F5344CB8AC3E}">
        <p14:creationId xmlns:p14="http://schemas.microsoft.com/office/powerpoint/2010/main" val="233523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18D1-3451-227A-BB30-8E7B3E454331}"/>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INTERNSHIP CERTIFICATE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02F3C7-8FA5-7FE4-6C42-032227548259}"/>
              </a:ext>
            </a:extLst>
          </p:cNvPr>
          <p:cNvSpPr>
            <a:spLocks noGrp="1"/>
          </p:cNvSpPr>
          <p:nvPr>
            <p:ph idx="1"/>
          </p:nvPr>
        </p:nvSpPr>
        <p:spPr>
          <a:xfrm>
            <a:off x="457200" y="1600200"/>
            <a:ext cx="8229600" cy="4756150"/>
          </a:xfrm>
        </p:spPr>
        <p:txBody>
          <a:bodyPr>
            <a:normAutofit/>
          </a:bodyPr>
          <a:lstStyle/>
          <a:p>
            <a:pPr algn="just"/>
            <a:r>
              <a:rPr lang="en-US" sz="1800" b="1" dirty="0">
                <a:latin typeface="Times New Roman" panose="02020603050405020304" pitchFamily="18" charset="0"/>
                <a:cs typeface="Times New Roman" panose="02020603050405020304" pitchFamily="18" charset="0"/>
              </a:rPr>
              <a:t>OFFER LETTER</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0559D1-1B54-771B-A289-9BE430DB5AFD}"/>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EDC421A8-33F0-03CE-DC6A-D2617801E48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ED0735F-79DD-DC8D-5A42-CAE08AE0ACC6}"/>
              </a:ext>
            </a:extLst>
          </p:cNvPr>
          <p:cNvSpPr>
            <a:spLocks noGrp="1"/>
          </p:cNvSpPr>
          <p:nvPr>
            <p:ph type="sldNum" sz="quarter" idx="12"/>
          </p:nvPr>
        </p:nvSpPr>
        <p:spPr/>
        <p:txBody>
          <a:bodyPr/>
          <a:lstStyle/>
          <a:p>
            <a:fld id="{669AD40C-E5A7-4132-A31D-54A4D1BB6E89}" type="slidenum">
              <a:rPr lang="en-IN" smtClean="0"/>
              <a:t>37</a:t>
            </a:fld>
            <a:endParaRPr lang="en-IN"/>
          </a:p>
        </p:txBody>
      </p:sp>
      <p:pic>
        <p:nvPicPr>
          <p:cNvPr id="8" name="Picture 7">
            <a:extLst>
              <a:ext uri="{FF2B5EF4-FFF2-40B4-BE49-F238E27FC236}">
                <a16:creationId xmlns:a16="http://schemas.microsoft.com/office/drawing/2014/main" id="{3DE233EA-8037-E6E9-1530-7475AD21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988840"/>
            <a:ext cx="6492803" cy="4248471"/>
          </a:xfrm>
          <a:prstGeom prst="rect">
            <a:avLst/>
          </a:prstGeom>
        </p:spPr>
      </p:pic>
    </p:spTree>
    <p:extLst>
      <p:ext uri="{BB962C8B-B14F-4D97-AF65-F5344CB8AC3E}">
        <p14:creationId xmlns:p14="http://schemas.microsoft.com/office/powerpoint/2010/main" val="1329193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C3B4-3B53-8760-42C8-A15CEEFA0F9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POSTER PRESENTATION</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7A27660-07AC-1034-9D5E-907D141F0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7162"/>
            <a:ext cx="8229600" cy="4212039"/>
          </a:xfrm>
        </p:spPr>
      </p:pic>
      <p:sp>
        <p:nvSpPr>
          <p:cNvPr id="4" name="Date Placeholder 3">
            <a:extLst>
              <a:ext uri="{FF2B5EF4-FFF2-40B4-BE49-F238E27FC236}">
                <a16:creationId xmlns:a16="http://schemas.microsoft.com/office/drawing/2014/main" id="{9D7569B1-B973-1B10-C19B-841563CFFFDA}"/>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F4F46E0F-F0EC-AC78-F643-B3C283380AC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5B3A8633-2C77-1A28-CBD8-57579CDAEA59}"/>
              </a:ext>
            </a:extLst>
          </p:cNvPr>
          <p:cNvSpPr>
            <a:spLocks noGrp="1"/>
          </p:cNvSpPr>
          <p:nvPr>
            <p:ph type="sldNum" sz="quarter" idx="12"/>
          </p:nvPr>
        </p:nvSpPr>
        <p:spPr/>
        <p:txBody>
          <a:bodyPr/>
          <a:lstStyle/>
          <a:p>
            <a:fld id="{669AD40C-E5A7-4132-A31D-54A4D1BB6E89}" type="slidenum">
              <a:rPr lang="en-IN" smtClean="0"/>
              <a:t>38</a:t>
            </a:fld>
            <a:endParaRPr lang="en-IN"/>
          </a:p>
        </p:txBody>
      </p:sp>
    </p:spTree>
    <p:extLst>
      <p:ext uri="{BB962C8B-B14F-4D97-AF65-F5344CB8AC3E}">
        <p14:creationId xmlns:p14="http://schemas.microsoft.com/office/powerpoint/2010/main" val="2218275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F11F-E7D9-ACAD-90E5-48ACF1F00E32}"/>
              </a:ext>
            </a:extLst>
          </p:cNvPr>
          <p:cNvSpPr>
            <a:spLocks noGrp="1"/>
          </p:cNvSpPr>
          <p:nvPr>
            <p:ph type="title"/>
          </p:nvPr>
        </p:nvSpPr>
        <p:spPr>
          <a:xfrm>
            <a:off x="539552" y="2720181"/>
            <a:ext cx="8229600" cy="1143000"/>
          </a:xfrm>
        </p:spPr>
        <p:txBody>
          <a:bodyPr/>
          <a:lstStyle/>
          <a:p>
            <a:r>
              <a:rPr lang="en-US" sz="4400" dirty="0">
                <a:latin typeface="Times New Roman" panose="02020603050405020304" pitchFamily="18" charset="0"/>
                <a:cs typeface="Times New Roman" panose="02020603050405020304" pitchFamily="18" charset="0"/>
              </a:rPr>
              <a:t>THANK YOU</a:t>
            </a:r>
            <a:endParaRPr lang="en-IN" dirty="0"/>
          </a:p>
        </p:txBody>
      </p:sp>
      <p:sp>
        <p:nvSpPr>
          <p:cNvPr id="3" name="Content Placeholder 2">
            <a:extLst>
              <a:ext uri="{FF2B5EF4-FFF2-40B4-BE49-F238E27FC236}">
                <a16:creationId xmlns:a16="http://schemas.microsoft.com/office/drawing/2014/main" id="{018A5D5D-72A3-2901-BADA-DA49E5CFFF43}"/>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144E72-4308-6980-30CF-1EF129E705A9}"/>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EE907C6D-A7EC-B171-537B-D87DD19988B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BFB44E5-5858-FD8E-93F2-49218672A4C4}"/>
              </a:ext>
            </a:extLst>
          </p:cNvPr>
          <p:cNvSpPr>
            <a:spLocks noGrp="1"/>
          </p:cNvSpPr>
          <p:nvPr>
            <p:ph type="sldNum" sz="quarter" idx="12"/>
          </p:nvPr>
        </p:nvSpPr>
        <p:spPr/>
        <p:txBody>
          <a:bodyPr/>
          <a:lstStyle/>
          <a:p>
            <a:fld id="{669AD40C-E5A7-4132-A31D-54A4D1BB6E89}" type="slidenum">
              <a:rPr lang="en-IN" smtClean="0"/>
              <a:t>39</a:t>
            </a:fld>
            <a:endParaRPr lang="en-IN"/>
          </a:p>
        </p:txBody>
      </p:sp>
    </p:spTree>
    <p:extLst>
      <p:ext uri="{BB962C8B-B14F-4D97-AF65-F5344CB8AC3E}">
        <p14:creationId xmlns:p14="http://schemas.microsoft.com/office/powerpoint/2010/main" val="375212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are interested in predicting a sizable collection of time series for FMCG demand. Due to the hierarchy of FMCG demand (from producers to distributors).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bottom level of the hierarchy, which is most relevant to merchants, may have thousands or even millions of time series. It becomes technically difficult to produce reliable aggregate forecasts while exploiting the distinctive properties of each time series. Exploratory analysis is frequently required to learn more about the underlying demand generating process for each time series in order to improve predicting outcomes. Exploratory analysis looks for the so-called "exogenous factors" that can explain some of the variations in demand, such as price, demand for complementary or substitutable commodities, and calendar events.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9A6C6E57-38C3-421A-8633-C79EDC1C650E}" type="datetime1">
              <a:rPr lang="en-IN" smtClean="0"/>
              <a:t>28-04-2023</a:t>
            </a:fld>
            <a:endParaRPr lang="en-IN"/>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356522" y="1624012"/>
            <a:ext cx="8229600" cy="4525963"/>
          </a:xfrm>
        </p:spPr>
        <p:txBody>
          <a:bodyPr>
            <a:normAutofit/>
          </a:bodyPr>
          <a:lstStyle/>
          <a:p>
            <a:pPr marL="0" indent="0" algn="just">
              <a:buNone/>
            </a:pPr>
            <a:r>
              <a:rPr lang="en-IN" sz="2000" b="1" dirty="0">
                <a:latin typeface="Times New Roman" pitchFamily="18" charset="0"/>
                <a:cs typeface="Times New Roman" pitchFamily="18" charset="0"/>
              </a:rPr>
              <a:t>    Aim &amp; Scope of The Project :</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EF418535-FF9C-482B-BE57-FCD95394A566}" type="datetime1">
              <a:rPr lang="en-IN" smtClean="0"/>
              <a:t>28-04-2023</a:t>
            </a:fld>
            <a:endParaRPr lang="en-IN"/>
          </a:p>
        </p:txBody>
      </p:sp>
      <p:sp>
        <p:nvSpPr>
          <p:cNvPr id="10" name="TextBox 9">
            <a:extLst>
              <a:ext uri="{FF2B5EF4-FFF2-40B4-BE49-F238E27FC236}">
                <a16:creationId xmlns:a16="http://schemas.microsoft.com/office/drawing/2014/main" id="{6E1AC356-BEC9-30DA-26D3-6331EFBD75ED}"/>
              </a:ext>
            </a:extLst>
          </p:cNvPr>
          <p:cNvSpPr txBox="1"/>
          <p:nvPr/>
        </p:nvSpPr>
        <p:spPr>
          <a:xfrm>
            <a:off x="607764" y="2148056"/>
            <a:ext cx="8064896"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customer segmentation is the practise of grouping the consumers of a firm into categories that represent the similarities among the customers in each category. In order to optimise each customer's value to the company, it is important to segment customers in order to determine how to interact with them.</a:t>
            </a:r>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90" y="692696"/>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DEF99FA4-7D56-441A-85D3-C28FFCD79AAA}" type="datetime1">
              <a:rPr lang="en-IN" smtClean="0"/>
              <a:t>28-04-2023</a:t>
            </a:fld>
            <a:endParaRPr lang="en-IN"/>
          </a:p>
        </p:txBody>
      </p:sp>
      <p:sp>
        <p:nvSpPr>
          <p:cNvPr id="7" name="TextBox 6">
            <a:extLst>
              <a:ext uri="{FF2B5EF4-FFF2-40B4-BE49-F238E27FC236}">
                <a16:creationId xmlns:a16="http://schemas.microsoft.com/office/drawing/2014/main" id="{84964482-927E-A000-221E-5DCD05FAFDD4}"/>
              </a:ext>
            </a:extLst>
          </p:cNvPr>
          <p:cNvSpPr txBox="1"/>
          <p:nvPr/>
        </p:nvSpPr>
        <p:spPr>
          <a:xfrm>
            <a:off x="539552" y="1700809"/>
            <a:ext cx="7299684" cy="3139321"/>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producers, distributors, and retailers of fast-moving consumer goods (FMCG), stock-outs have been a problem.a long time. Overstock situations are likewise undesirable since FMCG products are not durable. Prices for deteriorating products are frequently drastically lowered to increase demand, which results in a loss of potential revenues . Enterprises aim to reduce, if not completely eliminate, stock-outs and overstocks in the increasingly cutthroat retail business of today. Stock-outs have a direct impact on customer loyalty, while overstocks result in high inventory costs and wastage.So, in order to maximise efficiency and enhance the quality of customer service, FMCG manufacturers, distributors, and retailers must coordinate their efforts in the supply chain management processes </a:t>
            </a:r>
            <a:endParaRPr lang="en-IN" dirty="0"/>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133"/>
            <a:ext cx="82296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816309"/>
            <a:ext cx="8229600" cy="4525963"/>
          </a:xfrm>
        </p:spPr>
        <p:txBody>
          <a:bodyPr>
            <a:normAutofit/>
          </a:bodyPr>
          <a:lstStyle/>
          <a:p>
            <a:pPr algn="just"/>
            <a:r>
              <a:rPr lang="da-DK" sz="1800" dirty="0">
                <a:latin typeface="Times New Roman" pitchFamily="18" charset="0"/>
                <a:cs typeface="Times New Roman" pitchFamily="18" charset="0"/>
              </a:rPr>
              <a:t>Emre DÜNDER Mehmet Ali CENGİZ 2020, </a:t>
            </a:r>
            <a:r>
              <a:rPr lang="en-US" sz="1800" dirty="0">
                <a:latin typeface="Times New Roman" pitchFamily="18" charset="0"/>
                <a:cs typeface="Times New Roman" pitchFamily="18" charset="0"/>
              </a:rPr>
              <a:t>In the context of generalized linear modelling (GLM), the beta regression analysis is used to estimate regression models when the dependent variable lies between (0,1). In this paper, we carried out a model selection process using several information criteria with heuristic optimization. We employed the differential evolution algorithm as a heuristic optimization method to select the best model for beta regression analysis. The results show that the alternative-type information criteria provide competitive results during the model selection process in beta regression analysis.</a:t>
            </a: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0058D96E-7366-4F29-9B1A-D4D4479DC862}" type="datetime1">
              <a:rPr lang="en-IN" smtClean="0"/>
              <a:t>28-04-2023</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F3D71-7327-0956-9126-5C6D14B1453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Rob J. Hyndman 2019,</a:t>
            </a:r>
            <a:r>
              <a:rPr lang="en-US" sz="1800" dirty="0">
                <a:latin typeface="Times New Roman" panose="02020603050405020304" pitchFamily="18" charset="0"/>
                <a:cs typeface="Times New Roman" panose="02020603050405020304" pitchFamily="18" charset="0"/>
              </a:rPr>
              <a:t> Many statistical methods involve summarizing a probability distribution by a region of the sample space covering a specified probability. One method of selecting such a region is to require it to contain points of relatively high density. Highest density regions are particularly useful for displaying multimodal distributions and, in such cases, may consist of several disjoint subsets-one for each local mode. In this paper, I propose a simple method for computing a highest density region from any given (possibly multivariate) density f(x) that is bounded and continuous in x. Several examples of the use of highest density regions in statistical graphics are also given. A new form of boxplot is proposed based on highest density regions; versions in one and two dimensions are given. Highest density regions in higher dimensions are also discussed and plotted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E1A0FF-369A-CA4F-CB46-A01B5D893697}"/>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CB17A698-ED76-85EC-34F9-5A8D8834FCA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ED0AF2C-B1F8-41A0-656C-1436FC5F8FD5}"/>
              </a:ext>
            </a:extLst>
          </p:cNvPr>
          <p:cNvSpPr>
            <a:spLocks noGrp="1"/>
          </p:cNvSpPr>
          <p:nvPr>
            <p:ph type="sldNum" sz="quarter" idx="12"/>
          </p:nvPr>
        </p:nvSpPr>
        <p:spPr/>
        <p:txBody>
          <a:bodyPr/>
          <a:lstStyle/>
          <a:p>
            <a:fld id="{669AD40C-E5A7-4132-A31D-54A4D1BB6E89}" type="slidenum">
              <a:rPr lang="en-IN" smtClean="0"/>
              <a:t>8</a:t>
            </a:fld>
            <a:endParaRPr lang="en-IN"/>
          </a:p>
        </p:txBody>
      </p:sp>
      <p:sp>
        <p:nvSpPr>
          <p:cNvPr id="7" name="TextBox 6">
            <a:extLst>
              <a:ext uri="{FF2B5EF4-FFF2-40B4-BE49-F238E27FC236}">
                <a16:creationId xmlns:a16="http://schemas.microsoft.com/office/drawing/2014/main" id="{84621E9B-30E6-97A3-C58C-069216B8AE5A}"/>
              </a:ext>
            </a:extLst>
          </p:cNvPr>
          <p:cNvSpPr txBox="1"/>
          <p:nvPr/>
        </p:nvSpPr>
        <p:spPr>
          <a:xfrm>
            <a:off x="755576" y="731837"/>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3651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C63E9-FFCD-08D8-CFBE-1A2E0923521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K. R. GABRIEL 2021, </a:t>
            </a:r>
            <a:r>
              <a:rPr lang="en-US" sz="1800" dirty="0">
                <a:latin typeface="Times New Roman" panose="02020603050405020304" pitchFamily="18" charset="0"/>
                <a:cs typeface="Times New Roman" panose="02020603050405020304" pitchFamily="18" charset="0"/>
              </a:rPr>
              <a:t>Any matrix of rank two can be displayed as a biplot which consists of a vector for each row and a vector for each column, chosen so that any element of the matrix is exactly the inner product of the vectors corresponding to its row and to its column. If a matrix is of higher rank, one may display it approximately by a biplot of a matrix of rank two which approximates the original matrix. The biplot provides a useful tool of data analysis and allows the visual appraisal of the structure of large data matrices. It is especially revealing in principal component analysis, where the biplot can show inter-unit distances and indicate clustering of units as well as display variances and correlations of the variables.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5ACA4E-F93D-F73B-9AD7-17412204C39E}"/>
              </a:ext>
            </a:extLst>
          </p:cNvPr>
          <p:cNvSpPr>
            <a:spLocks noGrp="1"/>
          </p:cNvSpPr>
          <p:nvPr>
            <p:ph type="dt" sz="half" idx="10"/>
          </p:nvPr>
        </p:nvSpPr>
        <p:spPr/>
        <p:txBody>
          <a:bodyPr/>
          <a:lstStyle/>
          <a:p>
            <a:fld id="{9013D310-2602-4AC1-8068-6EB90644ECAC}" type="datetime1">
              <a:rPr lang="en-IN" smtClean="0"/>
              <a:t>28-04-2023</a:t>
            </a:fld>
            <a:endParaRPr lang="en-IN"/>
          </a:p>
        </p:txBody>
      </p:sp>
      <p:sp>
        <p:nvSpPr>
          <p:cNvPr id="5" name="Footer Placeholder 4">
            <a:extLst>
              <a:ext uri="{FF2B5EF4-FFF2-40B4-BE49-F238E27FC236}">
                <a16:creationId xmlns:a16="http://schemas.microsoft.com/office/drawing/2014/main" id="{883EDB81-273D-9E63-74B1-201E7AE893A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4238A29-C19F-F213-4DB6-EEFD793F541E}"/>
              </a:ext>
            </a:extLst>
          </p:cNvPr>
          <p:cNvSpPr>
            <a:spLocks noGrp="1"/>
          </p:cNvSpPr>
          <p:nvPr>
            <p:ph type="sldNum" sz="quarter" idx="12"/>
          </p:nvPr>
        </p:nvSpPr>
        <p:spPr/>
        <p:txBody>
          <a:bodyPr/>
          <a:lstStyle/>
          <a:p>
            <a:fld id="{669AD40C-E5A7-4132-A31D-54A4D1BB6E89}" type="slidenum">
              <a:rPr lang="en-IN" smtClean="0"/>
              <a:t>9</a:t>
            </a:fld>
            <a:endParaRPr lang="en-IN"/>
          </a:p>
        </p:txBody>
      </p:sp>
      <p:sp>
        <p:nvSpPr>
          <p:cNvPr id="7" name="TextBox 6">
            <a:extLst>
              <a:ext uri="{FF2B5EF4-FFF2-40B4-BE49-F238E27FC236}">
                <a16:creationId xmlns:a16="http://schemas.microsoft.com/office/drawing/2014/main" id="{8E13B077-32FB-9931-DA1C-391FAB26ED9D}"/>
              </a:ext>
            </a:extLst>
          </p:cNvPr>
          <p:cNvSpPr txBox="1"/>
          <p:nvPr/>
        </p:nvSpPr>
        <p:spPr>
          <a:xfrm>
            <a:off x="838200" y="836712"/>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324957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3501</Words>
  <Application>Microsoft Office PowerPoint</Application>
  <PresentationFormat>On-screen Show (4:3)</PresentationFormat>
  <Paragraphs>295</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PowerPoint Presentation</vt:lpstr>
      <vt:lpstr>PowerPoint Presentation</vt:lpstr>
      <vt:lpstr>PowerPoint Presentation</vt:lpstr>
      <vt:lpstr>PowerPoint Presentation</vt:lpstr>
      <vt:lpstr>DESIGN AND METHODOLOGIES</vt:lpstr>
      <vt:lpstr>PowerPoint Presentation</vt:lpstr>
      <vt:lpstr>PowerPoint Presentation</vt:lpstr>
      <vt:lpstr>PowerPoint Presentation</vt:lpstr>
      <vt:lpstr>STANDARDS &amp; POLICIES</vt:lpstr>
      <vt:lpstr>IMPLEMENTATION</vt:lpstr>
      <vt:lpstr>ARCHITECTURE DIAGRAM </vt:lpstr>
      <vt:lpstr>PowerPoint Presentation</vt:lpstr>
      <vt:lpstr>ER DIAGRAM </vt:lpstr>
      <vt:lpstr>SEQUENCE DIAGRAM </vt:lpstr>
      <vt:lpstr>PowerPoint Presentation</vt:lpstr>
      <vt:lpstr>USE CASE DIAGRAM</vt:lpstr>
      <vt:lpstr>CLASS DIAGRAM</vt:lpstr>
      <vt:lpstr>ACTIVITY DIAGRAM</vt:lpstr>
      <vt:lpstr>TESTING</vt:lpstr>
      <vt:lpstr>PowerPoint Presentation</vt:lpstr>
      <vt:lpstr>PowerPoint Presentation</vt:lpstr>
      <vt:lpstr>INPUT AND OUTPUT</vt:lpstr>
      <vt:lpstr>DEMO VIDEO</vt:lpstr>
      <vt:lpstr>CONCLUSION</vt:lpstr>
      <vt:lpstr>PowerPoint Presentation</vt:lpstr>
      <vt:lpstr>WEB REFERENCES/VIDEO LINKS</vt:lpstr>
      <vt:lpstr>REFERENCES(as per IEEE format only)</vt:lpstr>
      <vt:lpstr>PowerPoint Presentation</vt:lpstr>
      <vt:lpstr>Plagiarism Report of PPT</vt:lpstr>
      <vt:lpstr>INTERNSHIP CERTIFICATE</vt:lpstr>
      <vt:lpstr>POSTER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jagadishmarri@outlook.com</cp:lastModifiedBy>
  <cp:revision>16</cp:revision>
  <dcterms:created xsi:type="dcterms:W3CDTF">2020-03-05T03:47:09Z</dcterms:created>
  <dcterms:modified xsi:type="dcterms:W3CDTF">2023-04-28T01:31:07Z</dcterms:modified>
</cp:coreProperties>
</file>