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71" r:id="rId3"/>
    <p:sldId id="258" r:id="rId4"/>
    <p:sldId id="259" r:id="rId5"/>
    <p:sldId id="260" r:id="rId6"/>
    <p:sldId id="261" r:id="rId7"/>
    <p:sldId id="262" r:id="rId8"/>
    <p:sldId id="280" r:id="rId9"/>
    <p:sldId id="281" r:id="rId10"/>
    <p:sldId id="292" r:id="rId11"/>
    <p:sldId id="293" r:id="rId12"/>
    <p:sldId id="263" r:id="rId13"/>
    <p:sldId id="272" r:id="rId14"/>
    <p:sldId id="273" r:id="rId15"/>
    <p:sldId id="282" r:id="rId16"/>
    <p:sldId id="264" r:id="rId17"/>
    <p:sldId id="274" r:id="rId18"/>
    <p:sldId id="294" r:id="rId19"/>
    <p:sldId id="276" r:id="rId20"/>
    <p:sldId id="277" r:id="rId21"/>
    <p:sldId id="278" r:id="rId22"/>
    <p:sldId id="283" r:id="rId23"/>
    <p:sldId id="284" r:id="rId24"/>
    <p:sldId id="285" r:id="rId25"/>
    <p:sldId id="286" r:id="rId26"/>
    <p:sldId id="287" r:id="rId27"/>
    <p:sldId id="288" r:id="rId28"/>
    <p:sldId id="289" r:id="rId29"/>
    <p:sldId id="290" r:id="rId30"/>
    <p:sldId id="291" r:id="rId31"/>
    <p:sldId id="266" r:id="rId32"/>
    <p:sldId id="27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3597B-99E9-4D89-B3A7-AF7269CF0CB0}" type="datetimeFigureOut">
              <a:rPr lang="en-IN" smtClean="0"/>
              <a:t>08-04-2023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63E9F-17D9-4D9D-A155-C06C7C01E417}" type="slidenum">
              <a:rPr lang="en-IN" smtClean="0"/>
              <a:t>‹#›</a:t>
            </a:fld>
            <a:endParaRPr lang="en-IN"/>
          </a:p>
        </p:txBody>
      </p:sp>
    </p:spTree>
    <p:extLst>
      <p:ext uri="{BB962C8B-B14F-4D97-AF65-F5344CB8AC3E}">
        <p14:creationId xmlns:p14="http://schemas.microsoft.com/office/powerpoint/2010/main" val="197876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t>1</a:t>
            </a:fld>
            <a:endParaRPr lang="en-IN"/>
          </a:p>
        </p:txBody>
      </p:sp>
      <p:sp>
        <p:nvSpPr>
          <p:cNvPr id="5" name="Footer Placeholder 4"/>
          <p:cNvSpPr>
            <a:spLocks noGrp="1"/>
          </p:cNvSpPr>
          <p:nvPr>
            <p:ph type="ftr" sz="quarter" idx="11"/>
          </p:nvPr>
        </p:nvSpPr>
        <p:spPr/>
        <p:txBody>
          <a:bodyPr/>
          <a:lstStyle/>
          <a:p>
            <a:r>
              <a:rPr lang="en-IN"/>
              <a:t>BATCH NO:                   PRESENTED DATE:</a:t>
            </a:r>
          </a:p>
        </p:txBody>
      </p:sp>
      <p:sp>
        <p:nvSpPr>
          <p:cNvPr id="6" name="Header Placeholder 5"/>
          <p:cNvSpPr>
            <a:spLocks noGrp="1"/>
          </p:cNvSpPr>
          <p:nvPr>
            <p:ph type="hdr" sz="quarter" idx="12"/>
          </p:nvPr>
        </p:nvSpPr>
        <p:spPr/>
        <p:txBody>
          <a:bodyPr/>
          <a:lstStyle/>
          <a:p>
            <a:r>
              <a:rPr lang="en-IN"/>
              <a:t>REVIEW-I</a:t>
            </a:r>
          </a:p>
        </p:txBody>
      </p:sp>
    </p:spTree>
    <p:extLst>
      <p:ext uri="{BB962C8B-B14F-4D97-AF65-F5344CB8AC3E}">
        <p14:creationId xmlns:p14="http://schemas.microsoft.com/office/powerpoint/2010/main" val="2012198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16D7069-C47B-4A52-B0A0-7550BB84FEC8}" type="datetime1">
              <a:rPr lang="en-IN" smtClean="0"/>
              <a:t>08-04-2023</a:t>
            </a:fld>
            <a:endParaRPr lang="en-IN"/>
          </a:p>
        </p:txBody>
      </p:sp>
      <p:sp>
        <p:nvSpPr>
          <p:cNvPr id="5" name="Footer Placeholder 4"/>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981147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F0621CE-BC98-43EE-815B-DB6516B9E188}" type="datetime1">
              <a:rPr lang="en-IN" smtClean="0"/>
              <a:t>08-04-2023</a:t>
            </a:fld>
            <a:endParaRPr lang="en-IN"/>
          </a:p>
        </p:txBody>
      </p:sp>
      <p:sp>
        <p:nvSpPr>
          <p:cNvPr id="5" name="Footer Placeholder 4"/>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6141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C783390-5A55-4A08-AB9B-D9B866357973}" type="datetime1">
              <a:rPr lang="en-IN" smtClean="0"/>
              <a:t>08-04-2023</a:t>
            </a:fld>
            <a:endParaRPr lang="en-IN"/>
          </a:p>
        </p:txBody>
      </p:sp>
      <p:sp>
        <p:nvSpPr>
          <p:cNvPr id="5" name="Footer Placeholder 4"/>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15950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013D310-2602-4AC1-8068-6EB90644ECAC}" type="datetime1">
              <a:rPr lang="en-IN" smtClean="0"/>
              <a:t>08-04-2023</a:t>
            </a:fld>
            <a:endParaRPr lang="en-IN"/>
          </a:p>
        </p:txBody>
      </p:sp>
      <p:sp>
        <p:nvSpPr>
          <p:cNvPr id="5" name="Footer Placeholder 4"/>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8033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DFE696-A846-4A58-9510-67319392C68A}" type="datetime1">
              <a:rPr lang="en-IN" smtClean="0"/>
              <a:t>08-04-2023</a:t>
            </a:fld>
            <a:endParaRPr lang="en-IN"/>
          </a:p>
        </p:txBody>
      </p:sp>
      <p:sp>
        <p:nvSpPr>
          <p:cNvPr id="5" name="Footer Placeholder 4"/>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41381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36DD2FD-9896-4058-A649-4315A7FAD833}" type="datetime1">
              <a:rPr lang="en-IN" smtClean="0"/>
              <a:t>08-04-2023</a:t>
            </a:fld>
            <a:endParaRPr lang="en-IN"/>
          </a:p>
        </p:txBody>
      </p:sp>
      <p:sp>
        <p:nvSpPr>
          <p:cNvPr id="6" name="Footer Placeholder 5"/>
          <p:cNvSpPr>
            <a:spLocks noGrp="1"/>
          </p:cNvSpPr>
          <p:nvPr>
            <p:ph type="ftr" sz="quarter" idx="11"/>
          </p:nvPr>
        </p:nvSpPr>
        <p:spPr/>
        <p:txBody>
          <a:bodyPr/>
          <a:lstStyle/>
          <a:p>
            <a:r>
              <a:rPr lang="en-US"/>
              <a:t>BATCH NO:30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215886A-729F-4A6F-A9D9-2F61B4016AFD}" type="datetime1">
              <a:rPr lang="en-IN" smtClean="0"/>
              <a:t>08-04-2023</a:t>
            </a:fld>
            <a:endParaRPr lang="en-IN"/>
          </a:p>
        </p:txBody>
      </p:sp>
      <p:sp>
        <p:nvSpPr>
          <p:cNvPr id="8" name="Footer Placeholder 7"/>
          <p:cNvSpPr>
            <a:spLocks noGrp="1"/>
          </p:cNvSpPr>
          <p:nvPr>
            <p:ph type="ftr" sz="quarter" idx="11"/>
          </p:nvPr>
        </p:nvSpPr>
        <p:spPr/>
        <p:txBody>
          <a:bodyPr/>
          <a:lstStyle/>
          <a:p>
            <a:r>
              <a:rPr lang="en-US"/>
              <a:t>BATCH NO:30     DEPARTMENT OF COMPUTER SCIENCE &amp; ENGINEERING</a:t>
            </a:r>
            <a:endParaRPr lang="en-IN"/>
          </a:p>
        </p:txBody>
      </p:sp>
      <p:sp>
        <p:nvSpPr>
          <p:cNvPr id="9" name="Slide Number Placeholder 8"/>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2118790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6162781-C4DF-41C1-8352-308BDC0EE27B}" type="datetime1">
              <a:rPr lang="en-IN" smtClean="0"/>
              <a:t>08-04-2023</a:t>
            </a:fld>
            <a:endParaRPr lang="en-IN"/>
          </a:p>
        </p:txBody>
      </p:sp>
      <p:sp>
        <p:nvSpPr>
          <p:cNvPr id="4" name="Footer Placeholder 3"/>
          <p:cNvSpPr>
            <a:spLocks noGrp="1"/>
          </p:cNvSpPr>
          <p:nvPr>
            <p:ph type="ftr" sz="quarter" idx="11"/>
          </p:nvPr>
        </p:nvSpPr>
        <p:spPr/>
        <p:txBody>
          <a:bodyPr/>
          <a:lstStyle/>
          <a:p>
            <a:r>
              <a:rPr lang="en-US"/>
              <a:t>BATCH NO:30     DEPARTMENT OF COMPUTER SCIENCE &amp; ENGINEERING</a:t>
            </a:r>
            <a:endParaRPr lang="en-IN"/>
          </a:p>
        </p:txBody>
      </p:sp>
      <p:sp>
        <p:nvSpPr>
          <p:cNvPr id="5" name="Slide Number Placeholder 4"/>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90216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741146-AFF7-4AD8-B053-6ECB723422C5}" type="datetime1">
              <a:rPr lang="en-IN" smtClean="0"/>
              <a:t>08-04-2023</a:t>
            </a:fld>
            <a:endParaRPr lang="en-IN"/>
          </a:p>
        </p:txBody>
      </p:sp>
      <p:sp>
        <p:nvSpPr>
          <p:cNvPr id="3" name="Footer Placeholder 2"/>
          <p:cNvSpPr>
            <a:spLocks noGrp="1"/>
          </p:cNvSpPr>
          <p:nvPr>
            <p:ph type="ftr" sz="quarter" idx="11"/>
          </p:nvPr>
        </p:nvSpPr>
        <p:spPr/>
        <p:txBody>
          <a:bodyPr/>
          <a:lstStyle/>
          <a:p>
            <a:r>
              <a:rPr lang="en-US"/>
              <a:t>BATCH NO:30     DEPARTMENT OF COMPUTER SCIENCE &amp; ENGINEERING</a:t>
            </a:r>
            <a:endParaRPr lang="en-IN"/>
          </a:p>
        </p:txBody>
      </p:sp>
      <p:sp>
        <p:nvSpPr>
          <p:cNvPr id="4" name="Slide Number Placeholder 3"/>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10164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2C93EE-F87B-4CAB-B639-F3607A834716}" type="datetime1">
              <a:rPr lang="en-IN" smtClean="0"/>
              <a:t>08-04-2023</a:t>
            </a:fld>
            <a:endParaRPr lang="en-IN"/>
          </a:p>
        </p:txBody>
      </p:sp>
      <p:sp>
        <p:nvSpPr>
          <p:cNvPr id="6" name="Footer Placeholder 5"/>
          <p:cNvSpPr>
            <a:spLocks noGrp="1"/>
          </p:cNvSpPr>
          <p:nvPr>
            <p:ph type="ftr" sz="quarter" idx="11"/>
          </p:nvPr>
        </p:nvSpPr>
        <p:spPr/>
        <p:txBody>
          <a:bodyPr/>
          <a:lstStyle/>
          <a:p>
            <a:r>
              <a:rPr lang="en-US"/>
              <a:t>BATCH NO:30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48703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174BF7-FD4E-4C52-A7AA-104F62FB5F1A}" type="datetime1">
              <a:rPr lang="en-IN" smtClean="0"/>
              <a:t>08-04-2023</a:t>
            </a:fld>
            <a:endParaRPr lang="en-IN"/>
          </a:p>
        </p:txBody>
      </p:sp>
      <p:sp>
        <p:nvSpPr>
          <p:cNvPr id="6" name="Footer Placeholder 5"/>
          <p:cNvSpPr>
            <a:spLocks noGrp="1"/>
          </p:cNvSpPr>
          <p:nvPr>
            <p:ph type="ftr" sz="quarter" idx="11"/>
          </p:nvPr>
        </p:nvSpPr>
        <p:spPr/>
        <p:txBody>
          <a:bodyPr/>
          <a:lstStyle/>
          <a:p>
            <a:r>
              <a:rPr lang="en-US"/>
              <a:t>BATCH NO:30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09407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79F5F-F3F1-4F81-BBE1-8014D313E2AB}" type="datetime1">
              <a:rPr lang="en-IN" smtClean="0"/>
              <a:t>08-04-2023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BATCH NO:30     DEPARTMENT OF COMPUTER SCIENCE &amp; ENGINEERING</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9AD40C-E5A7-4132-A31D-54A4D1BB6E89}" type="slidenum">
              <a:rPr lang="en-IN" smtClean="0"/>
              <a:t>‹#›</a:t>
            </a:fld>
            <a:endParaRPr lang="en-IN"/>
          </a:p>
        </p:txBody>
      </p:sp>
      <p:pic>
        <p:nvPicPr>
          <p:cNvPr id="8" name="Picture 7">
            <a:extLst>
              <a:ext uri="{FF2B5EF4-FFF2-40B4-BE49-F238E27FC236}">
                <a16:creationId xmlns:a16="http://schemas.microsoft.com/office/drawing/2014/main" id="{EEEE36C1-ED18-4C35-8CA5-5A80BC5237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316787" y="197732"/>
            <a:ext cx="1370013" cy="1370013"/>
          </a:xfrm>
          <a:prstGeom prst="rect">
            <a:avLst/>
          </a:prstGeom>
        </p:spPr>
      </p:pic>
    </p:spTree>
    <p:extLst>
      <p:ext uri="{BB962C8B-B14F-4D97-AF65-F5344CB8AC3E}">
        <p14:creationId xmlns:p14="http://schemas.microsoft.com/office/powerpoint/2010/main" val="1805384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a:extLst>
              <a:ext uri="{28A0092B-C50C-407E-A947-70E740481C1C}">
                <a14:useLocalDpi xmlns:a14="http://schemas.microsoft.com/office/drawing/2010/main" val="0"/>
              </a:ext>
            </a:extLst>
          </a:blip>
          <a:srcRect/>
          <a:stretch>
            <a:fillRect/>
          </a:stretch>
        </p:blipFill>
        <p:spPr bwMode="auto">
          <a:xfrm>
            <a:off x="1979712" y="548680"/>
            <a:ext cx="5040560" cy="1008112"/>
          </a:xfrm>
          <a:prstGeom prst="rect">
            <a:avLst/>
          </a:prstGeom>
          <a:noFill/>
          <a:ln>
            <a:noFill/>
          </a:ln>
        </p:spPr>
      </p:pic>
      <p:sp>
        <p:nvSpPr>
          <p:cNvPr id="4" name="Rectangle 3"/>
          <p:cNvSpPr/>
          <p:nvPr/>
        </p:nvSpPr>
        <p:spPr>
          <a:xfrm>
            <a:off x="755576" y="1700808"/>
            <a:ext cx="7848872" cy="2092881"/>
          </a:xfrm>
          <a:prstGeom prst="rect">
            <a:avLst/>
          </a:prstGeom>
        </p:spPr>
        <p:txBody>
          <a:bodyPr wrap="square">
            <a:spAutoFit/>
          </a:bodyPr>
          <a:lstStyle/>
          <a:p>
            <a:pPr algn="ctr"/>
            <a:r>
              <a:rPr lang="en-US" sz="1600" b="1" dirty="0">
                <a:latin typeface="Times New Roman" pitchFamily="18" charset="0"/>
                <a:ea typeface="Verdana" pitchFamily="34" charset="0"/>
                <a:cs typeface="Times New Roman" pitchFamily="18" charset="0"/>
              </a:rPr>
              <a:t>DEPARTMENT OF COMPUTER SCIENCE &amp; ENGINEERING</a:t>
            </a:r>
          </a:p>
          <a:p>
            <a:pPr algn="ctr"/>
            <a:r>
              <a:rPr lang="en-US" sz="1600" b="1" dirty="0">
                <a:latin typeface="Times New Roman" pitchFamily="18" charset="0"/>
                <a:ea typeface="Verdana" pitchFamily="34" charset="0"/>
                <a:cs typeface="Times New Roman" pitchFamily="18" charset="0"/>
              </a:rPr>
              <a:t>SCHOOL OF COMPUTING</a:t>
            </a:r>
          </a:p>
          <a:p>
            <a:pPr algn="ctr"/>
            <a:r>
              <a:rPr lang="en-US" sz="1600" b="1" dirty="0">
                <a:latin typeface="Times New Roman" pitchFamily="18" charset="0"/>
                <a:ea typeface="Verdana" pitchFamily="34" charset="0"/>
                <a:cs typeface="Times New Roman" pitchFamily="18" charset="0"/>
              </a:rPr>
              <a:t>1156CS701- MAJOR PROJECT</a:t>
            </a:r>
          </a:p>
          <a:p>
            <a:pPr algn="ctr"/>
            <a:r>
              <a:rPr lang="en-US" sz="1600" b="1" dirty="0">
                <a:latin typeface="Times New Roman" pitchFamily="18" charset="0"/>
                <a:ea typeface="Verdana" pitchFamily="34" charset="0"/>
                <a:cs typeface="Times New Roman" pitchFamily="18" charset="0"/>
              </a:rPr>
              <a:t>WINTER SEMESTER 22-23</a:t>
            </a:r>
          </a:p>
          <a:p>
            <a:pPr algn="ctr"/>
            <a:r>
              <a:rPr lang="en-US" sz="1600" b="1" dirty="0">
                <a:latin typeface="Times New Roman" pitchFamily="18" charset="0"/>
                <a:ea typeface="Verdana" pitchFamily="34" charset="0"/>
                <a:cs typeface="Times New Roman" pitchFamily="18" charset="0"/>
              </a:rPr>
              <a:t>INTERNSHIP THROUGH DIND</a:t>
            </a:r>
          </a:p>
          <a:p>
            <a:pPr algn="ctr"/>
            <a:r>
              <a:rPr lang="en-US" sz="1600" b="1" dirty="0">
                <a:latin typeface="Times New Roman" pitchFamily="18" charset="0"/>
                <a:ea typeface="Verdana" pitchFamily="34" charset="0"/>
                <a:cs typeface="Times New Roman" pitchFamily="18" charset="0"/>
              </a:rPr>
              <a:t>BOSTON IT SOLUTION INDIA PRIVATE LIMITED</a:t>
            </a:r>
          </a:p>
          <a:p>
            <a:pPr algn="ctr"/>
            <a:r>
              <a:rPr lang="en-US" sz="1600" b="1" dirty="0">
                <a:latin typeface="Times New Roman" pitchFamily="18" charset="0"/>
                <a:ea typeface="Verdana" pitchFamily="34" charset="0"/>
                <a:cs typeface="Times New Roman" pitchFamily="18" charset="0"/>
              </a:rPr>
              <a:t>REVIEW - II</a:t>
            </a:r>
            <a:endParaRPr lang="en-IN" sz="1600" dirty="0">
              <a:latin typeface="Times New Roman" pitchFamily="18" charset="0"/>
              <a:ea typeface="Verdana" pitchFamily="34" charset="0"/>
              <a:cs typeface="Times New Roman" pitchFamily="18" charset="0"/>
            </a:endParaRPr>
          </a:p>
          <a:p>
            <a:pPr algn="ctr"/>
            <a:endParaRPr lang="en-IN" dirty="0"/>
          </a:p>
        </p:txBody>
      </p:sp>
      <p:sp>
        <p:nvSpPr>
          <p:cNvPr id="7" name="Rectangle 6"/>
          <p:cNvSpPr/>
          <p:nvPr/>
        </p:nvSpPr>
        <p:spPr>
          <a:xfrm>
            <a:off x="899592" y="3593634"/>
            <a:ext cx="7848872" cy="707886"/>
          </a:xfrm>
          <a:prstGeom prst="rect">
            <a:avLst/>
          </a:prstGeom>
        </p:spPr>
        <p:txBody>
          <a:bodyPr wrap="square">
            <a:spAutoFit/>
          </a:bodyPr>
          <a:lstStyle/>
          <a:p>
            <a:pPr algn="ctr"/>
            <a:r>
              <a:rPr lang="en-IN" sz="2000" b="1" dirty="0">
                <a:latin typeface="Times New Roman" pitchFamily="18" charset="0"/>
                <a:cs typeface="Times New Roman" pitchFamily="18" charset="0"/>
              </a:rPr>
              <a:t>“PROFILING AND CUSTOMER SEGMENTATION FOR FMCG-</a:t>
            </a:r>
          </a:p>
          <a:p>
            <a:pPr algn="ctr"/>
            <a:r>
              <a:rPr lang="en-IN" sz="2000" b="1" dirty="0">
                <a:latin typeface="Times New Roman" pitchFamily="18" charset="0"/>
                <a:cs typeface="Times New Roman" pitchFamily="18" charset="0"/>
              </a:rPr>
              <a:t>RETAIL INDUSTRY BASED ON SOCIAL MEDIA DATA”</a:t>
            </a:r>
            <a:endParaRPr lang="en-IN" sz="2000" dirty="0"/>
          </a:p>
        </p:txBody>
      </p:sp>
      <p:sp>
        <p:nvSpPr>
          <p:cNvPr id="8" name="Rectangle 7"/>
          <p:cNvSpPr/>
          <p:nvPr/>
        </p:nvSpPr>
        <p:spPr>
          <a:xfrm>
            <a:off x="4383832" y="4869160"/>
            <a:ext cx="4544144" cy="1169551"/>
          </a:xfrm>
          <a:prstGeom prst="rect">
            <a:avLst/>
          </a:prstGeom>
        </p:spPr>
        <p:txBody>
          <a:bodyPr wrap="square">
            <a:spAutoFit/>
          </a:bodyPr>
          <a:lstStyle/>
          <a:p>
            <a:r>
              <a:rPr lang="en-IN" sz="1400" b="1" dirty="0">
                <a:latin typeface="Times New Roman" pitchFamily="18" charset="0"/>
                <a:cs typeface="Times New Roman" pitchFamily="18" charset="0"/>
              </a:rPr>
              <a:t>PRESENTED BY</a:t>
            </a:r>
          </a:p>
          <a:p>
            <a:pPr algn="ctr"/>
            <a:endParaRPr lang="en-IN" sz="1400" b="1" dirty="0">
              <a:latin typeface="Times New Roman" pitchFamily="18" charset="0"/>
              <a:cs typeface="Times New Roman" pitchFamily="18" charset="0"/>
            </a:endParaRPr>
          </a:p>
          <a:p>
            <a:r>
              <a:rPr lang="en-IN" sz="1400" b="1" dirty="0">
                <a:latin typeface="Times New Roman" pitchFamily="18" charset="0"/>
                <a:cs typeface="Times New Roman" pitchFamily="18" charset="0"/>
              </a:rPr>
              <a:t>1.K.SUBBA REDDY(15489)(19UECS0439)</a:t>
            </a:r>
          </a:p>
          <a:p>
            <a:r>
              <a:rPr lang="en-IN" sz="1400" b="1" dirty="0">
                <a:latin typeface="Times New Roman" pitchFamily="18" charset="0"/>
                <a:cs typeface="Times New Roman" pitchFamily="18" charset="0"/>
              </a:rPr>
              <a:t>2.V.RAJA SEKHAR REDDY(13515)(19UECS1026)</a:t>
            </a:r>
          </a:p>
          <a:p>
            <a:r>
              <a:rPr lang="en-IN" sz="1400" b="1" dirty="0">
                <a:latin typeface="Times New Roman" pitchFamily="18" charset="0"/>
                <a:cs typeface="Times New Roman" pitchFamily="18" charset="0"/>
              </a:rPr>
              <a:t>3.M.JAGADISH(15719)(19UECS0595)</a:t>
            </a:r>
          </a:p>
        </p:txBody>
      </p:sp>
      <p:sp>
        <p:nvSpPr>
          <p:cNvPr id="9" name="Rectangle 8"/>
          <p:cNvSpPr/>
          <p:nvPr/>
        </p:nvSpPr>
        <p:spPr>
          <a:xfrm>
            <a:off x="557808" y="4831998"/>
            <a:ext cx="2843808" cy="738664"/>
          </a:xfrm>
          <a:prstGeom prst="rect">
            <a:avLst/>
          </a:prstGeom>
        </p:spPr>
        <p:txBody>
          <a:bodyPr wrap="square">
            <a:spAutoFit/>
          </a:bodyPr>
          <a:lstStyle/>
          <a:p>
            <a:r>
              <a:rPr lang="en-IN" sz="1400" b="1" dirty="0">
                <a:latin typeface="Times New Roman" pitchFamily="18" charset="0"/>
                <a:cs typeface="Times New Roman" pitchFamily="18" charset="0"/>
              </a:rPr>
              <a:t>SUPERVISED BY</a:t>
            </a:r>
          </a:p>
          <a:p>
            <a:r>
              <a:rPr lang="en-IN" sz="1400" b="1" dirty="0">
                <a:latin typeface="Times New Roman" pitchFamily="18" charset="0"/>
                <a:cs typeface="Times New Roman" pitchFamily="18" charset="0"/>
              </a:rPr>
              <a:t>Dr.S.JAGAN</a:t>
            </a:r>
          </a:p>
          <a:p>
            <a:r>
              <a:rPr lang="en-IN" sz="1400" b="1" dirty="0">
                <a:latin typeface="Times New Roman" pitchFamily="18" charset="0"/>
                <a:cs typeface="Times New Roman" pitchFamily="18" charset="0"/>
              </a:rPr>
              <a:t>PROFESSOR</a:t>
            </a:r>
          </a:p>
        </p:txBody>
      </p:sp>
      <p:sp>
        <p:nvSpPr>
          <p:cNvPr id="10" name="Slide Number Placeholder 9"/>
          <p:cNvSpPr>
            <a:spLocks noGrp="1"/>
          </p:cNvSpPr>
          <p:nvPr>
            <p:ph type="sldNum" sz="quarter" idx="12"/>
          </p:nvPr>
        </p:nvSpPr>
        <p:spPr/>
        <p:txBody>
          <a:bodyPr/>
          <a:lstStyle/>
          <a:p>
            <a:fld id="{FA00FD27-8DB0-4CB2-BD37-BEA95C6A1008}" type="slidenum">
              <a:rPr lang="en-IN" smtClean="0"/>
              <a:t>1</a:t>
            </a:fld>
            <a:endParaRPr lang="en-IN"/>
          </a:p>
        </p:txBody>
      </p:sp>
      <p:sp>
        <p:nvSpPr>
          <p:cNvPr id="11" name="Footer Placeholder 10"/>
          <p:cNvSpPr>
            <a:spLocks noGrp="1"/>
          </p:cNvSpPr>
          <p:nvPr>
            <p:ph type="ftr" sz="quarter" idx="11"/>
          </p:nvPr>
        </p:nvSpPr>
        <p:spPr>
          <a:xfrm>
            <a:off x="2503659" y="6309320"/>
            <a:ext cx="4544144" cy="365125"/>
          </a:xfrm>
        </p:spPr>
        <p:txBody>
          <a:bodyPr/>
          <a:lstStyle/>
          <a:p>
            <a:r>
              <a:rPr lang="en-IN" dirty="0"/>
              <a:t>BATCH NO:30     DEPARTMENT OF COMPUTER SCIENCE &amp; ENGINEERING</a:t>
            </a:r>
          </a:p>
        </p:txBody>
      </p:sp>
      <p:sp>
        <p:nvSpPr>
          <p:cNvPr id="2" name="Date Placeholder 1">
            <a:extLst>
              <a:ext uri="{FF2B5EF4-FFF2-40B4-BE49-F238E27FC236}">
                <a16:creationId xmlns:a16="http://schemas.microsoft.com/office/drawing/2014/main" id="{6D511147-AFFF-4453-A241-C7169518B0E5}"/>
              </a:ext>
            </a:extLst>
          </p:cNvPr>
          <p:cNvSpPr>
            <a:spLocks noGrp="1"/>
          </p:cNvSpPr>
          <p:nvPr>
            <p:ph type="dt" sz="half" idx="10"/>
          </p:nvPr>
        </p:nvSpPr>
        <p:spPr>
          <a:xfrm>
            <a:off x="457200" y="6376243"/>
            <a:ext cx="2133600" cy="365125"/>
          </a:xfrm>
        </p:spPr>
        <p:txBody>
          <a:bodyPr/>
          <a:lstStyle/>
          <a:p>
            <a:fld id="{E9047F79-A658-4B89-9B80-D60AA3F48BF0}" type="datetime1">
              <a:rPr lang="en-IN" smtClean="0"/>
              <a:t>08-04-2023</a:t>
            </a:fld>
            <a:endParaRPr lang="en-IN"/>
          </a:p>
        </p:txBody>
      </p:sp>
    </p:spTree>
    <p:extLst>
      <p:ext uri="{BB962C8B-B14F-4D97-AF65-F5344CB8AC3E}">
        <p14:creationId xmlns:p14="http://schemas.microsoft.com/office/powerpoint/2010/main" val="2427753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0AF3F-87DD-0671-3101-AB13A2B2BA64}"/>
              </a:ext>
            </a:extLst>
          </p:cNvPr>
          <p:cNvSpPr>
            <a:spLocks noGrp="1"/>
          </p:cNvSpPr>
          <p:nvPr>
            <p:ph idx="1"/>
          </p:nvPr>
        </p:nvSpPr>
        <p:spPr/>
        <p:txBody>
          <a:bodyPr>
            <a:normAutofit/>
          </a:bodyPr>
          <a:lstStyle/>
          <a:p>
            <a:pPr algn="just"/>
            <a:r>
              <a:rPr lang="en-IN" sz="1800" dirty="0">
                <a:latin typeface="Times New Roman" panose="02020603050405020304" pitchFamily="18" charset="0"/>
                <a:cs typeface="Times New Roman" panose="02020603050405020304" pitchFamily="18" charset="0"/>
              </a:rPr>
              <a:t>Alberto Rodríguez Casal 2010, </a:t>
            </a:r>
            <a:r>
              <a:rPr lang="en-US" sz="1800" dirty="0">
                <a:latin typeface="Times New Roman" panose="02020603050405020304" pitchFamily="18" charset="0"/>
                <a:cs typeface="Times New Roman" panose="02020603050405020304" pitchFamily="18" charset="0"/>
              </a:rPr>
              <a:t>This paper presents the R package </a:t>
            </a:r>
            <a:r>
              <a:rPr lang="en-US" sz="1800" dirty="0" err="1">
                <a:latin typeface="Times New Roman" panose="02020603050405020304" pitchFamily="18" charset="0"/>
                <a:cs typeface="Times New Roman" panose="02020603050405020304" pitchFamily="18" charset="0"/>
              </a:rPr>
              <a:t>alphahull</a:t>
            </a:r>
            <a:r>
              <a:rPr lang="en-US" sz="1800" dirty="0">
                <a:latin typeface="Times New Roman" panose="02020603050405020304" pitchFamily="18" charset="0"/>
                <a:cs typeface="Times New Roman" panose="02020603050405020304" pitchFamily="18" charset="0"/>
              </a:rPr>
              <a:t> which implements the α-convex hull and the α-shape of a finite set of points in the plane. These geometric structures provide an informative overview of the shape and properties of the point set. Unlike the convex hull, the α-convex hull and the α-shape are able to reconstruct non-convex sets. This flexibility make them specially useful in set estimation. Since the implementation is based on the intimate relation of theses constructs with Delaunay triangulations, the R package </a:t>
            </a:r>
            <a:r>
              <a:rPr lang="en-US" sz="1800" dirty="0" err="1">
                <a:latin typeface="Times New Roman" panose="02020603050405020304" pitchFamily="18" charset="0"/>
                <a:cs typeface="Times New Roman" panose="02020603050405020304" pitchFamily="18" charset="0"/>
              </a:rPr>
              <a:t>alphahull</a:t>
            </a:r>
            <a:r>
              <a:rPr lang="en-US" sz="1800" dirty="0">
                <a:latin typeface="Times New Roman" panose="02020603050405020304" pitchFamily="18" charset="0"/>
                <a:cs typeface="Times New Roman" panose="02020603050405020304" pitchFamily="18" charset="0"/>
              </a:rPr>
              <a:t> also includes functions to compute Voronoi and Delaunay </a:t>
            </a:r>
            <a:r>
              <a:rPr lang="en-US" sz="1800" dirty="0" err="1">
                <a:latin typeface="Times New Roman" panose="02020603050405020304" pitchFamily="18" charset="0"/>
                <a:cs typeface="Times New Roman" panose="02020603050405020304" pitchFamily="18" charset="0"/>
              </a:rPr>
              <a:t>tesselations</a:t>
            </a:r>
            <a:r>
              <a:rPr lang="en-US" sz="1800" dirty="0">
                <a:latin typeface="Times New Roman" panose="02020603050405020304" pitchFamily="18" charset="0"/>
                <a:cs typeface="Times New Roman" panose="02020603050405020304" pitchFamily="18" charset="0"/>
              </a:rPr>
              <a:t>. The usefulness of the package is illustrated with two small simulation studies on boundary length estimation.</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B7DDF17-D942-9CB0-0689-4415FFB3AD00}"/>
              </a:ext>
            </a:extLst>
          </p:cNvPr>
          <p:cNvSpPr>
            <a:spLocks noGrp="1"/>
          </p:cNvSpPr>
          <p:nvPr>
            <p:ph type="dt" sz="half" idx="10"/>
          </p:nvPr>
        </p:nvSpPr>
        <p:spPr/>
        <p:txBody>
          <a:bodyPr/>
          <a:lstStyle/>
          <a:p>
            <a:fld id="{9013D310-2602-4AC1-8068-6EB90644ECAC}" type="datetime1">
              <a:rPr lang="en-IN" smtClean="0"/>
              <a:t>08-04-2023</a:t>
            </a:fld>
            <a:endParaRPr lang="en-IN"/>
          </a:p>
        </p:txBody>
      </p:sp>
      <p:sp>
        <p:nvSpPr>
          <p:cNvPr id="5" name="Footer Placeholder 4">
            <a:extLst>
              <a:ext uri="{FF2B5EF4-FFF2-40B4-BE49-F238E27FC236}">
                <a16:creationId xmlns:a16="http://schemas.microsoft.com/office/drawing/2014/main" id="{26C1D78D-06E9-7378-0E1A-201FF37B101B}"/>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7547C880-DDAC-AD74-798E-93228908E527}"/>
              </a:ext>
            </a:extLst>
          </p:cNvPr>
          <p:cNvSpPr>
            <a:spLocks noGrp="1"/>
          </p:cNvSpPr>
          <p:nvPr>
            <p:ph type="sldNum" sz="quarter" idx="12"/>
          </p:nvPr>
        </p:nvSpPr>
        <p:spPr/>
        <p:txBody>
          <a:bodyPr/>
          <a:lstStyle/>
          <a:p>
            <a:fld id="{669AD40C-E5A7-4132-A31D-54A4D1BB6E89}" type="slidenum">
              <a:rPr lang="en-IN" smtClean="0"/>
              <a:t>10</a:t>
            </a:fld>
            <a:endParaRPr lang="en-IN"/>
          </a:p>
        </p:txBody>
      </p:sp>
      <p:sp>
        <p:nvSpPr>
          <p:cNvPr id="7" name="TextBox 6">
            <a:extLst>
              <a:ext uri="{FF2B5EF4-FFF2-40B4-BE49-F238E27FC236}">
                <a16:creationId xmlns:a16="http://schemas.microsoft.com/office/drawing/2014/main" id="{CAB98068-00DB-FEB1-3807-CD99CFB27B6B}"/>
              </a:ext>
            </a:extLst>
          </p:cNvPr>
          <p:cNvSpPr txBox="1"/>
          <p:nvPr/>
        </p:nvSpPr>
        <p:spPr>
          <a:xfrm>
            <a:off x="755576" y="912513"/>
            <a:ext cx="4572000" cy="461665"/>
          </a:xfrm>
          <a:prstGeom prst="rect">
            <a:avLst/>
          </a:prstGeom>
          <a:noFill/>
        </p:spPr>
        <p:txBody>
          <a:bodyPr wrap="square">
            <a:spAutoFit/>
          </a:bodyPr>
          <a:lstStyle/>
          <a:p>
            <a:r>
              <a:rPr lang="en-IN" sz="2400" b="1" dirty="0">
                <a:latin typeface="Times New Roman" pitchFamily="18" charset="0"/>
                <a:cs typeface="Times New Roman" pitchFamily="18" charset="0"/>
              </a:rPr>
              <a:t>LITERATURE REVIEW</a:t>
            </a:r>
            <a:endParaRPr lang="en-IN" sz="2400" dirty="0"/>
          </a:p>
        </p:txBody>
      </p:sp>
    </p:spTree>
    <p:extLst>
      <p:ext uri="{BB962C8B-B14F-4D97-AF65-F5344CB8AC3E}">
        <p14:creationId xmlns:p14="http://schemas.microsoft.com/office/powerpoint/2010/main" val="2767873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FC5CD9-518D-E565-C131-73BDD5C53476}"/>
              </a:ext>
            </a:extLst>
          </p:cNvPr>
          <p:cNvSpPr>
            <a:spLocks noGrp="1"/>
          </p:cNvSpPr>
          <p:nvPr>
            <p:ph idx="1"/>
          </p:nvPr>
        </p:nvSpPr>
        <p:spPr/>
        <p:txBody>
          <a:bodyPr>
            <a:normAutofit/>
          </a:bodyPr>
          <a:lstStyle/>
          <a:p>
            <a:pPr algn="just"/>
            <a:r>
              <a:rPr lang="en-IN" sz="1800" dirty="0">
                <a:latin typeface="Times New Roman" panose="02020603050405020304" pitchFamily="18" charset="0"/>
                <a:cs typeface="Times New Roman" panose="02020603050405020304" pitchFamily="18" charset="0"/>
              </a:rPr>
              <a:t>Himanshu Mishra 2013, </a:t>
            </a:r>
            <a:r>
              <a:rPr lang="en-US" sz="1800" dirty="0">
                <a:latin typeface="Times New Roman" panose="02020603050405020304" pitchFamily="18" charset="0"/>
                <a:cs typeface="Times New Roman" panose="02020603050405020304" pitchFamily="18" charset="0"/>
              </a:rPr>
              <a:t>This paper investigates how changing the value of one attribute while keeping other attributes constant influences consumers' judgments and behaviors. We find that in two options, a proportionally equal change in one attribute tilts people's preference toward the option with higher (or lower) absolute magnitude of change when the change is desirable (or undesirable). We propose that when individuals face an attribute change, they use a deliberative and effortful response, known as System 2, to detect the change. However, they rely less on this system to evaluate the changed options. Instead, a more automatic System 1 processing influences their decision by making them apply the bigger-is-better heuristic (bigger-is-worse for an undesirable change) to prefer the option with the highest (lowest) absolute magnitude of change. Six studies demonstrate this phenomenon in both lab and real settings and support our hypothesis. Copyright © 2013 John Wiley &amp; Sons, Ltd.</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17FC941-D93D-54C7-7BAE-A44701E723D8}"/>
              </a:ext>
            </a:extLst>
          </p:cNvPr>
          <p:cNvSpPr>
            <a:spLocks noGrp="1"/>
          </p:cNvSpPr>
          <p:nvPr>
            <p:ph type="dt" sz="half" idx="10"/>
          </p:nvPr>
        </p:nvSpPr>
        <p:spPr/>
        <p:txBody>
          <a:bodyPr/>
          <a:lstStyle/>
          <a:p>
            <a:fld id="{9013D310-2602-4AC1-8068-6EB90644ECAC}" type="datetime1">
              <a:rPr lang="en-IN" smtClean="0"/>
              <a:t>08-04-2023</a:t>
            </a:fld>
            <a:endParaRPr lang="en-IN"/>
          </a:p>
        </p:txBody>
      </p:sp>
      <p:sp>
        <p:nvSpPr>
          <p:cNvPr id="5" name="Footer Placeholder 4">
            <a:extLst>
              <a:ext uri="{FF2B5EF4-FFF2-40B4-BE49-F238E27FC236}">
                <a16:creationId xmlns:a16="http://schemas.microsoft.com/office/drawing/2014/main" id="{54615073-52DB-7A08-4A47-829C72CF40AB}"/>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24BB0D54-2C38-EDB3-7306-73A230642978}"/>
              </a:ext>
            </a:extLst>
          </p:cNvPr>
          <p:cNvSpPr>
            <a:spLocks noGrp="1"/>
          </p:cNvSpPr>
          <p:nvPr>
            <p:ph type="sldNum" sz="quarter" idx="12"/>
          </p:nvPr>
        </p:nvSpPr>
        <p:spPr/>
        <p:txBody>
          <a:bodyPr/>
          <a:lstStyle/>
          <a:p>
            <a:fld id="{669AD40C-E5A7-4132-A31D-54A4D1BB6E89}" type="slidenum">
              <a:rPr lang="en-IN" smtClean="0"/>
              <a:t>11</a:t>
            </a:fld>
            <a:endParaRPr lang="en-IN"/>
          </a:p>
        </p:txBody>
      </p:sp>
      <p:sp>
        <p:nvSpPr>
          <p:cNvPr id="7" name="TextBox 6">
            <a:extLst>
              <a:ext uri="{FF2B5EF4-FFF2-40B4-BE49-F238E27FC236}">
                <a16:creationId xmlns:a16="http://schemas.microsoft.com/office/drawing/2014/main" id="{83B4A034-C615-4F3C-BBF5-A5E1280D0819}"/>
              </a:ext>
            </a:extLst>
          </p:cNvPr>
          <p:cNvSpPr txBox="1"/>
          <p:nvPr/>
        </p:nvSpPr>
        <p:spPr>
          <a:xfrm>
            <a:off x="838200" y="931109"/>
            <a:ext cx="4572000" cy="461665"/>
          </a:xfrm>
          <a:prstGeom prst="rect">
            <a:avLst/>
          </a:prstGeom>
          <a:noFill/>
        </p:spPr>
        <p:txBody>
          <a:bodyPr wrap="square">
            <a:spAutoFit/>
          </a:bodyPr>
          <a:lstStyle/>
          <a:p>
            <a:r>
              <a:rPr lang="en-IN" sz="2400" b="1" dirty="0">
                <a:latin typeface="Times New Roman" pitchFamily="18" charset="0"/>
                <a:cs typeface="Times New Roman" pitchFamily="18" charset="0"/>
              </a:rPr>
              <a:t>LITERATURE REVIEW</a:t>
            </a:r>
            <a:endParaRPr lang="en-IN" sz="2400" dirty="0"/>
          </a:p>
        </p:txBody>
      </p:sp>
    </p:spTree>
    <p:extLst>
      <p:ext uri="{BB962C8B-B14F-4D97-AF65-F5344CB8AC3E}">
        <p14:creationId xmlns:p14="http://schemas.microsoft.com/office/powerpoint/2010/main" val="1711227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97644"/>
            <a:ext cx="8229600" cy="4525963"/>
          </a:xfrm>
        </p:spPr>
        <p:txBody>
          <a:bodyPr>
            <a:normAutofit/>
          </a:bodyPr>
          <a:lstStyle/>
          <a:p>
            <a:pPr marL="0" indent="0">
              <a:buNone/>
            </a:pPr>
            <a:endParaRPr lang="en-IN" sz="2000" dirty="0">
              <a:latin typeface="Times New Roman" pitchFamily="18" charset="0"/>
              <a:cs typeface="Times New Roman" pitchFamily="18" charset="0"/>
            </a:endParaRPr>
          </a:p>
          <a:p>
            <a:pPr lvl="0" algn="just">
              <a:buFont typeface="Wingdings" panose="05000000000000000000" pitchFamily="2" charset="2"/>
              <a:buChar char="Ø"/>
              <a:tabLst>
                <a:tab pos="269875" algn="l"/>
              </a:tabLst>
            </a:pPr>
            <a:r>
              <a:rPr lang="en-US"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DATA COLLECTION</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buFont typeface="Wingdings" panose="05000000000000000000" pitchFamily="2" charset="2"/>
              <a:buChar char="Ø"/>
            </a:pPr>
            <a:r>
              <a:rPr lang="en-US"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DATA PRE-PROCESSING</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lvl="0" algn="just">
              <a:buFont typeface="Wingdings" panose="05000000000000000000" pitchFamily="2" charset="2"/>
              <a:buChar char="Ø"/>
              <a:tabLst>
                <a:tab pos="269875" algn="l"/>
              </a:tabLst>
            </a:pPr>
            <a:r>
              <a:rPr lang="en-US"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FEATURE EXTRATION  </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lvl="0" algn="just">
              <a:spcAft>
                <a:spcPts val="800"/>
              </a:spcAft>
              <a:buFont typeface="Wingdings" panose="05000000000000000000" pitchFamily="2" charset="2"/>
              <a:buChar char="Ø"/>
              <a:tabLst>
                <a:tab pos="269875" algn="l"/>
              </a:tabLst>
            </a:pPr>
            <a:r>
              <a:rPr lang="en-US"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EVALUATION MODEL</a:t>
            </a:r>
          </a:p>
          <a:p>
            <a:r>
              <a:rPr lang="en-IN" sz="2000" b="1" dirty="0">
                <a:latin typeface="Times New Roman" pitchFamily="18" charset="0"/>
                <a:cs typeface="Times New Roman" pitchFamily="18" charset="0"/>
              </a:rPr>
              <a:t>Data collection </a:t>
            </a:r>
          </a:p>
          <a:p>
            <a:endParaRPr lang="en-IN" sz="1800" b="1" dirty="0">
              <a:latin typeface="Times New Roman" pitchFamily="18" charset="0"/>
              <a:cs typeface="Times New Roman" pitchFamily="18" charset="0"/>
            </a:endParaRPr>
          </a:p>
          <a:p>
            <a:pPr marL="0" indent="0" algn="just">
              <a:buNone/>
            </a:pPr>
            <a:r>
              <a:rPr lang="en-IN" sz="1800" dirty="0">
                <a:latin typeface="Times New Roman" pitchFamily="18" charset="0"/>
                <a:cs typeface="Times New Roman" pitchFamily="18" charset="0"/>
              </a:rPr>
              <a:t>                          </a:t>
            </a:r>
            <a:r>
              <a:rPr lang="en-US" sz="1800" dirty="0">
                <a:solidFill>
                  <a:srgbClr val="000000"/>
                </a:solidFill>
                <a:effectLst/>
                <a:latin typeface="Times New Roman" panose="02020603050405020304" pitchFamily="18" charset="0"/>
                <a:ea typeface="SimSun" panose="02010600030101010101" pitchFamily="2" charset="-122"/>
              </a:rPr>
              <a:t>Data collection is a process in which information is gathered from many sources which is later used to develop the machine learning models. The data should be stored in a way that makes sense for problem. In this step the data set is converted into the understandable format which can be fed into machine learning models.</a:t>
            </a:r>
          </a:p>
          <a:p>
            <a:pPr marL="0" indent="0" algn="just">
              <a:buNone/>
            </a:pPr>
            <a:endParaRPr lang="en-US" sz="2000" dirty="0">
              <a:solidFill>
                <a:srgbClr val="000000"/>
              </a:solidFill>
              <a:latin typeface="Times New Roman" panose="02020603050405020304" pitchFamily="18" charset="0"/>
              <a:ea typeface="SimSun" panose="02010600030101010101" pitchFamily="2" charset="-122"/>
            </a:endParaRPr>
          </a:p>
          <a:p>
            <a:pPr marL="0" indent="0" algn="just">
              <a:buNone/>
            </a:pPr>
            <a:endParaRPr lang="en-US" sz="2000" dirty="0">
              <a:solidFill>
                <a:srgbClr val="000000"/>
              </a:solidFill>
              <a:effectLst/>
              <a:latin typeface="Times New Roman" panose="02020603050405020304" pitchFamily="18" charset="0"/>
              <a:ea typeface="SimSun" panose="02010600030101010101" pitchFamily="2" charset="-122"/>
            </a:endParaRPr>
          </a:p>
          <a:p>
            <a:pPr marL="0" indent="0" algn="just">
              <a:buNone/>
            </a:pPr>
            <a:endParaRPr lang="en-US" sz="2000" dirty="0">
              <a:solidFill>
                <a:srgbClr val="000000"/>
              </a:solidFill>
              <a:latin typeface="Times New Roman" panose="02020603050405020304" pitchFamily="18" charset="0"/>
              <a:ea typeface="SimSun" panose="02010600030101010101" pitchFamily="2" charset="-122"/>
            </a:endParaRPr>
          </a:p>
          <a:p>
            <a:pPr marL="0" indent="0" algn="just">
              <a:buNone/>
            </a:pPr>
            <a:endParaRPr lang="en-US" sz="2000" dirty="0">
              <a:solidFill>
                <a:srgbClr val="000000"/>
              </a:solidFill>
              <a:effectLst/>
              <a:latin typeface="Times New Roman" panose="02020603050405020304" pitchFamily="18" charset="0"/>
              <a:ea typeface="SimSun" panose="02010600030101010101" pitchFamily="2" charset="-122"/>
            </a:endParaRPr>
          </a:p>
          <a:p>
            <a:pPr marL="0" indent="0" algn="just">
              <a:buNone/>
            </a:pPr>
            <a:endParaRPr lang="en-IN" sz="2000" dirty="0">
              <a:effectLst/>
              <a:latin typeface="Times New Roman" panose="02020603050405020304" pitchFamily="18" charset="0"/>
              <a:ea typeface="SimSun" panose="02010600030101010101" pitchFamily="2" charset="-122"/>
            </a:endParaRPr>
          </a:p>
          <a:p>
            <a:pPr marL="0" indent="0">
              <a:buNone/>
            </a:pP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BATCH NO:30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t>12</a:t>
            </a:fld>
            <a:endParaRPr lang="en-IN"/>
          </a:p>
        </p:txBody>
      </p:sp>
      <p:sp>
        <p:nvSpPr>
          <p:cNvPr id="6" name="Title 1"/>
          <p:cNvSpPr>
            <a:spLocks noGrp="1"/>
          </p:cNvSpPr>
          <p:nvPr>
            <p:ph type="title"/>
          </p:nvPr>
        </p:nvSpPr>
        <p:spPr>
          <a:xfrm>
            <a:off x="457200" y="548680"/>
            <a:ext cx="8229600" cy="1143000"/>
          </a:xfrm>
        </p:spPr>
        <p:txBody>
          <a:bodyPr/>
          <a:lstStyle/>
          <a:p>
            <a:pPr algn="l"/>
            <a:r>
              <a:rPr lang="en-IN" sz="2400" b="1" dirty="0">
                <a:latin typeface="Times New Roman" pitchFamily="18" charset="0"/>
                <a:cs typeface="Times New Roman" pitchFamily="18" charset="0"/>
              </a:rPr>
              <a:t>DESIGN AND METHODOLOGIES</a:t>
            </a:r>
            <a:endParaRPr lang="en-IN" dirty="0"/>
          </a:p>
        </p:txBody>
      </p:sp>
      <p:sp>
        <p:nvSpPr>
          <p:cNvPr id="2" name="Date Placeholder 1">
            <a:extLst>
              <a:ext uri="{FF2B5EF4-FFF2-40B4-BE49-F238E27FC236}">
                <a16:creationId xmlns:a16="http://schemas.microsoft.com/office/drawing/2014/main" id="{C3397D96-83FE-4216-8172-3654D20CA535}"/>
              </a:ext>
            </a:extLst>
          </p:cNvPr>
          <p:cNvSpPr>
            <a:spLocks noGrp="1"/>
          </p:cNvSpPr>
          <p:nvPr>
            <p:ph type="dt" sz="half" idx="10"/>
          </p:nvPr>
        </p:nvSpPr>
        <p:spPr/>
        <p:txBody>
          <a:bodyPr/>
          <a:lstStyle/>
          <a:p>
            <a:fld id="{DB61360C-7A91-4C0B-88B6-085F628F34F1}" type="datetime1">
              <a:rPr lang="en-IN" smtClean="0"/>
              <a:t>08-04-2023</a:t>
            </a:fld>
            <a:endParaRPr lang="en-IN"/>
          </a:p>
        </p:txBody>
      </p:sp>
    </p:spTree>
    <p:extLst>
      <p:ext uri="{BB962C8B-B14F-4D97-AF65-F5344CB8AC3E}">
        <p14:creationId xmlns:p14="http://schemas.microsoft.com/office/powerpoint/2010/main" val="4020428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10F4EC-3112-869B-CCAC-212D32253DD4}"/>
              </a:ext>
            </a:extLst>
          </p:cNvPr>
          <p:cNvSpPr>
            <a:spLocks noGrp="1"/>
          </p:cNvSpPr>
          <p:nvPr>
            <p:ph idx="1"/>
          </p:nvPr>
        </p:nvSpPr>
        <p:spPr>
          <a:xfrm>
            <a:off x="457200" y="1340768"/>
            <a:ext cx="8229600" cy="4785395"/>
          </a:xfrm>
        </p:spPr>
        <p:txBody>
          <a:bodyPr>
            <a:normAutofit fontScale="77500" lnSpcReduction="20000"/>
          </a:bodyPr>
          <a:lstStyle/>
          <a:p>
            <a:r>
              <a:rPr lang="en-IN" b="1" dirty="0">
                <a:latin typeface="Times New Roman" panose="02020603050405020304" pitchFamily="18" charset="0"/>
                <a:cs typeface="Times New Roman" panose="02020603050405020304" pitchFamily="18" charset="0"/>
              </a:rPr>
              <a:t>Data pre-processing</a:t>
            </a:r>
          </a:p>
          <a:p>
            <a:endParaRPr lang="en-IN" b="1" dirty="0">
              <a:latin typeface="Times New Roman" panose="02020603050405020304" pitchFamily="18" charset="0"/>
              <a:cs typeface="Times New Roman" panose="02020603050405020304" pitchFamily="18" charset="0"/>
            </a:endParaRPr>
          </a:p>
          <a:p>
            <a:pPr marL="0" indent="0" algn="just">
              <a:buNone/>
            </a:pPr>
            <a:r>
              <a:rPr lang="en-IN" dirty="0"/>
              <a:t>    </a:t>
            </a:r>
            <a:r>
              <a:rPr lang="en-US" sz="2300" dirty="0">
                <a:solidFill>
                  <a:srgbClr val="000000"/>
                </a:solidFill>
                <a:effectLst/>
                <a:latin typeface="Times New Roman" panose="02020603050405020304" pitchFamily="18" charset="0"/>
                <a:ea typeface="SimSun" panose="02010600030101010101" pitchFamily="2" charset="-122"/>
              </a:rPr>
              <a:t>Three common data pre-processing steps are:</a:t>
            </a:r>
            <a:endParaRPr lang="en-IN" sz="2300" dirty="0">
              <a:effectLst/>
              <a:latin typeface="Times New Roman" panose="02020603050405020304" pitchFamily="18" charset="0"/>
              <a:ea typeface="SimSun" panose="02010600030101010101" pitchFamily="2" charset="-122"/>
            </a:endParaRPr>
          </a:p>
          <a:p>
            <a:pPr marL="0" indent="0" algn="just">
              <a:buNone/>
            </a:pPr>
            <a:r>
              <a:rPr lang="en-US" sz="2300" dirty="0">
                <a:solidFill>
                  <a:srgbClr val="000000"/>
                </a:solidFill>
                <a:effectLst/>
                <a:latin typeface="Times New Roman" panose="02020603050405020304" pitchFamily="18" charset="0"/>
                <a:ea typeface="SimSun" panose="02010600030101010101" pitchFamily="2" charset="-122"/>
              </a:rPr>
              <a:t>Formatting: The data you have selected may not be in a format that is suitable for you to work with. The data may be in a relational database and you would like it in a flat file, or the data may be in a proprietary file format and you would like it in a relational database or a text file.</a:t>
            </a:r>
            <a:endParaRPr lang="en-IN" sz="2300" dirty="0">
              <a:effectLst/>
              <a:latin typeface="Times New Roman" panose="02020603050405020304" pitchFamily="18" charset="0"/>
              <a:ea typeface="SimSun" panose="02010600030101010101" pitchFamily="2" charset="-122"/>
            </a:endParaRPr>
          </a:p>
          <a:p>
            <a:pPr marL="0" indent="0" algn="just">
              <a:buNone/>
            </a:pPr>
            <a:r>
              <a:rPr lang="en-US" sz="2300" dirty="0">
                <a:solidFill>
                  <a:srgbClr val="000000"/>
                </a:solidFill>
                <a:effectLst/>
                <a:latin typeface="Times New Roman" panose="02020603050405020304" pitchFamily="18" charset="0"/>
                <a:ea typeface="SimSun" panose="02010600030101010101" pitchFamily="2" charset="-122"/>
              </a:rPr>
              <a:t>Cleaning: Cleaning data is the removal or fixing of missing data. There may be data instances that are incomplete and do not carry the data you believe you need to address the problem. These instances may need to be removed. Additionally, there may be sensitive information in some of the attributes and these attributes may need to be anonymized or removed from the data entirely.</a:t>
            </a:r>
          </a:p>
          <a:p>
            <a:pPr marL="0" indent="0" algn="just">
              <a:buNone/>
            </a:pPr>
            <a:r>
              <a:rPr lang="en-US" sz="2300" dirty="0">
                <a:solidFill>
                  <a:srgbClr val="000000"/>
                </a:solidFill>
                <a:effectLst/>
                <a:latin typeface="Times New Roman" panose="02020603050405020304" pitchFamily="18" charset="0"/>
                <a:ea typeface="SimSun" panose="02010600030101010101" pitchFamily="2" charset="-122"/>
              </a:rPr>
              <a:t>Sampling: There may be far more selected data available than you need to work with. More data can result in much longer running times for algorithms and larger computational and memory requirements. You can take a smaller representative sample of the selected data that may be much faster for exploring and prototyping solutions before considering the whole dataset.</a:t>
            </a:r>
            <a:endParaRPr lang="en-IN" sz="2300" dirty="0">
              <a:effectLst/>
              <a:latin typeface="Times New Roman" panose="02020603050405020304" pitchFamily="18" charset="0"/>
              <a:ea typeface="SimSun" panose="02010600030101010101" pitchFamily="2" charset="-122"/>
            </a:endParaRPr>
          </a:p>
          <a:p>
            <a:pPr marL="0" indent="0">
              <a:buNone/>
            </a:pPr>
            <a:endParaRPr lang="en-IN" dirty="0"/>
          </a:p>
        </p:txBody>
      </p:sp>
      <p:sp>
        <p:nvSpPr>
          <p:cNvPr id="4" name="Date Placeholder 3">
            <a:extLst>
              <a:ext uri="{FF2B5EF4-FFF2-40B4-BE49-F238E27FC236}">
                <a16:creationId xmlns:a16="http://schemas.microsoft.com/office/drawing/2014/main" id="{3C4684B3-E532-1A5A-4F05-9EC776DFEF27}"/>
              </a:ext>
            </a:extLst>
          </p:cNvPr>
          <p:cNvSpPr>
            <a:spLocks noGrp="1"/>
          </p:cNvSpPr>
          <p:nvPr>
            <p:ph type="dt" sz="half" idx="10"/>
          </p:nvPr>
        </p:nvSpPr>
        <p:spPr/>
        <p:txBody>
          <a:bodyPr/>
          <a:lstStyle/>
          <a:p>
            <a:fld id="{9013D310-2602-4AC1-8068-6EB90644ECAC}" type="datetime1">
              <a:rPr lang="en-IN" smtClean="0"/>
              <a:t>08-04-2023</a:t>
            </a:fld>
            <a:endParaRPr lang="en-IN"/>
          </a:p>
        </p:txBody>
      </p:sp>
      <p:sp>
        <p:nvSpPr>
          <p:cNvPr id="5" name="Footer Placeholder 4">
            <a:extLst>
              <a:ext uri="{FF2B5EF4-FFF2-40B4-BE49-F238E27FC236}">
                <a16:creationId xmlns:a16="http://schemas.microsoft.com/office/drawing/2014/main" id="{500F4410-D827-C016-8FFF-A9E442D5E37F}"/>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7B5D18FD-A262-4D34-FF23-7159DF34270D}"/>
              </a:ext>
            </a:extLst>
          </p:cNvPr>
          <p:cNvSpPr>
            <a:spLocks noGrp="1"/>
          </p:cNvSpPr>
          <p:nvPr>
            <p:ph type="sldNum" sz="quarter" idx="12"/>
          </p:nvPr>
        </p:nvSpPr>
        <p:spPr/>
        <p:txBody>
          <a:bodyPr/>
          <a:lstStyle/>
          <a:p>
            <a:fld id="{669AD40C-E5A7-4132-A31D-54A4D1BB6E89}" type="slidenum">
              <a:rPr lang="en-IN" smtClean="0"/>
              <a:t>13</a:t>
            </a:fld>
            <a:endParaRPr lang="en-IN"/>
          </a:p>
        </p:txBody>
      </p:sp>
    </p:spTree>
    <p:extLst>
      <p:ext uri="{BB962C8B-B14F-4D97-AF65-F5344CB8AC3E}">
        <p14:creationId xmlns:p14="http://schemas.microsoft.com/office/powerpoint/2010/main" val="2049097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E776E3-FF7E-B06A-1717-2A7E12EA72B5}"/>
              </a:ext>
            </a:extLst>
          </p:cNvPr>
          <p:cNvSpPr>
            <a:spLocks noGrp="1"/>
          </p:cNvSpPr>
          <p:nvPr>
            <p:ph idx="1"/>
          </p:nvPr>
        </p:nvSpPr>
        <p:spPr/>
        <p:txBody>
          <a:bodyPr>
            <a:normAutofit/>
          </a:bodyPr>
          <a:lstStyle/>
          <a:p>
            <a:r>
              <a:rPr lang="en-IN" sz="2200" b="1" dirty="0">
                <a:latin typeface="Times New Roman" panose="02020603050405020304" pitchFamily="18" charset="0"/>
                <a:cs typeface="Times New Roman" panose="02020603050405020304" pitchFamily="18" charset="0"/>
              </a:rPr>
              <a:t>Feature Extraction</a:t>
            </a:r>
          </a:p>
          <a:p>
            <a:pPr marL="0" indent="0" algn="just">
              <a:buNone/>
            </a:pPr>
            <a:r>
              <a:rPr lang="en-IN" dirty="0"/>
              <a:t> </a:t>
            </a:r>
            <a:r>
              <a:rPr lang="en-US" sz="1800" dirty="0">
                <a:solidFill>
                  <a:srgbClr val="000000"/>
                </a:solidFill>
                <a:effectLst/>
                <a:latin typeface="Times New Roman" panose="02020603050405020304" pitchFamily="18" charset="0"/>
                <a:ea typeface="SimSun" panose="02010600030101010101" pitchFamily="2" charset="-122"/>
              </a:rPr>
              <a:t>Next thing is to do Feature extraction is an attribute reduction process. Unlike feature selection, which ranks the existing attributes according to their predictive significance, feature extraction actually transforms the attributes. The transformed attributes, or features, are linear combinations of the original attributes.  Finally, our models are trained using Classifier algorithm. We use classify module on Natural Language Toolkit library on Python. We use the labelled dataset gathered. The rest of our labelled data will be used to evaluate the models. Some machine learning algorithms were used to classify pre-processed data. The chosen classifiers were Random forest. These algorithms are very popular in text classification tasks</a:t>
            </a:r>
            <a:endParaRPr lang="en-IN" sz="1800" dirty="0"/>
          </a:p>
        </p:txBody>
      </p:sp>
      <p:sp>
        <p:nvSpPr>
          <p:cNvPr id="4" name="Date Placeholder 3">
            <a:extLst>
              <a:ext uri="{FF2B5EF4-FFF2-40B4-BE49-F238E27FC236}">
                <a16:creationId xmlns:a16="http://schemas.microsoft.com/office/drawing/2014/main" id="{D1EB4078-D917-ECF1-63AB-6B8BE895044F}"/>
              </a:ext>
            </a:extLst>
          </p:cNvPr>
          <p:cNvSpPr>
            <a:spLocks noGrp="1"/>
          </p:cNvSpPr>
          <p:nvPr>
            <p:ph type="dt" sz="half" idx="10"/>
          </p:nvPr>
        </p:nvSpPr>
        <p:spPr/>
        <p:txBody>
          <a:bodyPr/>
          <a:lstStyle/>
          <a:p>
            <a:fld id="{9013D310-2602-4AC1-8068-6EB90644ECAC}" type="datetime1">
              <a:rPr lang="en-IN" smtClean="0"/>
              <a:t>08-04-2023</a:t>
            </a:fld>
            <a:endParaRPr lang="en-IN"/>
          </a:p>
        </p:txBody>
      </p:sp>
      <p:sp>
        <p:nvSpPr>
          <p:cNvPr id="5" name="Footer Placeholder 4">
            <a:extLst>
              <a:ext uri="{FF2B5EF4-FFF2-40B4-BE49-F238E27FC236}">
                <a16:creationId xmlns:a16="http://schemas.microsoft.com/office/drawing/2014/main" id="{295D9E87-5DA3-03EA-3A2D-52AD47A9C460}"/>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752495AB-0BB2-8124-C4A8-0F27A9653DAF}"/>
              </a:ext>
            </a:extLst>
          </p:cNvPr>
          <p:cNvSpPr>
            <a:spLocks noGrp="1"/>
          </p:cNvSpPr>
          <p:nvPr>
            <p:ph type="sldNum" sz="quarter" idx="12"/>
          </p:nvPr>
        </p:nvSpPr>
        <p:spPr/>
        <p:txBody>
          <a:bodyPr/>
          <a:lstStyle/>
          <a:p>
            <a:fld id="{669AD40C-E5A7-4132-A31D-54A4D1BB6E89}" type="slidenum">
              <a:rPr lang="en-IN" smtClean="0"/>
              <a:t>14</a:t>
            </a:fld>
            <a:endParaRPr lang="en-IN"/>
          </a:p>
        </p:txBody>
      </p:sp>
    </p:spTree>
    <p:extLst>
      <p:ext uri="{BB962C8B-B14F-4D97-AF65-F5344CB8AC3E}">
        <p14:creationId xmlns:p14="http://schemas.microsoft.com/office/powerpoint/2010/main" val="109512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D4773-0A4D-C6E3-6FE6-E8B90FB301D5}"/>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Evaluation Model</a:t>
            </a:r>
          </a:p>
          <a:p>
            <a:endParaRPr lang="en-US" sz="2000" b="1"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Model Evaluation is an integral part of the model development process. It helps to find the best model that represents our data and how well the chosen model will work in the future. Evaluating model performance with the data used for training is not acceptable in data science because it can easily generate overoptimistic and over fitted models. There are two methods of evaluating models in data science, Hold-Out and Cross-Validation. To avoid over fitting, both methods use a test set (not seen by the model) to evaluate model performance.Performance of each classification model is estimated base on its averaged. The result will be in the visualized form. Representation of classified data in the form of graphs. Accuracy is defined as the percentage of correct predictions for the test data. It can be calculated easily by dividing the number of correct predictions by the number of total predictions.</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F414638-7D72-B90E-E534-F164AD9883DC}"/>
              </a:ext>
            </a:extLst>
          </p:cNvPr>
          <p:cNvSpPr>
            <a:spLocks noGrp="1"/>
          </p:cNvSpPr>
          <p:nvPr>
            <p:ph type="dt" sz="half" idx="10"/>
          </p:nvPr>
        </p:nvSpPr>
        <p:spPr/>
        <p:txBody>
          <a:bodyPr/>
          <a:lstStyle/>
          <a:p>
            <a:fld id="{9013D310-2602-4AC1-8068-6EB90644ECAC}" type="datetime1">
              <a:rPr lang="en-IN" smtClean="0"/>
              <a:t>08-04-2023</a:t>
            </a:fld>
            <a:endParaRPr lang="en-IN"/>
          </a:p>
        </p:txBody>
      </p:sp>
      <p:sp>
        <p:nvSpPr>
          <p:cNvPr id="5" name="Footer Placeholder 4">
            <a:extLst>
              <a:ext uri="{FF2B5EF4-FFF2-40B4-BE49-F238E27FC236}">
                <a16:creationId xmlns:a16="http://schemas.microsoft.com/office/drawing/2014/main" id="{A038831A-C4DD-96B5-2F9B-A7E991CEB688}"/>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F7E27475-A803-E753-B4EB-514F2612A9E2}"/>
              </a:ext>
            </a:extLst>
          </p:cNvPr>
          <p:cNvSpPr>
            <a:spLocks noGrp="1"/>
          </p:cNvSpPr>
          <p:nvPr>
            <p:ph type="sldNum" sz="quarter" idx="12"/>
          </p:nvPr>
        </p:nvSpPr>
        <p:spPr/>
        <p:txBody>
          <a:bodyPr/>
          <a:lstStyle/>
          <a:p>
            <a:fld id="{669AD40C-E5A7-4132-A31D-54A4D1BB6E89}" type="slidenum">
              <a:rPr lang="en-IN" smtClean="0"/>
              <a:t>15</a:t>
            </a:fld>
            <a:endParaRPr lang="en-IN"/>
          </a:p>
        </p:txBody>
      </p:sp>
    </p:spTree>
    <p:extLst>
      <p:ext uri="{BB962C8B-B14F-4D97-AF65-F5344CB8AC3E}">
        <p14:creationId xmlns:p14="http://schemas.microsoft.com/office/powerpoint/2010/main" val="1446927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28800"/>
            <a:ext cx="8229600" cy="4525963"/>
          </a:xfrm>
        </p:spPr>
        <p:txBody>
          <a:bodyPr>
            <a:normAutofit/>
          </a:bodyPr>
          <a:lstStyle/>
          <a:p>
            <a:r>
              <a:rPr lang="en-IN" sz="2000" dirty="0">
                <a:latin typeface="Times New Roman" pitchFamily="18" charset="0"/>
                <a:cs typeface="Times New Roman" pitchFamily="18" charset="0"/>
              </a:rPr>
              <a:t>ARCHITECTURE DIAGRAM</a:t>
            </a:r>
          </a:p>
          <a:p>
            <a:r>
              <a:rPr lang="en-IN" sz="2000" dirty="0">
                <a:latin typeface="Times New Roman" pitchFamily="18" charset="0"/>
                <a:cs typeface="Times New Roman" pitchFamily="18" charset="0"/>
              </a:rPr>
              <a:t>DATA FLOW DIAGRAM</a:t>
            </a:r>
          </a:p>
          <a:p>
            <a:r>
              <a:rPr lang="en-IN" sz="2000" dirty="0">
                <a:latin typeface="Times New Roman" pitchFamily="18" charset="0"/>
                <a:cs typeface="Times New Roman" pitchFamily="18" charset="0"/>
              </a:rPr>
              <a:t>ER DIAGRAM</a:t>
            </a:r>
          </a:p>
          <a:p>
            <a:r>
              <a:rPr lang="en-IN" sz="2000" dirty="0">
                <a:latin typeface="Times New Roman" pitchFamily="18" charset="0"/>
                <a:cs typeface="Times New Roman" pitchFamily="18" charset="0"/>
              </a:rPr>
              <a:t>SEQUENCE DIAGRAM</a:t>
            </a:r>
          </a:p>
          <a:p>
            <a:r>
              <a:rPr lang="en-IN" sz="2000" dirty="0">
                <a:latin typeface="Times New Roman" pitchFamily="18" charset="0"/>
                <a:cs typeface="Times New Roman" pitchFamily="18" charset="0"/>
              </a:rPr>
              <a:t>COLLABORATION DIAGRAM</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BATCH NO:30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t>16</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IMPLEMENTATION</a:t>
            </a:r>
            <a:endParaRPr lang="en-IN" dirty="0"/>
          </a:p>
        </p:txBody>
      </p:sp>
      <p:sp>
        <p:nvSpPr>
          <p:cNvPr id="2" name="Date Placeholder 1">
            <a:extLst>
              <a:ext uri="{FF2B5EF4-FFF2-40B4-BE49-F238E27FC236}">
                <a16:creationId xmlns:a16="http://schemas.microsoft.com/office/drawing/2014/main" id="{AA985A69-0755-4001-90B0-C293B4BFDF3D}"/>
              </a:ext>
            </a:extLst>
          </p:cNvPr>
          <p:cNvSpPr>
            <a:spLocks noGrp="1"/>
          </p:cNvSpPr>
          <p:nvPr>
            <p:ph type="dt" sz="half" idx="10"/>
          </p:nvPr>
        </p:nvSpPr>
        <p:spPr/>
        <p:txBody>
          <a:bodyPr/>
          <a:lstStyle/>
          <a:p>
            <a:fld id="{CF16D9B4-C76D-4F67-B8D2-5DD7F696DA92}" type="datetime1">
              <a:rPr lang="en-IN" smtClean="0"/>
              <a:t>08-04-2023</a:t>
            </a:fld>
            <a:endParaRPr lang="en-IN"/>
          </a:p>
        </p:txBody>
      </p:sp>
    </p:spTree>
    <p:extLst>
      <p:ext uri="{BB962C8B-B14F-4D97-AF65-F5344CB8AC3E}">
        <p14:creationId xmlns:p14="http://schemas.microsoft.com/office/powerpoint/2010/main" val="683870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038AD-EEFB-122F-A38C-79A36F2401DC}"/>
              </a:ext>
            </a:extLst>
          </p:cNvPr>
          <p:cNvSpPr>
            <a:spLocks noGrp="1"/>
          </p:cNvSpPr>
          <p:nvPr>
            <p:ph type="title"/>
          </p:nvPr>
        </p:nvSpPr>
        <p:spPr>
          <a:xfrm>
            <a:off x="-900608" y="761166"/>
            <a:ext cx="8229600" cy="1143000"/>
          </a:xfrm>
        </p:spPr>
        <p:txBody>
          <a:bodyPr>
            <a:normAutofit fontScale="90000"/>
          </a:bodyPr>
          <a:lstStyle/>
          <a:p>
            <a:r>
              <a:rPr lang="en-IN" sz="2700" dirty="0">
                <a:latin typeface="Times New Roman" pitchFamily="18" charset="0"/>
                <a:cs typeface="Times New Roman" pitchFamily="18" charset="0"/>
              </a:rPr>
              <a:t>ARCHITECTURE DIAGRAM</a:t>
            </a:r>
            <a:br>
              <a:rPr lang="en-IN" sz="4400" dirty="0">
                <a:latin typeface="Times New Roman" pitchFamily="18" charset="0"/>
                <a:cs typeface="Times New Roman" pitchFamily="18" charset="0"/>
              </a:rPr>
            </a:br>
            <a:endParaRPr lang="en-IN" dirty="0"/>
          </a:p>
        </p:txBody>
      </p:sp>
      <p:sp>
        <p:nvSpPr>
          <p:cNvPr id="4" name="Date Placeholder 3">
            <a:extLst>
              <a:ext uri="{FF2B5EF4-FFF2-40B4-BE49-F238E27FC236}">
                <a16:creationId xmlns:a16="http://schemas.microsoft.com/office/drawing/2014/main" id="{172C1E13-DE07-92F4-0B0D-11236FBEB137}"/>
              </a:ext>
            </a:extLst>
          </p:cNvPr>
          <p:cNvSpPr>
            <a:spLocks noGrp="1"/>
          </p:cNvSpPr>
          <p:nvPr>
            <p:ph type="dt" sz="half" idx="10"/>
          </p:nvPr>
        </p:nvSpPr>
        <p:spPr/>
        <p:txBody>
          <a:bodyPr/>
          <a:lstStyle/>
          <a:p>
            <a:fld id="{9013D310-2602-4AC1-8068-6EB90644ECAC}" type="datetime1">
              <a:rPr lang="en-IN" smtClean="0"/>
              <a:t>08-04-2023</a:t>
            </a:fld>
            <a:endParaRPr lang="en-IN"/>
          </a:p>
        </p:txBody>
      </p:sp>
      <p:sp>
        <p:nvSpPr>
          <p:cNvPr id="5" name="Footer Placeholder 4">
            <a:extLst>
              <a:ext uri="{FF2B5EF4-FFF2-40B4-BE49-F238E27FC236}">
                <a16:creationId xmlns:a16="http://schemas.microsoft.com/office/drawing/2014/main" id="{954EDA99-E60E-43E1-E1C8-6B120FE5E58E}"/>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A7BAD249-5003-8373-9D79-159803D8192D}"/>
              </a:ext>
            </a:extLst>
          </p:cNvPr>
          <p:cNvSpPr>
            <a:spLocks noGrp="1"/>
          </p:cNvSpPr>
          <p:nvPr>
            <p:ph type="sldNum" sz="quarter" idx="12"/>
          </p:nvPr>
        </p:nvSpPr>
        <p:spPr/>
        <p:txBody>
          <a:bodyPr/>
          <a:lstStyle/>
          <a:p>
            <a:fld id="{669AD40C-E5A7-4132-A31D-54A4D1BB6E89}" type="slidenum">
              <a:rPr lang="en-IN" smtClean="0"/>
              <a:t>17</a:t>
            </a:fld>
            <a:endParaRPr lang="en-IN"/>
          </a:p>
        </p:txBody>
      </p:sp>
      <p:pic>
        <p:nvPicPr>
          <p:cNvPr id="8" name="Picture 7">
            <a:extLst>
              <a:ext uri="{FF2B5EF4-FFF2-40B4-BE49-F238E27FC236}">
                <a16:creationId xmlns:a16="http://schemas.microsoft.com/office/drawing/2014/main" id="{003BEE2D-8BA3-FBC9-793F-91FA5F255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628800"/>
            <a:ext cx="6883928" cy="4116859"/>
          </a:xfrm>
          <a:prstGeom prst="rect">
            <a:avLst/>
          </a:prstGeom>
        </p:spPr>
      </p:pic>
    </p:spTree>
    <p:extLst>
      <p:ext uri="{BB962C8B-B14F-4D97-AF65-F5344CB8AC3E}">
        <p14:creationId xmlns:p14="http://schemas.microsoft.com/office/powerpoint/2010/main" val="3916509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3E0864-C6E5-A122-325A-7081F6D93B6D}"/>
              </a:ext>
            </a:extLst>
          </p:cNvPr>
          <p:cNvSpPr>
            <a:spLocks noGrp="1"/>
          </p:cNvSpPr>
          <p:nvPr>
            <p:ph type="dt" sz="half" idx="10"/>
          </p:nvPr>
        </p:nvSpPr>
        <p:spPr/>
        <p:txBody>
          <a:bodyPr/>
          <a:lstStyle/>
          <a:p>
            <a:fld id="{3D741146-AFF7-4AD8-B053-6ECB723422C5}" type="datetime1">
              <a:rPr lang="en-IN" smtClean="0"/>
              <a:t>08-04-2023</a:t>
            </a:fld>
            <a:endParaRPr lang="en-IN"/>
          </a:p>
        </p:txBody>
      </p:sp>
      <p:sp>
        <p:nvSpPr>
          <p:cNvPr id="3" name="Footer Placeholder 2">
            <a:extLst>
              <a:ext uri="{FF2B5EF4-FFF2-40B4-BE49-F238E27FC236}">
                <a16:creationId xmlns:a16="http://schemas.microsoft.com/office/drawing/2014/main" id="{B3BB09FF-1009-3F7B-CC5B-2FBEF4E117BE}"/>
              </a:ext>
            </a:extLst>
          </p:cNvPr>
          <p:cNvSpPr>
            <a:spLocks noGrp="1"/>
          </p:cNvSpPr>
          <p:nvPr>
            <p:ph type="ftr" sz="quarter" idx="11"/>
          </p:nvPr>
        </p:nvSpPr>
        <p:spPr/>
        <p:txBody>
          <a:bodyPr/>
          <a:lstStyle/>
          <a:p>
            <a:r>
              <a:rPr lang="en-US"/>
              <a:t>BATCH NO:30     DEPARTMENT OF COMPUTER SCIENCE &amp; ENGINEERING</a:t>
            </a:r>
            <a:endParaRPr lang="en-IN"/>
          </a:p>
        </p:txBody>
      </p:sp>
      <p:sp>
        <p:nvSpPr>
          <p:cNvPr id="4" name="Slide Number Placeholder 3">
            <a:extLst>
              <a:ext uri="{FF2B5EF4-FFF2-40B4-BE49-F238E27FC236}">
                <a16:creationId xmlns:a16="http://schemas.microsoft.com/office/drawing/2014/main" id="{0494D85C-C803-D448-8195-EDA3C22E85E7}"/>
              </a:ext>
            </a:extLst>
          </p:cNvPr>
          <p:cNvSpPr>
            <a:spLocks noGrp="1"/>
          </p:cNvSpPr>
          <p:nvPr>
            <p:ph type="sldNum" sz="quarter" idx="12"/>
          </p:nvPr>
        </p:nvSpPr>
        <p:spPr/>
        <p:txBody>
          <a:bodyPr/>
          <a:lstStyle/>
          <a:p>
            <a:fld id="{669AD40C-E5A7-4132-A31D-54A4D1BB6E89}" type="slidenum">
              <a:rPr lang="en-IN" smtClean="0"/>
              <a:t>18</a:t>
            </a:fld>
            <a:endParaRPr lang="en-IN"/>
          </a:p>
        </p:txBody>
      </p:sp>
      <p:pic>
        <p:nvPicPr>
          <p:cNvPr id="6" name="Picture 5">
            <a:extLst>
              <a:ext uri="{FF2B5EF4-FFF2-40B4-BE49-F238E27FC236}">
                <a16:creationId xmlns:a16="http://schemas.microsoft.com/office/drawing/2014/main" id="{0A45AD85-D258-FED4-20BB-85A4F1965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1" y="1989328"/>
            <a:ext cx="7808001" cy="4319992"/>
          </a:xfrm>
          <a:prstGeom prst="rect">
            <a:avLst/>
          </a:prstGeom>
        </p:spPr>
      </p:pic>
      <p:sp>
        <p:nvSpPr>
          <p:cNvPr id="8" name="TextBox 7">
            <a:extLst>
              <a:ext uri="{FF2B5EF4-FFF2-40B4-BE49-F238E27FC236}">
                <a16:creationId xmlns:a16="http://schemas.microsoft.com/office/drawing/2014/main" id="{FECFB452-322E-13B9-2328-EB4E6134389A}"/>
              </a:ext>
            </a:extLst>
          </p:cNvPr>
          <p:cNvSpPr txBox="1"/>
          <p:nvPr/>
        </p:nvSpPr>
        <p:spPr>
          <a:xfrm>
            <a:off x="838200" y="1052736"/>
            <a:ext cx="4572000" cy="369332"/>
          </a:xfrm>
          <a:prstGeom prst="rect">
            <a:avLst/>
          </a:prstGeom>
          <a:noFill/>
        </p:spPr>
        <p:txBody>
          <a:bodyPr wrap="square">
            <a:spAutoFit/>
          </a:bodyPr>
          <a:lstStyle/>
          <a:p>
            <a:r>
              <a:rPr lang="en-IN" sz="1800" dirty="0">
                <a:latin typeface="Times New Roman" pitchFamily="18" charset="0"/>
                <a:cs typeface="Times New Roman" pitchFamily="18" charset="0"/>
              </a:rPr>
              <a:t>DATA FLOW DIAGRAM</a:t>
            </a:r>
          </a:p>
        </p:txBody>
      </p:sp>
    </p:spTree>
    <p:extLst>
      <p:ext uri="{BB962C8B-B14F-4D97-AF65-F5344CB8AC3E}">
        <p14:creationId xmlns:p14="http://schemas.microsoft.com/office/powerpoint/2010/main" val="865927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F49C-1C30-18CB-FA3A-39F03442B3D8}"/>
              </a:ext>
            </a:extLst>
          </p:cNvPr>
          <p:cNvSpPr>
            <a:spLocks noGrp="1"/>
          </p:cNvSpPr>
          <p:nvPr>
            <p:ph type="title"/>
          </p:nvPr>
        </p:nvSpPr>
        <p:spPr>
          <a:xfrm>
            <a:off x="-1281336" y="1028343"/>
            <a:ext cx="8229600" cy="611921"/>
          </a:xfrm>
        </p:spPr>
        <p:txBody>
          <a:bodyPr>
            <a:normAutofit fontScale="90000"/>
          </a:bodyPr>
          <a:lstStyle/>
          <a:p>
            <a:r>
              <a:rPr lang="en-IN" sz="2700" dirty="0">
                <a:latin typeface="Times New Roman" pitchFamily="18" charset="0"/>
                <a:cs typeface="Times New Roman" pitchFamily="18" charset="0"/>
              </a:rPr>
              <a:t>ER DIAGRAM</a:t>
            </a:r>
            <a:br>
              <a:rPr lang="en-IN" sz="4400" dirty="0">
                <a:latin typeface="Times New Roman" pitchFamily="18" charset="0"/>
                <a:cs typeface="Times New Roman" pitchFamily="18" charset="0"/>
              </a:rPr>
            </a:br>
            <a:endParaRPr lang="en-IN" dirty="0"/>
          </a:p>
        </p:txBody>
      </p:sp>
      <p:sp>
        <p:nvSpPr>
          <p:cNvPr id="4" name="Date Placeholder 3">
            <a:extLst>
              <a:ext uri="{FF2B5EF4-FFF2-40B4-BE49-F238E27FC236}">
                <a16:creationId xmlns:a16="http://schemas.microsoft.com/office/drawing/2014/main" id="{81CF0F99-3D73-B53B-1D18-4F7E31F64423}"/>
              </a:ext>
            </a:extLst>
          </p:cNvPr>
          <p:cNvSpPr>
            <a:spLocks noGrp="1"/>
          </p:cNvSpPr>
          <p:nvPr>
            <p:ph type="dt" sz="half" idx="10"/>
          </p:nvPr>
        </p:nvSpPr>
        <p:spPr/>
        <p:txBody>
          <a:bodyPr/>
          <a:lstStyle/>
          <a:p>
            <a:fld id="{9013D310-2602-4AC1-8068-6EB90644ECAC}" type="datetime1">
              <a:rPr lang="en-IN" smtClean="0"/>
              <a:t>08-04-2023</a:t>
            </a:fld>
            <a:endParaRPr lang="en-IN"/>
          </a:p>
        </p:txBody>
      </p:sp>
      <p:sp>
        <p:nvSpPr>
          <p:cNvPr id="5" name="Footer Placeholder 4">
            <a:extLst>
              <a:ext uri="{FF2B5EF4-FFF2-40B4-BE49-F238E27FC236}">
                <a16:creationId xmlns:a16="http://schemas.microsoft.com/office/drawing/2014/main" id="{77FE515C-D270-AA61-4326-2E1401D7AE79}"/>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7A4A4C13-D5CC-43D6-B6B4-0622AFF75DEC}"/>
              </a:ext>
            </a:extLst>
          </p:cNvPr>
          <p:cNvSpPr>
            <a:spLocks noGrp="1"/>
          </p:cNvSpPr>
          <p:nvPr>
            <p:ph type="sldNum" sz="quarter" idx="12"/>
          </p:nvPr>
        </p:nvSpPr>
        <p:spPr/>
        <p:txBody>
          <a:bodyPr/>
          <a:lstStyle/>
          <a:p>
            <a:fld id="{669AD40C-E5A7-4132-A31D-54A4D1BB6E89}" type="slidenum">
              <a:rPr lang="en-IN" smtClean="0"/>
              <a:t>19</a:t>
            </a:fld>
            <a:endParaRPr lang="en-IN"/>
          </a:p>
        </p:txBody>
      </p:sp>
      <p:pic>
        <p:nvPicPr>
          <p:cNvPr id="7" name="Content Placeholder 6">
            <a:extLst>
              <a:ext uri="{FF2B5EF4-FFF2-40B4-BE49-F238E27FC236}">
                <a16:creationId xmlns:a16="http://schemas.microsoft.com/office/drawing/2014/main" id="{82AFE99B-38FF-1AC5-78A7-4E5C8740A6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545805"/>
            <a:ext cx="7620000" cy="4286250"/>
          </a:xfrm>
        </p:spPr>
      </p:pic>
      <p:sp>
        <p:nvSpPr>
          <p:cNvPr id="10" name="TextBox 9">
            <a:extLst>
              <a:ext uri="{FF2B5EF4-FFF2-40B4-BE49-F238E27FC236}">
                <a16:creationId xmlns:a16="http://schemas.microsoft.com/office/drawing/2014/main" id="{1400CCF8-0010-EE89-ABA8-192C0B8472AA}"/>
              </a:ext>
            </a:extLst>
          </p:cNvPr>
          <p:cNvSpPr txBox="1"/>
          <p:nvPr/>
        </p:nvSpPr>
        <p:spPr>
          <a:xfrm>
            <a:off x="1115616" y="1358741"/>
            <a:ext cx="4572000"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210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BC389A8-5CC5-41EC-A0F3-FA25EA2B46F5}"/>
              </a:ext>
            </a:extLst>
          </p:cNvPr>
          <p:cNvSpPr>
            <a:spLocks noGrp="1"/>
          </p:cNvSpPr>
          <p:nvPr>
            <p:ph type="dt" sz="half" idx="10"/>
          </p:nvPr>
        </p:nvSpPr>
        <p:spPr/>
        <p:txBody>
          <a:bodyPr/>
          <a:lstStyle/>
          <a:p>
            <a:fld id="{0507968F-81EE-441C-9671-B7365B8C8797}" type="datetime1">
              <a:rPr lang="en-IN" smtClean="0"/>
              <a:pPr/>
              <a:t>08-04-2023</a:t>
            </a:fld>
            <a:endParaRPr lang="en-IN" dirty="0"/>
          </a:p>
        </p:txBody>
      </p:sp>
      <p:sp>
        <p:nvSpPr>
          <p:cNvPr id="4" name="Footer Placeholder 3">
            <a:extLst>
              <a:ext uri="{FF2B5EF4-FFF2-40B4-BE49-F238E27FC236}">
                <a16:creationId xmlns:a16="http://schemas.microsoft.com/office/drawing/2014/main" id="{1E91FF6E-38D9-43EB-8A92-32D20D42C16E}"/>
              </a:ext>
            </a:extLst>
          </p:cNvPr>
          <p:cNvSpPr>
            <a:spLocks noGrp="1"/>
          </p:cNvSpPr>
          <p:nvPr>
            <p:ph type="ftr" sz="quarter" idx="11"/>
          </p:nvPr>
        </p:nvSpPr>
        <p:spPr/>
        <p:txBody>
          <a:bodyPr/>
          <a:lstStyle/>
          <a:p>
            <a:r>
              <a:rPr lang="en-IN" dirty="0"/>
              <a:t>BATCH NO:30     DEPARTMENT OF COMPUTER SCIENCE &amp; ENGINEERING</a:t>
            </a:r>
          </a:p>
        </p:txBody>
      </p:sp>
      <p:sp>
        <p:nvSpPr>
          <p:cNvPr id="5" name="Slide Number Placeholder 4">
            <a:extLst>
              <a:ext uri="{FF2B5EF4-FFF2-40B4-BE49-F238E27FC236}">
                <a16:creationId xmlns:a16="http://schemas.microsoft.com/office/drawing/2014/main" id="{D14D24B7-5582-4180-BBD3-1C2F6EF30501}"/>
              </a:ext>
            </a:extLst>
          </p:cNvPr>
          <p:cNvSpPr>
            <a:spLocks noGrp="1"/>
          </p:cNvSpPr>
          <p:nvPr>
            <p:ph type="sldNum" sz="quarter" idx="12"/>
          </p:nvPr>
        </p:nvSpPr>
        <p:spPr/>
        <p:txBody>
          <a:bodyPr/>
          <a:lstStyle/>
          <a:p>
            <a:fld id="{669AD40C-E5A7-4132-A31D-54A4D1BB6E89}" type="slidenum">
              <a:rPr lang="en-IN" smtClean="0"/>
              <a:t>2</a:t>
            </a:fld>
            <a:endParaRPr lang="en-IN"/>
          </a:p>
        </p:txBody>
      </p:sp>
      <p:sp>
        <p:nvSpPr>
          <p:cNvPr id="6" name="TextBox 5">
            <a:extLst>
              <a:ext uri="{FF2B5EF4-FFF2-40B4-BE49-F238E27FC236}">
                <a16:creationId xmlns:a16="http://schemas.microsoft.com/office/drawing/2014/main" id="{FE8F6FA9-0205-4D57-BE0B-3A59B5D7C35A}"/>
              </a:ext>
            </a:extLst>
          </p:cNvPr>
          <p:cNvSpPr txBox="1"/>
          <p:nvPr/>
        </p:nvSpPr>
        <p:spPr>
          <a:xfrm>
            <a:off x="-540568" y="1412776"/>
            <a:ext cx="5400600" cy="461665"/>
          </a:xfrm>
          <a:prstGeom prst="rect">
            <a:avLst/>
          </a:prstGeom>
          <a:noFill/>
        </p:spPr>
        <p:txBody>
          <a:bodyPr wrap="square" rtlCol="0">
            <a:spAutoFit/>
          </a:bodyPr>
          <a:lstStyle/>
          <a:p>
            <a:pPr algn="ctr"/>
            <a:r>
              <a:rPr lang="en-IN" sz="2400" b="1" dirty="0"/>
              <a:t>INDUSTRY DETAILS </a:t>
            </a:r>
          </a:p>
        </p:txBody>
      </p:sp>
      <p:sp>
        <p:nvSpPr>
          <p:cNvPr id="8" name="TextBox 7">
            <a:extLst>
              <a:ext uri="{FF2B5EF4-FFF2-40B4-BE49-F238E27FC236}">
                <a16:creationId xmlns:a16="http://schemas.microsoft.com/office/drawing/2014/main" id="{3F270743-440A-422F-9C2B-6BB4B8C3F5C9}"/>
              </a:ext>
            </a:extLst>
          </p:cNvPr>
          <p:cNvSpPr txBox="1"/>
          <p:nvPr/>
        </p:nvSpPr>
        <p:spPr>
          <a:xfrm>
            <a:off x="971600" y="2420888"/>
            <a:ext cx="7200800" cy="2585323"/>
          </a:xfrm>
          <a:prstGeom prst="rect">
            <a:avLst/>
          </a:prstGeom>
          <a:noFill/>
        </p:spPr>
        <p:txBody>
          <a:bodyPr wrap="square" rtlCol="0">
            <a:spAutoFit/>
          </a:bodyPr>
          <a:lstStyle/>
          <a:p>
            <a:pPr marL="342900" indent="-342900">
              <a:buAutoNum type="arabicPeriod"/>
            </a:pPr>
            <a:r>
              <a:rPr lang="en-IN" dirty="0"/>
              <a:t>Boston IT Solution India Private Limited</a:t>
            </a:r>
          </a:p>
          <a:p>
            <a:pPr marL="342900" indent="-342900">
              <a:buAutoNum type="arabicPeriod"/>
            </a:pPr>
            <a:r>
              <a:rPr lang="en-IN" dirty="0"/>
              <a:t>Duration of Internship (20/01/23-25/05/23)</a:t>
            </a:r>
          </a:p>
          <a:p>
            <a:pPr marL="342900" indent="-342900">
              <a:buAutoNum type="arabicPeriod"/>
            </a:pPr>
            <a:r>
              <a:rPr lang="en-IN" dirty="0"/>
              <a:t>Duration of Internship in Months:05</a:t>
            </a:r>
          </a:p>
          <a:p>
            <a:pPr marL="342900" indent="-342900">
              <a:buAutoNum type="arabicPeriod"/>
            </a:pPr>
            <a:r>
              <a:rPr lang="en-IN" dirty="0"/>
              <a:t>Industry Guide Name: RethishVaar</a:t>
            </a:r>
          </a:p>
          <a:p>
            <a:pPr marL="342900" indent="-342900">
              <a:buAutoNum type="arabicPeriod"/>
            </a:pPr>
            <a:r>
              <a:rPr lang="en-IN" dirty="0"/>
              <a:t>Industry Guide Mobile No:6369358668</a:t>
            </a:r>
          </a:p>
          <a:p>
            <a:pPr marL="342900" indent="-342900">
              <a:buAutoNum type="arabicPeriod"/>
            </a:pPr>
            <a:r>
              <a:rPr lang="en-IN" dirty="0"/>
              <a:t>Industry Guide Mail ID:rithishvaar.selvakumar@bostonindia.in</a:t>
            </a:r>
          </a:p>
          <a:p>
            <a:pPr marL="342900" indent="-342900">
              <a:buAutoNum type="arabicPeriod"/>
            </a:pPr>
            <a:r>
              <a:rPr lang="en-IN" dirty="0"/>
              <a:t>Industry Address:Banglore</a:t>
            </a:r>
          </a:p>
          <a:p>
            <a:pPr marL="342900" indent="-342900">
              <a:buAutoNum type="arabicPeriod"/>
            </a:pPr>
            <a:r>
              <a:rPr lang="en-IN" dirty="0"/>
              <a:t>Project Completion Status as of now(In-Progress)</a:t>
            </a:r>
          </a:p>
          <a:p>
            <a:pPr marL="342900" indent="-342900">
              <a:buAutoNum type="arabicPeriod"/>
            </a:pPr>
            <a:endParaRPr lang="en-IN" dirty="0"/>
          </a:p>
        </p:txBody>
      </p:sp>
    </p:spTree>
    <p:extLst>
      <p:ext uri="{BB962C8B-B14F-4D97-AF65-F5344CB8AC3E}">
        <p14:creationId xmlns:p14="http://schemas.microsoft.com/office/powerpoint/2010/main" val="3417969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DD6E-2541-7A0E-822E-D59479A607C3}"/>
              </a:ext>
            </a:extLst>
          </p:cNvPr>
          <p:cNvSpPr>
            <a:spLocks noGrp="1"/>
          </p:cNvSpPr>
          <p:nvPr>
            <p:ph type="title"/>
          </p:nvPr>
        </p:nvSpPr>
        <p:spPr/>
        <p:txBody>
          <a:bodyPr>
            <a:normAutofit fontScale="90000"/>
          </a:bodyPr>
          <a:lstStyle/>
          <a:p>
            <a:r>
              <a:rPr lang="en-IN" sz="2700" dirty="0">
                <a:latin typeface="Times New Roman" pitchFamily="18" charset="0"/>
                <a:cs typeface="Times New Roman" pitchFamily="18" charset="0"/>
              </a:rPr>
              <a:t>SEQUENCE DIAGRAM</a:t>
            </a:r>
            <a:br>
              <a:rPr lang="en-IN" sz="4400" dirty="0">
                <a:latin typeface="Times New Roman" pitchFamily="18" charset="0"/>
                <a:cs typeface="Times New Roman" pitchFamily="18" charset="0"/>
              </a:rPr>
            </a:br>
            <a:endParaRPr lang="en-IN" dirty="0"/>
          </a:p>
        </p:txBody>
      </p:sp>
      <p:sp>
        <p:nvSpPr>
          <p:cNvPr id="4" name="Date Placeholder 3">
            <a:extLst>
              <a:ext uri="{FF2B5EF4-FFF2-40B4-BE49-F238E27FC236}">
                <a16:creationId xmlns:a16="http://schemas.microsoft.com/office/drawing/2014/main" id="{F35A5EEE-AF03-4F0E-0473-33FABA762A9E}"/>
              </a:ext>
            </a:extLst>
          </p:cNvPr>
          <p:cNvSpPr>
            <a:spLocks noGrp="1"/>
          </p:cNvSpPr>
          <p:nvPr>
            <p:ph type="dt" sz="half" idx="10"/>
          </p:nvPr>
        </p:nvSpPr>
        <p:spPr/>
        <p:txBody>
          <a:bodyPr/>
          <a:lstStyle/>
          <a:p>
            <a:fld id="{9013D310-2602-4AC1-8068-6EB90644ECAC}" type="datetime1">
              <a:rPr lang="en-IN" smtClean="0"/>
              <a:t>08-04-2023</a:t>
            </a:fld>
            <a:endParaRPr lang="en-IN"/>
          </a:p>
        </p:txBody>
      </p:sp>
      <p:sp>
        <p:nvSpPr>
          <p:cNvPr id="5" name="Footer Placeholder 4">
            <a:extLst>
              <a:ext uri="{FF2B5EF4-FFF2-40B4-BE49-F238E27FC236}">
                <a16:creationId xmlns:a16="http://schemas.microsoft.com/office/drawing/2014/main" id="{6EE89DEF-1A10-B7AF-1438-26DC0CEEBEC8}"/>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3A839ABE-67B7-D921-D845-1D6569C1FF70}"/>
              </a:ext>
            </a:extLst>
          </p:cNvPr>
          <p:cNvSpPr>
            <a:spLocks noGrp="1"/>
          </p:cNvSpPr>
          <p:nvPr>
            <p:ph type="sldNum" sz="quarter" idx="12"/>
          </p:nvPr>
        </p:nvSpPr>
        <p:spPr/>
        <p:txBody>
          <a:bodyPr/>
          <a:lstStyle/>
          <a:p>
            <a:fld id="{669AD40C-E5A7-4132-A31D-54A4D1BB6E89}" type="slidenum">
              <a:rPr lang="en-IN" smtClean="0"/>
              <a:t>20</a:t>
            </a:fld>
            <a:endParaRPr lang="en-IN"/>
          </a:p>
        </p:txBody>
      </p:sp>
      <p:pic>
        <p:nvPicPr>
          <p:cNvPr id="9" name="Content Placeholder 8">
            <a:extLst>
              <a:ext uri="{FF2B5EF4-FFF2-40B4-BE49-F238E27FC236}">
                <a16:creationId xmlns:a16="http://schemas.microsoft.com/office/drawing/2014/main" id="{CC78678A-ADF7-ADFC-8993-626B6665C3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1760" y="1340768"/>
            <a:ext cx="4698987" cy="4525963"/>
          </a:xfrm>
        </p:spPr>
      </p:pic>
    </p:spTree>
    <p:extLst>
      <p:ext uri="{BB962C8B-B14F-4D97-AF65-F5344CB8AC3E}">
        <p14:creationId xmlns:p14="http://schemas.microsoft.com/office/powerpoint/2010/main" val="537461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663F175-3DFE-8138-6A09-14CC7D3F83B2}"/>
              </a:ext>
            </a:extLst>
          </p:cNvPr>
          <p:cNvSpPr>
            <a:spLocks noGrp="1"/>
          </p:cNvSpPr>
          <p:nvPr>
            <p:ph type="dt" sz="half" idx="10"/>
          </p:nvPr>
        </p:nvSpPr>
        <p:spPr/>
        <p:txBody>
          <a:bodyPr/>
          <a:lstStyle/>
          <a:p>
            <a:fld id="{9013D310-2602-4AC1-8068-6EB90644ECAC}" type="datetime1">
              <a:rPr lang="en-IN" smtClean="0"/>
              <a:t>08-04-2023</a:t>
            </a:fld>
            <a:endParaRPr lang="en-IN"/>
          </a:p>
        </p:txBody>
      </p:sp>
      <p:sp>
        <p:nvSpPr>
          <p:cNvPr id="5" name="Footer Placeholder 4">
            <a:extLst>
              <a:ext uri="{FF2B5EF4-FFF2-40B4-BE49-F238E27FC236}">
                <a16:creationId xmlns:a16="http://schemas.microsoft.com/office/drawing/2014/main" id="{96C743A2-3295-8374-3603-A58979AD0EEA}"/>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61005946-B6D7-BCF8-D1CB-9905F1E61B12}"/>
              </a:ext>
            </a:extLst>
          </p:cNvPr>
          <p:cNvSpPr>
            <a:spLocks noGrp="1"/>
          </p:cNvSpPr>
          <p:nvPr>
            <p:ph type="sldNum" sz="quarter" idx="12"/>
          </p:nvPr>
        </p:nvSpPr>
        <p:spPr/>
        <p:txBody>
          <a:bodyPr/>
          <a:lstStyle/>
          <a:p>
            <a:fld id="{669AD40C-E5A7-4132-A31D-54A4D1BB6E89}" type="slidenum">
              <a:rPr lang="en-IN" smtClean="0"/>
              <a:t>21</a:t>
            </a:fld>
            <a:endParaRPr lang="en-IN"/>
          </a:p>
        </p:txBody>
      </p:sp>
      <p:sp>
        <p:nvSpPr>
          <p:cNvPr id="10" name="Rectangle 9">
            <a:extLst>
              <a:ext uri="{FF2B5EF4-FFF2-40B4-BE49-F238E27FC236}">
                <a16:creationId xmlns:a16="http://schemas.microsoft.com/office/drawing/2014/main" id="{7C10BD9F-D398-F49A-7972-36DA7C0D62A5}"/>
              </a:ext>
            </a:extLst>
          </p:cNvPr>
          <p:cNvSpPr/>
          <p:nvPr/>
        </p:nvSpPr>
        <p:spPr>
          <a:xfrm>
            <a:off x="1035751" y="4653136"/>
            <a:ext cx="1619200"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User</a:t>
            </a:r>
            <a:endParaRPr lang="en-IN" dirty="0"/>
          </a:p>
        </p:txBody>
      </p:sp>
      <p:sp>
        <p:nvSpPr>
          <p:cNvPr id="16" name="Rectangle 15">
            <a:extLst>
              <a:ext uri="{FF2B5EF4-FFF2-40B4-BE49-F238E27FC236}">
                <a16:creationId xmlns:a16="http://schemas.microsoft.com/office/drawing/2014/main" id="{DCF7B4C2-9B9C-EF6C-2F80-0800F8243A81}"/>
              </a:ext>
            </a:extLst>
          </p:cNvPr>
          <p:cNvSpPr/>
          <p:nvPr/>
        </p:nvSpPr>
        <p:spPr>
          <a:xfrm>
            <a:off x="7007932" y="2891370"/>
            <a:ext cx="1224136" cy="9956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a:t>
            </a:r>
            <a:endParaRPr lang="en-IN" dirty="0"/>
          </a:p>
        </p:txBody>
      </p:sp>
      <p:cxnSp>
        <p:nvCxnSpPr>
          <p:cNvPr id="18" name="Straight Connector 17">
            <a:extLst>
              <a:ext uri="{FF2B5EF4-FFF2-40B4-BE49-F238E27FC236}">
                <a16:creationId xmlns:a16="http://schemas.microsoft.com/office/drawing/2014/main" id="{93E22716-7FB9-1495-148D-25E49E9E7037}"/>
              </a:ext>
            </a:extLst>
          </p:cNvPr>
          <p:cNvCxnSpPr>
            <a:cxnSpLocks/>
          </p:cNvCxnSpPr>
          <p:nvPr/>
        </p:nvCxnSpPr>
        <p:spPr>
          <a:xfrm>
            <a:off x="2681814" y="1677228"/>
            <a:ext cx="4326118" cy="146374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87595D8-EA27-1258-F09F-886208B02736}"/>
              </a:ext>
            </a:extLst>
          </p:cNvPr>
          <p:cNvCxnSpPr>
            <a:cxnSpLocks/>
            <a:stCxn id="10" idx="3"/>
          </p:cNvCxnSpPr>
          <p:nvPr/>
        </p:nvCxnSpPr>
        <p:spPr>
          <a:xfrm flipV="1">
            <a:off x="2654951" y="3645024"/>
            <a:ext cx="4352981" cy="1404156"/>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66AD420F-7047-5548-69DB-1C574EDEDE8C}"/>
              </a:ext>
            </a:extLst>
          </p:cNvPr>
          <p:cNvCxnSpPr/>
          <p:nvPr/>
        </p:nvCxnSpPr>
        <p:spPr>
          <a:xfrm flipV="1">
            <a:off x="3923928" y="4149080"/>
            <a:ext cx="907513" cy="288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FAABACF0-0E76-8116-3AB4-6C79D70926D1}"/>
              </a:ext>
            </a:extLst>
          </p:cNvPr>
          <p:cNvCxnSpPr/>
          <p:nvPr/>
        </p:nvCxnSpPr>
        <p:spPr>
          <a:xfrm>
            <a:off x="4067944" y="1984579"/>
            <a:ext cx="936104" cy="288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3C58A20-891E-00E7-6539-B040B99EEAAD}"/>
              </a:ext>
            </a:extLst>
          </p:cNvPr>
          <p:cNvCxnSpPr/>
          <p:nvPr/>
        </p:nvCxnSpPr>
        <p:spPr>
          <a:xfrm flipH="1">
            <a:off x="-1706252" y="0"/>
            <a:ext cx="13556" cy="28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F4AD59B-B4AB-D629-A6DB-78C9FA449887}"/>
              </a:ext>
            </a:extLst>
          </p:cNvPr>
          <p:cNvCxnSpPr/>
          <p:nvPr/>
        </p:nvCxnSpPr>
        <p:spPr>
          <a:xfrm>
            <a:off x="3851920" y="2272611"/>
            <a:ext cx="979521" cy="2922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FE95C912-6567-A5DE-CA4F-8C3323B81513}"/>
              </a:ext>
            </a:extLst>
          </p:cNvPr>
          <p:cNvCxnSpPr>
            <a:cxnSpLocks/>
          </p:cNvCxnSpPr>
          <p:nvPr/>
        </p:nvCxnSpPr>
        <p:spPr>
          <a:xfrm flipH="1">
            <a:off x="4103948" y="4479646"/>
            <a:ext cx="936104" cy="2792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EE2AEC51-6D5E-B84A-D69E-E8F264F05731}"/>
              </a:ext>
            </a:extLst>
          </p:cNvPr>
          <p:cNvSpPr/>
          <p:nvPr/>
        </p:nvSpPr>
        <p:spPr>
          <a:xfrm>
            <a:off x="-1666407" y="28280"/>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9" name="Rectangle 38">
            <a:extLst>
              <a:ext uri="{FF2B5EF4-FFF2-40B4-BE49-F238E27FC236}">
                <a16:creationId xmlns:a16="http://schemas.microsoft.com/office/drawing/2014/main" id="{FB2CE6CE-9A14-FAC2-21A1-951B8CB699A3}"/>
              </a:ext>
            </a:extLst>
          </p:cNvPr>
          <p:cNvSpPr/>
          <p:nvPr/>
        </p:nvSpPr>
        <p:spPr>
          <a:xfrm>
            <a:off x="971600" y="1221665"/>
            <a:ext cx="1683351" cy="7629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System</a:t>
            </a:r>
            <a:endParaRPr lang="en-IN" dirty="0"/>
          </a:p>
        </p:txBody>
      </p:sp>
      <p:sp>
        <p:nvSpPr>
          <p:cNvPr id="41" name="Title 1">
            <a:extLst>
              <a:ext uri="{FF2B5EF4-FFF2-40B4-BE49-F238E27FC236}">
                <a16:creationId xmlns:a16="http://schemas.microsoft.com/office/drawing/2014/main" id="{9EF81848-0D33-D39B-618B-5B96C222D238}"/>
              </a:ext>
            </a:extLst>
          </p:cNvPr>
          <p:cNvSpPr txBox="1">
            <a:spLocks/>
          </p:cNvSpPr>
          <p:nvPr/>
        </p:nvSpPr>
        <p:spPr>
          <a:xfrm>
            <a:off x="262884" y="18051"/>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700" dirty="0">
                <a:latin typeface="Times New Roman" pitchFamily="18" charset="0"/>
                <a:cs typeface="Times New Roman" pitchFamily="18" charset="0"/>
              </a:rPr>
              <a:t>SEQUENCE DIAGRAM</a:t>
            </a:r>
            <a:br>
              <a:rPr lang="en-IN" dirty="0">
                <a:latin typeface="Times New Roman" pitchFamily="18" charset="0"/>
                <a:cs typeface="Times New Roman" pitchFamily="18" charset="0"/>
              </a:rPr>
            </a:br>
            <a:endParaRPr lang="en-IN" sz="900" dirty="0"/>
          </a:p>
        </p:txBody>
      </p:sp>
      <p:sp>
        <p:nvSpPr>
          <p:cNvPr id="43" name="TextBox 42">
            <a:extLst>
              <a:ext uri="{FF2B5EF4-FFF2-40B4-BE49-F238E27FC236}">
                <a16:creationId xmlns:a16="http://schemas.microsoft.com/office/drawing/2014/main" id="{A2033623-7180-DADF-960F-3730B32C0031}"/>
              </a:ext>
            </a:extLst>
          </p:cNvPr>
          <p:cNvSpPr txBox="1"/>
          <p:nvPr/>
        </p:nvSpPr>
        <p:spPr>
          <a:xfrm>
            <a:off x="4399471" y="1197936"/>
            <a:ext cx="5462832" cy="246221"/>
          </a:xfrm>
          <a:prstGeom prst="rect">
            <a:avLst/>
          </a:prstGeom>
          <a:noFill/>
        </p:spPr>
        <p:txBody>
          <a:bodyPr wrap="square">
            <a:spAutoFit/>
          </a:bodyPr>
          <a:lstStyle/>
          <a:p>
            <a:r>
              <a:rPr lang="en-US" sz="1000" dirty="0">
                <a:latin typeface="Times New Roman" pitchFamily="18" charset="0"/>
                <a:cs typeface="Times New Roman" pitchFamily="18" charset="0"/>
              </a:rPr>
              <a:t>1. Pre processing</a:t>
            </a:r>
            <a:endParaRPr lang="en-IN" sz="1000" dirty="0"/>
          </a:p>
        </p:txBody>
      </p:sp>
      <p:sp>
        <p:nvSpPr>
          <p:cNvPr id="47" name="TextBox 46">
            <a:extLst>
              <a:ext uri="{FF2B5EF4-FFF2-40B4-BE49-F238E27FC236}">
                <a16:creationId xmlns:a16="http://schemas.microsoft.com/office/drawing/2014/main" id="{75F11059-C363-6302-79D6-4E30A9FE3075}"/>
              </a:ext>
            </a:extLst>
          </p:cNvPr>
          <p:cNvSpPr txBox="1"/>
          <p:nvPr/>
        </p:nvSpPr>
        <p:spPr>
          <a:xfrm>
            <a:off x="4399471" y="1389898"/>
            <a:ext cx="5821050" cy="246221"/>
          </a:xfrm>
          <a:prstGeom prst="rect">
            <a:avLst/>
          </a:prstGeom>
          <a:noFill/>
        </p:spPr>
        <p:txBody>
          <a:bodyPr wrap="square">
            <a:spAutoFit/>
          </a:bodyPr>
          <a:lstStyle/>
          <a:p>
            <a:r>
              <a:rPr lang="en-US" sz="1000" dirty="0">
                <a:latin typeface="Times New Roman" pitchFamily="18" charset="0"/>
                <a:cs typeface="Times New Roman" pitchFamily="18" charset="0"/>
              </a:rPr>
              <a:t>2. Feature extraction</a:t>
            </a:r>
            <a:endParaRPr lang="en-IN" sz="1000" dirty="0"/>
          </a:p>
        </p:txBody>
      </p:sp>
      <p:sp>
        <p:nvSpPr>
          <p:cNvPr id="49" name="TextBox 48">
            <a:extLst>
              <a:ext uri="{FF2B5EF4-FFF2-40B4-BE49-F238E27FC236}">
                <a16:creationId xmlns:a16="http://schemas.microsoft.com/office/drawing/2014/main" id="{AFA51A13-8F4A-8E26-AA55-DCF694DB2B8A}"/>
              </a:ext>
            </a:extLst>
          </p:cNvPr>
          <p:cNvSpPr txBox="1"/>
          <p:nvPr/>
        </p:nvSpPr>
        <p:spPr>
          <a:xfrm>
            <a:off x="4405490" y="1563777"/>
            <a:ext cx="6000160" cy="246221"/>
          </a:xfrm>
          <a:prstGeom prst="rect">
            <a:avLst/>
          </a:prstGeom>
          <a:noFill/>
        </p:spPr>
        <p:txBody>
          <a:bodyPr wrap="square">
            <a:spAutoFit/>
          </a:bodyPr>
          <a:lstStyle/>
          <a:p>
            <a:r>
              <a:rPr lang="en-US" sz="1000" dirty="0">
                <a:latin typeface="Times New Roman" pitchFamily="18" charset="0"/>
                <a:cs typeface="Times New Roman" pitchFamily="18" charset="0"/>
              </a:rPr>
              <a:t>3. Data visualization</a:t>
            </a:r>
            <a:endParaRPr lang="en-IN" sz="1000" dirty="0"/>
          </a:p>
        </p:txBody>
      </p:sp>
      <p:sp>
        <p:nvSpPr>
          <p:cNvPr id="51" name="TextBox 50">
            <a:extLst>
              <a:ext uri="{FF2B5EF4-FFF2-40B4-BE49-F238E27FC236}">
                <a16:creationId xmlns:a16="http://schemas.microsoft.com/office/drawing/2014/main" id="{7C2BE7D5-4807-4E5C-28AB-1632B33DC782}"/>
              </a:ext>
            </a:extLst>
          </p:cNvPr>
          <p:cNvSpPr txBox="1"/>
          <p:nvPr/>
        </p:nvSpPr>
        <p:spPr>
          <a:xfrm>
            <a:off x="3124200" y="2347522"/>
            <a:ext cx="6094428" cy="246221"/>
          </a:xfrm>
          <a:prstGeom prst="rect">
            <a:avLst/>
          </a:prstGeom>
          <a:noFill/>
        </p:spPr>
        <p:txBody>
          <a:bodyPr wrap="square">
            <a:spAutoFit/>
          </a:bodyPr>
          <a:lstStyle/>
          <a:p>
            <a:r>
              <a:rPr lang="en-US" sz="1000" dirty="0">
                <a:latin typeface="Times New Roman" pitchFamily="18" charset="0"/>
                <a:cs typeface="Times New Roman" pitchFamily="18" charset="0"/>
              </a:rPr>
              <a:t>4. Train and test</a:t>
            </a:r>
            <a:endParaRPr lang="en-IN" sz="1000" dirty="0"/>
          </a:p>
        </p:txBody>
      </p:sp>
      <p:sp>
        <p:nvSpPr>
          <p:cNvPr id="53" name="TextBox 52">
            <a:extLst>
              <a:ext uri="{FF2B5EF4-FFF2-40B4-BE49-F238E27FC236}">
                <a16:creationId xmlns:a16="http://schemas.microsoft.com/office/drawing/2014/main" id="{F53EA930-427E-5EEF-CED8-C4E6B9750DDB}"/>
              </a:ext>
            </a:extLst>
          </p:cNvPr>
          <p:cNvSpPr txBox="1"/>
          <p:nvPr/>
        </p:nvSpPr>
        <p:spPr>
          <a:xfrm>
            <a:off x="3124200" y="2551754"/>
            <a:ext cx="6094428" cy="246221"/>
          </a:xfrm>
          <a:prstGeom prst="rect">
            <a:avLst/>
          </a:prstGeom>
          <a:noFill/>
        </p:spPr>
        <p:txBody>
          <a:bodyPr wrap="square">
            <a:spAutoFit/>
          </a:bodyPr>
          <a:lstStyle/>
          <a:p>
            <a:r>
              <a:rPr lang="en-US" sz="1000" dirty="0">
                <a:latin typeface="Times New Roman" pitchFamily="18" charset="0"/>
                <a:cs typeface="Times New Roman" pitchFamily="18" charset="0"/>
              </a:rPr>
              <a:t>5. Machine learning model</a:t>
            </a:r>
            <a:endParaRPr lang="en-IN" sz="1000" dirty="0"/>
          </a:p>
        </p:txBody>
      </p:sp>
      <p:sp>
        <p:nvSpPr>
          <p:cNvPr id="55" name="TextBox 54">
            <a:extLst>
              <a:ext uri="{FF2B5EF4-FFF2-40B4-BE49-F238E27FC236}">
                <a16:creationId xmlns:a16="http://schemas.microsoft.com/office/drawing/2014/main" id="{70912D5C-771D-2DBB-AED4-D08EFFCA6291}"/>
              </a:ext>
            </a:extLst>
          </p:cNvPr>
          <p:cNvSpPr txBox="1"/>
          <p:nvPr/>
        </p:nvSpPr>
        <p:spPr>
          <a:xfrm>
            <a:off x="4151287" y="3843816"/>
            <a:ext cx="6094428" cy="246221"/>
          </a:xfrm>
          <a:prstGeom prst="rect">
            <a:avLst/>
          </a:prstGeom>
          <a:noFill/>
        </p:spPr>
        <p:txBody>
          <a:bodyPr wrap="square">
            <a:spAutoFit/>
          </a:bodyPr>
          <a:lstStyle/>
          <a:p>
            <a:r>
              <a:rPr lang="en-US" sz="1000" dirty="0">
                <a:latin typeface="Times New Roman" pitchFamily="18" charset="0"/>
                <a:cs typeface="Times New Roman" pitchFamily="18" charset="0"/>
              </a:rPr>
              <a:t>1. Collecting dataset</a:t>
            </a:r>
            <a:endParaRPr lang="en-IN" sz="1000" dirty="0"/>
          </a:p>
        </p:txBody>
      </p:sp>
      <p:sp>
        <p:nvSpPr>
          <p:cNvPr id="57" name="TextBox 56">
            <a:extLst>
              <a:ext uri="{FF2B5EF4-FFF2-40B4-BE49-F238E27FC236}">
                <a16:creationId xmlns:a16="http://schemas.microsoft.com/office/drawing/2014/main" id="{C69AFBDD-6507-0BD4-D492-A1DC5E576D8F}"/>
              </a:ext>
            </a:extLst>
          </p:cNvPr>
          <p:cNvSpPr txBox="1"/>
          <p:nvPr/>
        </p:nvSpPr>
        <p:spPr>
          <a:xfrm>
            <a:off x="4831441" y="4636288"/>
            <a:ext cx="6094428" cy="246221"/>
          </a:xfrm>
          <a:prstGeom prst="rect">
            <a:avLst/>
          </a:prstGeom>
          <a:noFill/>
        </p:spPr>
        <p:txBody>
          <a:bodyPr wrap="square">
            <a:spAutoFit/>
          </a:bodyPr>
          <a:lstStyle/>
          <a:p>
            <a:r>
              <a:rPr lang="en-US" sz="1000" dirty="0">
                <a:latin typeface="Times New Roman" pitchFamily="18" charset="0"/>
                <a:cs typeface="Times New Roman" pitchFamily="18" charset="0"/>
              </a:rPr>
              <a:t>1. Giving input data</a:t>
            </a:r>
            <a:endParaRPr lang="en-IN" sz="1000" dirty="0"/>
          </a:p>
        </p:txBody>
      </p:sp>
      <p:sp>
        <p:nvSpPr>
          <p:cNvPr id="59" name="TextBox 58">
            <a:extLst>
              <a:ext uri="{FF2B5EF4-FFF2-40B4-BE49-F238E27FC236}">
                <a16:creationId xmlns:a16="http://schemas.microsoft.com/office/drawing/2014/main" id="{1B6091BD-00E5-9128-B8C2-75C313D5BA47}"/>
              </a:ext>
            </a:extLst>
          </p:cNvPr>
          <p:cNvSpPr txBox="1"/>
          <p:nvPr/>
        </p:nvSpPr>
        <p:spPr>
          <a:xfrm>
            <a:off x="4844873" y="4871092"/>
            <a:ext cx="6353666" cy="246221"/>
          </a:xfrm>
          <a:prstGeom prst="rect">
            <a:avLst/>
          </a:prstGeom>
          <a:noFill/>
        </p:spPr>
        <p:txBody>
          <a:bodyPr wrap="square">
            <a:spAutoFit/>
          </a:bodyPr>
          <a:lstStyle/>
          <a:p>
            <a:r>
              <a:rPr lang="en-US" sz="1000" dirty="0">
                <a:latin typeface="Times New Roman" pitchFamily="18" charset="0"/>
                <a:cs typeface="Times New Roman" pitchFamily="18" charset="0"/>
              </a:rPr>
              <a:t>2. Predict future</a:t>
            </a:r>
            <a:endParaRPr lang="en-IN" sz="1000" dirty="0"/>
          </a:p>
        </p:txBody>
      </p:sp>
    </p:spTree>
    <p:extLst>
      <p:ext uri="{BB962C8B-B14F-4D97-AF65-F5344CB8AC3E}">
        <p14:creationId xmlns:p14="http://schemas.microsoft.com/office/powerpoint/2010/main" val="1304894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445E2-48A2-01E9-8C8F-EF7BDBD73500}"/>
              </a:ext>
            </a:extLst>
          </p:cNvPr>
          <p:cNvSpPr>
            <a:spLocks noGrp="1"/>
          </p:cNvSpPr>
          <p:nvPr>
            <p:ph type="title"/>
          </p:nvPr>
        </p:nvSpPr>
        <p:spPr>
          <a:xfrm>
            <a:off x="-1524000" y="227013"/>
            <a:ext cx="8229600" cy="1143000"/>
          </a:xfrm>
        </p:spPr>
        <p:txBody>
          <a:bodyPr>
            <a:normAutofit/>
          </a:bodyPr>
          <a:lstStyle/>
          <a:p>
            <a:r>
              <a:rPr lang="en-US" sz="2400" dirty="0">
                <a:latin typeface="Times New Roman" panose="02020603050405020304" pitchFamily="18" charset="0"/>
                <a:cs typeface="Times New Roman" panose="02020603050405020304" pitchFamily="18" charset="0"/>
              </a:rPr>
              <a:t>USE CASE DIAGRAM</a:t>
            </a:r>
            <a:endParaRPr lang="en-IN" sz="2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4DFCBF84-DB9B-72FD-59FD-4BAA57C397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9606" y="1600200"/>
            <a:ext cx="6104787" cy="4525963"/>
          </a:xfrm>
        </p:spPr>
      </p:pic>
      <p:sp>
        <p:nvSpPr>
          <p:cNvPr id="4" name="Date Placeholder 3">
            <a:extLst>
              <a:ext uri="{FF2B5EF4-FFF2-40B4-BE49-F238E27FC236}">
                <a16:creationId xmlns:a16="http://schemas.microsoft.com/office/drawing/2014/main" id="{A30AF5C3-3055-F4A2-FEB5-6BBDFA64F1F7}"/>
              </a:ext>
            </a:extLst>
          </p:cNvPr>
          <p:cNvSpPr>
            <a:spLocks noGrp="1"/>
          </p:cNvSpPr>
          <p:nvPr>
            <p:ph type="dt" sz="half" idx="10"/>
          </p:nvPr>
        </p:nvSpPr>
        <p:spPr/>
        <p:txBody>
          <a:bodyPr/>
          <a:lstStyle/>
          <a:p>
            <a:fld id="{9013D310-2602-4AC1-8068-6EB90644ECAC}" type="datetime1">
              <a:rPr lang="en-IN" smtClean="0"/>
              <a:t>08-04-2023</a:t>
            </a:fld>
            <a:endParaRPr lang="en-IN"/>
          </a:p>
        </p:txBody>
      </p:sp>
      <p:sp>
        <p:nvSpPr>
          <p:cNvPr id="5" name="Footer Placeholder 4">
            <a:extLst>
              <a:ext uri="{FF2B5EF4-FFF2-40B4-BE49-F238E27FC236}">
                <a16:creationId xmlns:a16="http://schemas.microsoft.com/office/drawing/2014/main" id="{AF486B6D-6059-0F1B-6D7A-FEB8F8D7146F}"/>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15D419C6-F169-9446-B5D7-FB6CFB80E487}"/>
              </a:ext>
            </a:extLst>
          </p:cNvPr>
          <p:cNvSpPr>
            <a:spLocks noGrp="1"/>
          </p:cNvSpPr>
          <p:nvPr>
            <p:ph type="sldNum" sz="quarter" idx="12"/>
          </p:nvPr>
        </p:nvSpPr>
        <p:spPr/>
        <p:txBody>
          <a:bodyPr/>
          <a:lstStyle/>
          <a:p>
            <a:fld id="{669AD40C-E5A7-4132-A31D-54A4D1BB6E89}" type="slidenum">
              <a:rPr lang="en-IN" smtClean="0"/>
              <a:t>22</a:t>
            </a:fld>
            <a:endParaRPr lang="en-IN"/>
          </a:p>
        </p:txBody>
      </p:sp>
    </p:spTree>
    <p:extLst>
      <p:ext uri="{BB962C8B-B14F-4D97-AF65-F5344CB8AC3E}">
        <p14:creationId xmlns:p14="http://schemas.microsoft.com/office/powerpoint/2010/main" val="73953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65513-1A13-D974-46E1-13BD3FA575CA}"/>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CLASS DIAGRAM</a:t>
            </a:r>
            <a:endParaRPr lang="en-IN" sz="2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B0568988-BC42-1109-31EB-7BB7590EB7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1645" y="1772816"/>
            <a:ext cx="7768021" cy="2808312"/>
          </a:xfrm>
        </p:spPr>
      </p:pic>
      <p:sp>
        <p:nvSpPr>
          <p:cNvPr id="4" name="Date Placeholder 3">
            <a:extLst>
              <a:ext uri="{FF2B5EF4-FFF2-40B4-BE49-F238E27FC236}">
                <a16:creationId xmlns:a16="http://schemas.microsoft.com/office/drawing/2014/main" id="{D1F3B874-84A1-162B-EB9B-AE117399323E}"/>
              </a:ext>
            </a:extLst>
          </p:cNvPr>
          <p:cNvSpPr>
            <a:spLocks noGrp="1"/>
          </p:cNvSpPr>
          <p:nvPr>
            <p:ph type="dt" sz="half" idx="10"/>
          </p:nvPr>
        </p:nvSpPr>
        <p:spPr/>
        <p:txBody>
          <a:bodyPr/>
          <a:lstStyle/>
          <a:p>
            <a:fld id="{9013D310-2602-4AC1-8068-6EB90644ECAC}" type="datetime1">
              <a:rPr lang="en-IN" smtClean="0"/>
              <a:t>08-04-2023</a:t>
            </a:fld>
            <a:endParaRPr lang="en-IN"/>
          </a:p>
        </p:txBody>
      </p:sp>
      <p:sp>
        <p:nvSpPr>
          <p:cNvPr id="5" name="Footer Placeholder 4">
            <a:extLst>
              <a:ext uri="{FF2B5EF4-FFF2-40B4-BE49-F238E27FC236}">
                <a16:creationId xmlns:a16="http://schemas.microsoft.com/office/drawing/2014/main" id="{B8FA65B3-EEC0-0021-F0CC-AF33B9C3652C}"/>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698A3FE1-432F-A62C-AE4E-2C911FEDCA59}"/>
              </a:ext>
            </a:extLst>
          </p:cNvPr>
          <p:cNvSpPr>
            <a:spLocks noGrp="1"/>
          </p:cNvSpPr>
          <p:nvPr>
            <p:ph type="sldNum" sz="quarter" idx="12"/>
          </p:nvPr>
        </p:nvSpPr>
        <p:spPr/>
        <p:txBody>
          <a:bodyPr/>
          <a:lstStyle/>
          <a:p>
            <a:fld id="{669AD40C-E5A7-4132-A31D-54A4D1BB6E89}" type="slidenum">
              <a:rPr lang="en-IN" smtClean="0"/>
              <a:t>23</a:t>
            </a:fld>
            <a:endParaRPr lang="en-IN"/>
          </a:p>
        </p:txBody>
      </p:sp>
    </p:spTree>
    <p:extLst>
      <p:ext uri="{BB962C8B-B14F-4D97-AF65-F5344CB8AC3E}">
        <p14:creationId xmlns:p14="http://schemas.microsoft.com/office/powerpoint/2010/main" val="1502724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FE0C-1B25-9DAC-1B26-D5613FDE43EA}"/>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ACTIVITY DIAGRAM</a:t>
            </a:r>
            <a:endParaRPr lang="en-IN" sz="2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4FE08599-0B02-03E0-BBB5-2AD7BC2212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626" y="1340768"/>
            <a:ext cx="3686551" cy="4887071"/>
          </a:xfrm>
        </p:spPr>
      </p:pic>
      <p:sp>
        <p:nvSpPr>
          <p:cNvPr id="4" name="Date Placeholder 3">
            <a:extLst>
              <a:ext uri="{FF2B5EF4-FFF2-40B4-BE49-F238E27FC236}">
                <a16:creationId xmlns:a16="http://schemas.microsoft.com/office/drawing/2014/main" id="{115A44E8-BDFF-9B3D-00A1-BDD0D4487424}"/>
              </a:ext>
            </a:extLst>
          </p:cNvPr>
          <p:cNvSpPr>
            <a:spLocks noGrp="1"/>
          </p:cNvSpPr>
          <p:nvPr>
            <p:ph type="dt" sz="half" idx="10"/>
          </p:nvPr>
        </p:nvSpPr>
        <p:spPr/>
        <p:txBody>
          <a:bodyPr/>
          <a:lstStyle/>
          <a:p>
            <a:fld id="{9013D310-2602-4AC1-8068-6EB90644ECAC}" type="datetime1">
              <a:rPr lang="en-IN" smtClean="0"/>
              <a:t>08-04-2023</a:t>
            </a:fld>
            <a:endParaRPr lang="en-IN"/>
          </a:p>
        </p:txBody>
      </p:sp>
      <p:sp>
        <p:nvSpPr>
          <p:cNvPr id="5" name="Footer Placeholder 4">
            <a:extLst>
              <a:ext uri="{FF2B5EF4-FFF2-40B4-BE49-F238E27FC236}">
                <a16:creationId xmlns:a16="http://schemas.microsoft.com/office/drawing/2014/main" id="{D689D83C-F0F7-9B20-923A-71EB24F8D890}"/>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C3743034-2047-D151-D6D3-78B3E10DCDA1}"/>
              </a:ext>
            </a:extLst>
          </p:cNvPr>
          <p:cNvSpPr>
            <a:spLocks noGrp="1"/>
          </p:cNvSpPr>
          <p:nvPr>
            <p:ph type="sldNum" sz="quarter" idx="12"/>
          </p:nvPr>
        </p:nvSpPr>
        <p:spPr/>
        <p:txBody>
          <a:bodyPr/>
          <a:lstStyle/>
          <a:p>
            <a:fld id="{669AD40C-E5A7-4132-A31D-54A4D1BB6E89}" type="slidenum">
              <a:rPr lang="en-IN" smtClean="0"/>
              <a:t>24</a:t>
            </a:fld>
            <a:endParaRPr lang="en-IN"/>
          </a:p>
        </p:txBody>
      </p:sp>
    </p:spTree>
    <p:extLst>
      <p:ext uri="{BB962C8B-B14F-4D97-AF65-F5344CB8AC3E}">
        <p14:creationId xmlns:p14="http://schemas.microsoft.com/office/powerpoint/2010/main" val="4238005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6291A-F775-1A62-5BE1-6E43F6054BFB}"/>
              </a:ext>
            </a:extLst>
          </p:cNvPr>
          <p:cNvSpPr>
            <a:spLocks noGrp="1"/>
          </p:cNvSpPr>
          <p:nvPr>
            <p:ph type="title"/>
          </p:nvPr>
        </p:nvSpPr>
        <p:spPr>
          <a:xfrm>
            <a:off x="441836" y="457200"/>
            <a:ext cx="8229600" cy="1143000"/>
          </a:xfrm>
        </p:spPr>
        <p:txBody>
          <a:bodyPr>
            <a:normAutofit/>
          </a:bodyPr>
          <a:lstStyle/>
          <a:p>
            <a:pPr algn="l"/>
            <a:r>
              <a:rPr lang="en-US" sz="2400" b="1" dirty="0">
                <a:latin typeface="Times New Roman" panose="02020603050405020304" pitchFamily="18" charset="0"/>
                <a:cs typeface="Times New Roman" panose="02020603050405020304" pitchFamily="18" charset="0"/>
              </a:rPr>
              <a:t>TESTING</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EB542F-7699-99D6-9B75-B6CEC8116604}"/>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UNIT TESTING</a:t>
            </a:r>
          </a:p>
          <a:p>
            <a:pPr marL="0" indent="0" algn="just">
              <a:buNone/>
            </a:pPr>
            <a:r>
              <a:rPr lang="en-US" sz="1800" dirty="0">
                <a:latin typeface="Times New Roman" panose="02020603050405020304" pitchFamily="18" charset="0"/>
                <a:cs typeface="Times New Roman" panose="02020603050405020304" pitchFamily="18" charset="0"/>
              </a:rPr>
              <a:t>     A software testing technique known as unit testing involves testing individual software units, such as groups of computer </a:t>
            </a:r>
            <a:r>
              <a:rPr lang="en-US" sz="1800" dirty="0" err="1">
                <a:latin typeface="Times New Roman" panose="02020603050405020304" pitchFamily="18" charset="0"/>
                <a:cs typeface="Times New Roman" panose="02020603050405020304" pitchFamily="18" charset="0"/>
              </a:rPr>
              <a:t>programme</a:t>
            </a:r>
            <a:r>
              <a:rPr lang="en-US" sz="1800" dirty="0">
                <a:latin typeface="Times New Roman" panose="02020603050405020304" pitchFamily="18" charset="0"/>
                <a:cs typeface="Times New Roman" panose="02020603050405020304" pitchFamily="18" charset="0"/>
              </a:rPr>
              <a:t> modules, usage procedures, and operating procedures, to see if they are acceptable for use. It is a testing technique whereby the developer himself tests each individual module to ascertain whether there is a problem. It has a relationship on how well the individual modules perform. Software testing known as "unit testing" involves testing individual </a:t>
            </a:r>
            <a:r>
              <a:rPr lang="en-US" sz="1800" dirty="0" err="1">
                <a:latin typeface="Times New Roman" panose="02020603050405020304" pitchFamily="18" charset="0"/>
                <a:cs typeface="Times New Roman" panose="02020603050405020304" pitchFamily="18" charset="0"/>
              </a:rPr>
              <a:t>programme</a:t>
            </a:r>
            <a:r>
              <a:rPr lang="en-US" sz="1800" dirty="0">
                <a:latin typeface="Times New Roman" panose="02020603050405020304" pitchFamily="18" charset="0"/>
                <a:cs typeface="Times New Roman" panose="02020603050405020304" pitchFamily="18" charset="0"/>
              </a:rPr>
              <a:t> components. When developing an application, unit testing is done on the software product. An individual component could be a technique or a specific function.</a:t>
            </a:r>
          </a:p>
          <a:p>
            <a:pPr marL="0" indent="0" algn="just">
              <a:buNone/>
            </a:pPr>
            <a:endParaRPr lang="en-US" sz="18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INTEGRATION TESTING</a:t>
            </a:r>
          </a:p>
          <a:p>
            <a:pPr marL="0" indent="0" algn="just">
              <a:buNone/>
            </a:pPr>
            <a:r>
              <a:rPr lang="en-US" sz="2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Software integration testing is the incremental integration testing of two or more integrated software components on a single platform to produce failures caused by interface defects</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BBC076E-D899-BE48-2189-A2781DAA1956}"/>
              </a:ext>
            </a:extLst>
          </p:cNvPr>
          <p:cNvSpPr>
            <a:spLocks noGrp="1"/>
          </p:cNvSpPr>
          <p:nvPr>
            <p:ph type="dt" sz="half" idx="10"/>
          </p:nvPr>
        </p:nvSpPr>
        <p:spPr/>
        <p:txBody>
          <a:bodyPr/>
          <a:lstStyle/>
          <a:p>
            <a:fld id="{9013D310-2602-4AC1-8068-6EB90644ECAC}" type="datetime1">
              <a:rPr lang="en-IN" smtClean="0"/>
              <a:t>08-04-2023</a:t>
            </a:fld>
            <a:endParaRPr lang="en-IN"/>
          </a:p>
        </p:txBody>
      </p:sp>
      <p:sp>
        <p:nvSpPr>
          <p:cNvPr id="5" name="Footer Placeholder 4">
            <a:extLst>
              <a:ext uri="{FF2B5EF4-FFF2-40B4-BE49-F238E27FC236}">
                <a16:creationId xmlns:a16="http://schemas.microsoft.com/office/drawing/2014/main" id="{753DDBE0-5C66-C3E6-1DF6-A5FA4EAF0634}"/>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4CC243E6-645F-E3F4-536A-90C50ED6E592}"/>
              </a:ext>
            </a:extLst>
          </p:cNvPr>
          <p:cNvSpPr>
            <a:spLocks noGrp="1"/>
          </p:cNvSpPr>
          <p:nvPr>
            <p:ph type="sldNum" sz="quarter" idx="12"/>
          </p:nvPr>
        </p:nvSpPr>
        <p:spPr/>
        <p:txBody>
          <a:bodyPr/>
          <a:lstStyle/>
          <a:p>
            <a:fld id="{669AD40C-E5A7-4132-A31D-54A4D1BB6E89}" type="slidenum">
              <a:rPr lang="en-IN" smtClean="0"/>
              <a:t>25</a:t>
            </a:fld>
            <a:endParaRPr lang="en-IN"/>
          </a:p>
        </p:txBody>
      </p:sp>
    </p:spTree>
    <p:extLst>
      <p:ext uri="{BB962C8B-B14F-4D97-AF65-F5344CB8AC3E}">
        <p14:creationId xmlns:p14="http://schemas.microsoft.com/office/powerpoint/2010/main" val="1281667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F576D2-AC78-806F-DDAE-8882DDA2FC03}"/>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FUNCTIONAL TESTING</a:t>
            </a:r>
          </a:p>
          <a:p>
            <a:pPr marL="0" indent="0" algn="just">
              <a:buNone/>
            </a:pPr>
            <a:r>
              <a:rPr lang="en-US" sz="24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Functional tests provide systematic demonstrations that functions tested are available as specified by the business and technical requirements, system documentation, and user manuals.</a:t>
            </a:r>
          </a:p>
          <a:p>
            <a:pPr marL="0" indent="0">
              <a:buNone/>
            </a:pPr>
            <a:endParaRPr lang="en-US" sz="18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WHITE BOX TESTING</a:t>
            </a:r>
          </a:p>
          <a:p>
            <a:pPr marL="0" indent="0" algn="just">
              <a:buNone/>
            </a:pPr>
            <a:r>
              <a:rPr lang="en-US" sz="1800" dirty="0">
                <a:latin typeface="Times New Roman" panose="02020603050405020304" pitchFamily="18" charset="0"/>
                <a:cs typeface="Times New Roman" panose="02020603050405020304" pitchFamily="18" charset="0"/>
              </a:rPr>
              <a:t>              White box testing is a technique that enables testers to examine and validate a software system's internal operations, including its code, infrastructure, and integrations with external systems. An automated build method for a modern Continuous Integration/Continuous Delivery (CI/CD) development pipeline must include white box testing.</a:t>
            </a:r>
          </a:p>
          <a:p>
            <a:pPr marL="0" indent="0">
              <a:buNone/>
            </a:pP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CCEB63D-1891-BE61-37C0-0F3A6ED913A1}"/>
              </a:ext>
            </a:extLst>
          </p:cNvPr>
          <p:cNvSpPr>
            <a:spLocks noGrp="1"/>
          </p:cNvSpPr>
          <p:nvPr>
            <p:ph type="dt" sz="half" idx="10"/>
          </p:nvPr>
        </p:nvSpPr>
        <p:spPr/>
        <p:txBody>
          <a:bodyPr/>
          <a:lstStyle/>
          <a:p>
            <a:fld id="{9013D310-2602-4AC1-8068-6EB90644ECAC}" type="datetime1">
              <a:rPr lang="en-IN" smtClean="0"/>
              <a:t>08-04-2023</a:t>
            </a:fld>
            <a:endParaRPr lang="en-IN"/>
          </a:p>
        </p:txBody>
      </p:sp>
      <p:sp>
        <p:nvSpPr>
          <p:cNvPr id="5" name="Footer Placeholder 4">
            <a:extLst>
              <a:ext uri="{FF2B5EF4-FFF2-40B4-BE49-F238E27FC236}">
                <a16:creationId xmlns:a16="http://schemas.microsoft.com/office/drawing/2014/main" id="{003CB5EE-669F-BA06-9693-74FB06D315FE}"/>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2EB07BB6-E7C1-C3E2-36FB-4A475DBB1406}"/>
              </a:ext>
            </a:extLst>
          </p:cNvPr>
          <p:cNvSpPr>
            <a:spLocks noGrp="1"/>
          </p:cNvSpPr>
          <p:nvPr>
            <p:ph type="sldNum" sz="quarter" idx="12"/>
          </p:nvPr>
        </p:nvSpPr>
        <p:spPr/>
        <p:txBody>
          <a:bodyPr/>
          <a:lstStyle/>
          <a:p>
            <a:fld id="{669AD40C-E5A7-4132-A31D-54A4D1BB6E89}" type="slidenum">
              <a:rPr lang="en-IN" smtClean="0"/>
              <a:t>26</a:t>
            </a:fld>
            <a:endParaRPr lang="en-IN"/>
          </a:p>
        </p:txBody>
      </p:sp>
    </p:spTree>
    <p:extLst>
      <p:ext uri="{BB962C8B-B14F-4D97-AF65-F5344CB8AC3E}">
        <p14:creationId xmlns:p14="http://schemas.microsoft.com/office/powerpoint/2010/main" val="3941506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3E4810-D2FC-C1D1-0E54-4206106B413C}"/>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BLACK BOX TESTING</a:t>
            </a:r>
          </a:p>
          <a:p>
            <a:pPr marL="0" indent="0" algn="just">
              <a:buNone/>
            </a:pPr>
            <a:r>
              <a:rPr lang="en-US" sz="1800" dirty="0">
                <a:latin typeface="Times New Roman" panose="02020603050405020304" pitchFamily="18" charset="0"/>
                <a:cs typeface="Times New Roman" panose="02020603050405020304" pitchFamily="18" charset="0"/>
              </a:rPr>
              <a:t>Black box testing is a technique for testing software applications' functionalities without having access to their underlying code structure, implementation specifics, or internal routes. Black Box Testing is totally based on software requirements and standards and primarily concentrates on the input and output of software programmes. Also called behavioural testing.</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8B54A7B-1658-04C5-1BEC-B090B6BD6761}"/>
              </a:ext>
            </a:extLst>
          </p:cNvPr>
          <p:cNvSpPr>
            <a:spLocks noGrp="1"/>
          </p:cNvSpPr>
          <p:nvPr>
            <p:ph type="dt" sz="half" idx="10"/>
          </p:nvPr>
        </p:nvSpPr>
        <p:spPr/>
        <p:txBody>
          <a:bodyPr/>
          <a:lstStyle/>
          <a:p>
            <a:fld id="{9013D310-2602-4AC1-8068-6EB90644ECAC}" type="datetime1">
              <a:rPr lang="en-IN" smtClean="0"/>
              <a:t>08-04-2023</a:t>
            </a:fld>
            <a:endParaRPr lang="en-IN"/>
          </a:p>
        </p:txBody>
      </p:sp>
      <p:sp>
        <p:nvSpPr>
          <p:cNvPr id="5" name="Footer Placeholder 4">
            <a:extLst>
              <a:ext uri="{FF2B5EF4-FFF2-40B4-BE49-F238E27FC236}">
                <a16:creationId xmlns:a16="http://schemas.microsoft.com/office/drawing/2014/main" id="{D8A2F3C2-0E24-3B20-C0B5-A8BCEE725F29}"/>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2EB8990F-5E78-586F-2C69-A51FEAA2B2C1}"/>
              </a:ext>
            </a:extLst>
          </p:cNvPr>
          <p:cNvSpPr>
            <a:spLocks noGrp="1"/>
          </p:cNvSpPr>
          <p:nvPr>
            <p:ph type="sldNum" sz="quarter" idx="12"/>
          </p:nvPr>
        </p:nvSpPr>
        <p:spPr/>
        <p:txBody>
          <a:bodyPr/>
          <a:lstStyle/>
          <a:p>
            <a:fld id="{669AD40C-E5A7-4132-A31D-54A4D1BB6E89}" type="slidenum">
              <a:rPr lang="en-IN" smtClean="0"/>
              <a:t>27</a:t>
            </a:fld>
            <a:endParaRPr lang="en-IN"/>
          </a:p>
        </p:txBody>
      </p:sp>
    </p:spTree>
    <p:extLst>
      <p:ext uri="{BB962C8B-B14F-4D97-AF65-F5344CB8AC3E}">
        <p14:creationId xmlns:p14="http://schemas.microsoft.com/office/powerpoint/2010/main" val="2025065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D387-CEE7-3AAA-FE5B-8A349517EDD9}"/>
              </a:ext>
            </a:extLst>
          </p:cNvPr>
          <p:cNvSpPr>
            <a:spLocks noGrp="1"/>
          </p:cNvSpPr>
          <p:nvPr>
            <p:ph type="title"/>
          </p:nvPr>
        </p:nvSpPr>
        <p:spPr/>
        <p:txBody>
          <a:bodyPr>
            <a:normAutofit/>
          </a:bodyPr>
          <a:lstStyle/>
          <a:p>
            <a:pPr algn="l"/>
            <a:r>
              <a:rPr lang="en-US" sz="2400" b="1" dirty="0">
                <a:latin typeface="Times New Roman" panose="02020603050405020304" pitchFamily="18" charset="0"/>
                <a:cs typeface="Times New Roman" panose="02020603050405020304" pitchFamily="18" charset="0"/>
              </a:rPr>
              <a:t>INPUT AND OUTPUT</a:t>
            </a:r>
            <a:endParaRPr lang="en-IN" sz="2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1D7471B-4545-50DD-4552-FACF1C2F0F68}"/>
              </a:ext>
            </a:extLst>
          </p:cNvPr>
          <p:cNvSpPr>
            <a:spLocks noGrp="1"/>
          </p:cNvSpPr>
          <p:nvPr>
            <p:ph type="dt" sz="half" idx="10"/>
          </p:nvPr>
        </p:nvSpPr>
        <p:spPr/>
        <p:txBody>
          <a:bodyPr/>
          <a:lstStyle/>
          <a:p>
            <a:fld id="{9013D310-2602-4AC1-8068-6EB90644ECAC}" type="datetime1">
              <a:rPr lang="en-IN" smtClean="0"/>
              <a:t>08-04-2023</a:t>
            </a:fld>
            <a:endParaRPr lang="en-IN"/>
          </a:p>
        </p:txBody>
      </p:sp>
      <p:sp>
        <p:nvSpPr>
          <p:cNvPr id="5" name="Footer Placeholder 4">
            <a:extLst>
              <a:ext uri="{FF2B5EF4-FFF2-40B4-BE49-F238E27FC236}">
                <a16:creationId xmlns:a16="http://schemas.microsoft.com/office/drawing/2014/main" id="{04E8E7B3-13DC-F37F-3BF1-0C42C5BC1607}"/>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0CC097C5-D008-F5FC-CADD-BD06C1656963}"/>
              </a:ext>
            </a:extLst>
          </p:cNvPr>
          <p:cNvSpPr>
            <a:spLocks noGrp="1"/>
          </p:cNvSpPr>
          <p:nvPr>
            <p:ph type="sldNum" sz="quarter" idx="12"/>
          </p:nvPr>
        </p:nvSpPr>
        <p:spPr/>
        <p:txBody>
          <a:bodyPr/>
          <a:lstStyle/>
          <a:p>
            <a:fld id="{669AD40C-E5A7-4132-A31D-54A4D1BB6E89}" type="slidenum">
              <a:rPr lang="en-IN" smtClean="0"/>
              <a:t>28</a:t>
            </a:fld>
            <a:endParaRPr lang="en-IN"/>
          </a:p>
        </p:txBody>
      </p:sp>
      <p:pic>
        <p:nvPicPr>
          <p:cNvPr id="7" name="Content Placeholder 6">
            <a:extLst>
              <a:ext uri="{FF2B5EF4-FFF2-40B4-BE49-F238E27FC236}">
                <a16:creationId xmlns:a16="http://schemas.microsoft.com/office/drawing/2014/main" id="{62B7E6E8-3389-49D1-8BCD-1D4F935713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624012"/>
            <a:ext cx="7561805" cy="4525963"/>
          </a:xfrm>
          <a:prstGeom prst="rect">
            <a:avLst/>
          </a:prstGeom>
        </p:spPr>
      </p:pic>
    </p:spTree>
    <p:extLst>
      <p:ext uri="{BB962C8B-B14F-4D97-AF65-F5344CB8AC3E}">
        <p14:creationId xmlns:p14="http://schemas.microsoft.com/office/powerpoint/2010/main" val="3126524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E895-4F44-72F1-B0BA-A49D8C5D9448}"/>
              </a:ext>
            </a:extLst>
          </p:cNvPr>
          <p:cNvSpPr>
            <a:spLocks noGrp="1"/>
          </p:cNvSpPr>
          <p:nvPr>
            <p:ph type="title"/>
          </p:nvPr>
        </p:nvSpPr>
        <p:spPr>
          <a:xfrm>
            <a:off x="755576" y="461183"/>
            <a:ext cx="8229600" cy="1143000"/>
          </a:xfrm>
        </p:spPr>
        <p:txBody>
          <a:bodyPr>
            <a:normAutofit/>
          </a:bodyPr>
          <a:lstStyle/>
          <a:p>
            <a:pPr algn="l"/>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57FD12-9B3F-CD87-67CD-7E6D330C71CB}"/>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In manufacturing supply chains, huge time series data are frequently present because of the hierarchical nature of the demand (from manufacturers through distributors to retailers). In order to find important knowledge and information hidden in the data, several exploratory analytics and visualisation tools are suggested in this study.When a single time series is of interest, we advise superimposing exogenous elements (such as pricing and promotion data) over the demand time series so that the relationship between the factors and demand may be visually examined. We advise using the kite plot when working with a reasonably significant amount of time series. Examining similarities between different time series and the availability of data is possible.</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FF00AA7-ED72-EC9F-DCFB-ED05D4A028A7}"/>
              </a:ext>
            </a:extLst>
          </p:cNvPr>
          <p:cNvSpPr>
            <a:spLocks noGrp="1"/>
          </p:cNvSpPr>
          <p:nvPr>
            <p:ph type="dt" sz="half" idx="10"/>
          </p:nvPr>
        </p:nvSpPr>
        <p:spPr/>
        <p:txBody>
          <a:bodyPr/>
          <a:lstStyle/>
          <a:p>
            <a:fld id="{9013D310-2602-4AC1-8068-6EB90644ECAC}" type="datetime1">
              <a:rPr lang="en-IN" smtClean="0"/>
              <a:t>08-04-2023</a:t>
            </a:fld>
            <a:endParaRPr lang="en-IN"/>
          </a:p>
        </p:txBody>
      </p:sp>
      <p:sp>
        <p:nvSpPr>
          <p:cNvPr id="5" name="Footer Placeholder 4">
            <a:extLst>
              <a:ext uri="{FF2B5EF4-FFF2-40B4-BE49-F238E27FC236}">
                <a16:creationId xmlns:a16="http://schemas.microsoft.com/office/drawing/2014/main" id="{182F2CC4-5947-9A53-148E-5A0897A24AEB}"/>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0B28F867-7F25-8930-A442-AE27811179BC}"/>
              </a:ext>
            </a:extLst>
          </p:cNvPr>
          <p:cNvSpPr>
            <a:spLocks noGrp="1"/>
          </p:cNvSpPr>
          <p:nvPr>
            <p:ph type="sldNum" sz="quarter" idx="12"/>
          </p:nvPr>
        </p:nvSpPr>
        <p:spPr/>
        <p:txBody>
          <a:bodyPr/>
          <a:lstStyle/>
          <a:p>
            <a:fld id="{669AD40C-E5A7-4132-A31D-54A4D1BB6E89}" type="slidenum">
              <a:rPr lang="en-IN" smtClean="0"/>
              <a:t>29</a:t>
            </a:fld>
            <a:endParaRPr lang="en-IN"/>
          </a:p>
        </p:txBody>
      </p:sp>
    </p:spTree>
    <p:extLst>
      <p:ext uri="{BB962C8B-B14F-4D97-AF65-F5344CB8AC3E}">
        <p14:creationId xmlns:p14="http://schemas.microsoft.com/office/powerpoint/2010/main" val="45202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BATCH NO:30     DEPARTMENT OF COMPUTER SCIENCE &amp; ENGINEERING</a:t>
            </a:r>
            <a:endParaRPr lang="en-IN" dirty="0"/>
          </a:p>
        </p:txBody>
      </p:sp>
      <p:sp>
        <p:nvSpPr>
          <p:cNvPr id="3" name="Slide Number Placeholder 2"/>
          <p:cNvSpPr>
            <a:spLocks noGrp="1"/>
          </p:cNvSpPr>
          <p:nvPr>
            <p:ph type="sldNum" sz="quarter" idx="12"/>
          </p:nvPr>
        </p:nvSpPr>
        <p:spPr/>
        <p:txBody>
          <a:bodyPr/>
          <a:lstStyle/>
          <a:p>
            <a:fld id="{FA00FD27-8DB0-4CB2-BD37-BEA95C6A1008}" type="slidenum">
              <a:rPr lang="en-IN" smtClean="0"/>
              <a:t>3</a:t>
            </a:fld>
            <a:endParaRPr lang="en-IN"/>
          </a:p>
        </p:txBody>
      </p:sp>
      <p:sp>
        <p:nvSpPr>
          <p:cNvPr id="4" name="Title 1"/>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AGENDA</a:t>
            </a:r>
            <a:endParaRPr lang="en-IN" b="1" dirty="0">
              <a:latin typeface="Times New Roman" pitchFamily="18" charset="0"/>
              <a:cs typeface="Times New Roman" pitchFamily="18" charset="0"/>
            </a:endParaRPr>
          </a:p>
        </p:txBody>
      </p:sp>
      <p:sp>
        <p:nvSpPr>
          <p:cNvPr id="6" name="Content Placeholder 2"/>
          <p:cNvSpPr txBox="1">
            <a:spLocks/>
          </p:cNvSpPr>
          <p:nvPr/>
        </p:nvSpPr>
        <p:spPr>
          <a:xfrm>
            <a:off x="457200" y="1340768"/>
            <a:ext cx="8229600" cy="4525963"/>
          </a:xfrm>
          <a:prstGeom prst="rect">
            <a:avLst/>
          </a:prstGeom>
        </p:spPr>
        <p:txBody>
          <a:bodyPr>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IN" sz="2400" dirty="0">
                <a:latin typeface="Times New Roman" pitchFamily="18" charset="0"/>
                <a:cs typeface="Times New Roman" pitchFamily="18" charset="0"/>
              </a:rPr>
              <a:t>ABSTRACT</a:t>
            </a:r>
          </a:p>
          <a:p>
            <a:pPr>
              <a:lnSpc>
                <a:spcPct val="150000"/>
              </a:lnSpc>
            </a:pPr>
            <a:r>
              <a:rPr lang="en-IN" sz="2400" dirty="0">
                <a:latin typeface="Times New Roman" pitchFamily="18" charset="0"/>
                <a:cs typeface="Times New Roman" pitchFamily="18" charset="0"/>
              </a:rPr>
              <a:t>OBJECTIVE</a:t>
            </a:r>
          </a:p>
          <a:p>
            <a:pPr>
              <a:lnSpc>
                <a:spcPct val="150000"/>
              </a:lnSpc>
            </a:pPr>
            <a:r>
              <a:rPr lang="en-IN" sz="2400" dirty="0">
                <a:latin typeface="Times New Roman" pitchFamily="18" charset="0"/>
                <a:cs typeface="Times New Roman" pitchFamily="18" charset="0"/>
              </a:rPr>
              <a:t>INTRODUCTION</a:t>
            </a:r>
          </a:p>
          <a:p>
            <a:pPr>
              <a:lnSpc>
                <a:spcPct val="150000"/>
              </a:lnSpc>
            </a:pPr>
            <a:r>
              <a:rPr lang="en-IN" sz="2400" dirty="0">
                <a:latin typeface="Times New Roman" pitchFamily="18" charset="0"/>
                <a:cs typeface="Times New Roman" pitchFamily="18" charset="0"/>
              </a:rPr>
              <a:t>LITERATURE REVIEW (SOFT COPY OF PAPERS TO BE LINKED AS HYPERLINK)</a:t>
            </a:r>
          </a:p>
          <a:p>
            <a:pPr>
              <a:lnSpc>
                <a:spcPct val="150000"/>
              </a:lnSpc>
            </a:pPr>
            <a:r>
              <a:rPr lang="en-IN" sz="2400" dirty="0">
                <a:latin typeface="Times New Roman" pitchFamily="18" charset="0"/>
                <a:cs typeface="Times New Roman" pitchFamily="18" charset="0"/>
              </a:rPr>
              <a:t>DESIGN AND METHODOLOGIES</a:t>
            </a:r>
          </a:p>
          <a:p>
            <a:pPr>
              <a:lnSpc>
                <a:spcPct val="150000"/>
              </a:lnSpc>
            </a:pPr>
            <a:r>
              <a:rPr lang="en-IN" sz="2400" dirty="0">
                <a:latin typeface="Times New Roman" pitchFamily="18" charset="0"/>
                <a:cs typeface="Times New Roman" pitchFamily="18" charset="0"/>
              </a:rPr>
              <a:t>IMPLEMENTATION</a:t>
            </a:r>
          </a:p>
          <a:p>
            <a:pPr>
              <a:lnSpc>
                <a:spcPct val="150000"/>
              </a:lnSpc>
            </a:pPr>
            <a:r>
              <a:rPr lang="en-IN" sz="2400" dirty="0">
                <a:latin typeface="Times New Roman" pitchFamily="18" charset="0"/>
                <a:cs typeface="Times New Roman" pitchFamily="18" charset="0"/>
              </a:rPr>
              <a:t>TESTING</a:t>
            </a:r>
          </a:p>
          <a:p>
            <a:pPr>
              <a:lnSpc>
                <a:spcPct val="150000"/>
              </a:lnSpc>
            </a:pPr>
            <a:r>
              <a:rPr lang="en-IN" sz="2400" dirty="0">
                <a:latin typeface="Times New Roman" pitchFamily="18" charset="0"/>
                <a:cs typeface="Times New Roman" pitchFamily="18" charset="0"/>
              </a:rPr>
              <a:t>INPUT AND OUTPUT</a:t>
            </a:r>
          </a:p>
          <a:p>
            <a:pPr>
              <a:lnSpc>
                <a:spcPct val="150000"/>
              </a:lnSpc>
            </a:pPr>
            <a:r>
              <a:rPr lang="en-IN" sz="2400" dirty="0">
                <a:latin typeface="Times New Roman" pitchFamily="18" charset="0"/>
                <a:cs typeface="Times New Roman" pitchFamily="18" charset="0"/>
              </a:rPr>
              <a:t>INCLUDE DEMO VIDEO-1 (Till REVEW-1)</a:t>
            </a:r>
          </a:p>
          <a:p>
            <a:pPr>
              <a:lnSpc>
                <a:spcPct val="150000"/>
              </a:lnSpc>
            </a:pPr>
            <a:r>
              <a:rPr lang="en-IN" sz="2400" dirty="0">
                <a:latin typeface="Times New Roman" pitchFamily="18" charset="0"/>
                <a:cs typeface="Times New Roman" pitchFamily="18" charset="0"/>
              </a:rPr>
              <a:t>INCLUDE DEMO VIDEO-2 (Complete Implementation of Project)</a:t>
            </a:r>
          </a:p>
          <a:p>
            <a:pPr>
              <a:lnSpc>
                <a:spcPct val="150000"/>
              </a:lnSpc>
            </a:pPr>
            <a:r>
              <a:rPr lang="en-IN" sz="2400" dirty="0">
                <a:latin typeface="Times New Roman" pitchFamily="18" charset="0"/>
                <a:cs typeface="Times New Roman" pitchFamily="18" charset="0"/>
              </a:rPr>
              <a:t>CONCLUSION</a:t>
            </a:r>
          </a:p>
          <a:p>
            <a:pPr>
              <a:lnSpc>
                <a:spcPct val="150000"/>
              </a:lnSpc>
            </a:pPr>
            <a:r>
              <a:rPr lang="en-IN" sz="2400" dirty="0">
                <a:latin typeface="Times New Roman" pitchFamily="18" charset="0"/>
                <a:cs typeface="Times New Roman" pitchFamily="18" charset="0"/>
              </a:rPr>
              <a:t>WEB REFERENCES LINK (TILL REVIEW DATE ALL LINKS TO BE INCLUDED DAY WISE)</a:t>
            </a:r>
          </a:p>
          <a:p>
            <a:pPr>
              <a:lnSpc>
                <a:spcPct val="150000"/>
              </a:lnSpc>
            </a:pPr>
            <a:r>
              <a:rPr lang="en-IN" sz="2400" dirty="0">
                <a:latin typeface="Times New Roman" pitchFamily="18" charset="0"/>
                <a:cs typeface="Times New Roman" pitchFamily="18" charset="0"/>
              </a:rPr>
              <a:t>INCLUDE YOUR 2 PHOTOS OF YOUR INDUSTRY WORKING ENVIRONMENT</a:t>
            </a:r>
          </a:p>
          <a:p>
            <a:pPr>
              <a:lnSpc>
                <a:spcPct val="150000"/>
              </a:lnSpc>
            </a:pPr>
            <a:r>
              <a:rPr lang="en-IN" sz="2400" dirty="0">
                <a:latin typeface="Times New Roman" pitchFamily="18" charset="0"/>
                <a:cs typeface="Times New Roman" pitchFamily="18" charset="0"/>
              </a:rPr>
              <a:t>PLAGIARISM REPORT OF PPT</a:t>
            </a:r>
          </a:p>
          <a:p>
            <a:pPr>
              <a:lnSpc>
                <a:spcPct val="150000"/>
              </a:lnSpc>
            </a:pPr>
            <a:r>
              <a:rPr lang="en-IN" sz="2400" dirty="0">
                <a:latin typeface="Times New Roman" pitchFamily="18" charset="0"/>
                <a:cs typeface="Times New Roman" pitchFamily="18" charset="0"/>
              </a:rPr>
              <a:t>REFERENCES</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6960B2D8-77B2-48B6-B1A2-E5F99650650F}"/>
              </a:ext>
            </a:extLst>
          </p:cNvPr>
          <p:cNvSpPr>
            <a:spLocks noGrp="1"/>
          </p:cNvSpPr>
          <p:nvPr>
            <p:ph type="dt" sz="half" idx="10"/>
          </p:nvPr>
        </p:nvSpPr>
        <p:spPr/>
        <p:txBody>
          <a:bodyPr/>
          <a:lstStyle/>
          <a:p>
            <a:fld id="{13E5F0CD-7FC7-4449-B195-53F8B2C1ED6B}" type="datetime1">
              <a:rPr lang="en-IN" smtClean="0"/>
              <a:t>08-04-2023</a:t>
            </a:fld>
            <a:endParaRPr lang="en-IN"/>
          </a:p>
        </p:txBody>
      </p:sp>
    </p:spTree>
    <p:extLst>
      <p:ext uri="{BB962C8B-B14F-4D97-AF65-F5344CB8AC3E}">
        <p14:creationId xmlns:p14="http://schemas.microsoft.com/office/powerpoint/2010/main" val="1233051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C38F-370A-4879-E887-ECDC2EC14EA8}"/>
              </a:ext>
            </a:extLst>
          </p:cNvPr>
          <p:cNvSpPr>
            <a:spLocks noGrp="1"/>
          </p:cNvSpPr>
          <p:nvPr>
            <p:ph type="title"/>
          </p:nvPr>
        </p:nvSpPr>
        <p:spPr>
          <a:xfrm>
            <a:off x="-1188640" y="697260"/>
            <a:ext cx="8229600" cy="1143000"/>
          </a:xfrm>
        </p:spPr>
        <p:txBody>
          <a:bodyPr>
            <a:normAutofit/>
          </a:bodyPr>
          <a:lstStyle/>
          <a:p>
            <a:r>
              <a:rPr lang="en-IN" sz="2400" b="1" dirty="0">
                <a:latin typeface="Times New Roman" panose="02020603050405020304" pitchFamily="18" charset="0"/>
                <a:cs typeface="Times New Roman" panose="02020603050405020304" pitchFamily="18" charset="0"/>
              </a:rPr>
              <a:t>Plagiarism Report of PPT</a:t>
            </a:r>
          </a:p>
        </p:txBody>
      </p:sp>
      <p:sp>
        <p:nvSpPr>
          <p:cNvPr id="3" name="Content Placeholder 2">
            <a:extLst>
              <a:ext uri="{FF2B5EF4-FFF2-40B4-BE49-F238E27FC236}">
                <a16:creationId xmlns:a16="http://schemas.microsoft.com/office/drawing/2014/main" id="{2249CB0D-CAD8-93C1-2552-B6F21A406DF4}"/>
              </a:ext>
            </a:extLst>
          </p:cNvPr>
          <p:cNvSpPr>
            <a:spLocks noGrp="1"/>
          </p:cNvSpPr>
          <p:nvPr>
            <p:ph idx="1"/>
          </p:nvPr>
        </p:nvSpPr>
        <p:spPr/>
        <p:txBody>
          <a:bodyPr/>
          <a:lstStyle/>
          <a:p>
            <a:pPr marL="0" indent="0">
              <a:buNone/>
            </a:pPr>
            <a:endParaRPr lang="en-IN" sz="20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C0697E90-A25E-7E1C-9AF9-E3AD400839CE}"/>
              </a:ext>
            </a:extLst>
          </p:cNvPr>
          <p:cNvSpPr>
            <a:spLocks noGrp="1"/>
          </p:cNvSpPr>
          <p:nvPr>
            <p:ph type="dt" sz="half" idx="10"/>
          </p:nvPr>
        </p:nvSpPr>
        <p:spPr/>
        <p:txBody>
          <a:bodyPr/>
          <a:lstStyle/>
          <a:p>
            <a:fld id="{9013D310-2602-4AC1-8068-6EB90644ECAC}" type="datetime1">
              <a:rPr lang="en-IN" smtClean="0"/>
              <a:t>08-04-2023</a:t>
            </a:fld>
            <a:endParaRPr lang="en-IN"/>
          </a:p>
        </p:txBody>
      </p:sp>
      <p:sp>
        <p:nvSpPr>
          <p:cNvPr id="5" name="Footer Placeholder 4">
            <a:extLst>
              <a:ext uri="{FF2B5EF4-FFF2-40B4-BE49-F238E27FC236}">
                <a16:creationId xmlns:a16="http://schemas.microsoft.com/office/drawing/2014/main" id="{7680C4AB-9CB8-7205-D139-16E56D40464F}"/>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3E18A9CC-B801-5427-2D8B-6EDCE1534FF1}"/>
              </a:ext>
            </a:extLst>
          </p:cNvPr>
          <p:cNvSpPr>
            <a:spLocks noGrp="1"/>
          </p:cNvSpPr>
          <p:nvPr>
            <p:ph type="sldNum" sz="quarter" idx="12"/>
          </p:nvPr>
        </p:nvSpPr>
        <p:spPr/>
        <p:txBody>
          <a:bodyPr/>
          <a:lstStyle/>
          <a:p>
            <a:fld id="{669AD40C-E5A7-4132-A31D-54A4D1BB6E89}" type="slidenum">
              <a:rPr lang="en-IN" smtClean="0"/>
              <a:t>30</a:t>
            </a:fld>
            <a:endParaRPr lang="en-IN"/>
          </a:p>
        </p:txBody>
      </p:sp>
      <p:pic>
        <p:nvPicPr>
          <p:cNvPr id="8" name="Picture 7">
            <a:extLst>
              <a:ext uri="{FF2B5EF4-FFF2-40B4-BE49-F238E27FC236}">
                <a16:creationId xmlns:a16="http://schemas.microsoft.com/office/drawing/2014/main" id="{FF04EDDA-6EC1-5BF7-A204-D47D68B6D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782" y="1600200"/>
            <a:ext cx="6440546" cy="3989040"/>
          </a:xfrm>
          <a:prstGeom prst="rect">
            <a:avLst/>
          </a:prstGeom>
        </p:spPr>
      </p:pic>
    </p:spTree>
    <p:extLst>
      <p:ext uri="{BB962C8B-B14F-4D97-AF65-F5344CB8AC3E}">
        <p14:creationId xmlns:p14="http://schemas.microsoft.com/office/powerpoint/2010/main" val="233523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dirty="0"/>
              <a:t>BATCH NO:30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31</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REFERENCES(as per IEEE format only)</a:t>
            </a:r>
            <a:endParaRPr lang="en-IN" dirty="0"/>
          </a:p>
        </p:txBody>
      </p:sp>
      <p:sp>
        <p:nvSpPr>
          <p:cNvPr id="7" name="Title 1"/>
          <p:cNvSpPr>
            <a:spLocks noGrp="1"/>
          </p:cNvSpPr>
          <p:nvPr>
            <p:ph idx="1"/>
          </p:nvPr>
        </p:nvSpPr>
        <p:spPr/>
        <p:txBody>
          <a:bodyPr>
            <a:normAutofit fontScale="47500" lnSpcReduction="20000"/>
          </a:bodyPr>
          <a:lstStyle/>
          <a:p>
            <a:pPr lvl="0" algn="just">
              <a:spcAft>
                <a:spcPts val="600"/>
              </a:spcAft>
              <a:buFont typeface="Wingdings" panose="05000000000000000000" pitchFamily="2" charset="2"/>
              <a:buChar char="§"/>
            </a:pPr>
            <a:r>
              <a:rPr lang="en-US" sz="3300" dirty="0">
                <a:solidFill>
                  <a:srgbClr val="000000"/>
                </a:solidFill>
                <a:effectLst/>
                <a:latin typeface="Times New Roman" panose="02020603050405020304" pitchFamily="18" charset="0"/>
                <a:ea typeface="SimSun" panose="02010600030101010101" pitchFamily="2" charset="-122"/>
              </a:rPr>
              <a:t>W. E. Wecker, “Predicting demand from sales data in the presence of stockouts,” Management Science, vol. 24, no. 10, pp. 1043–1054, 1978. </a:t>
            </a:r>
            <a:endParaRPr lang="en-IN" sz="3300" dirty="0">
              <a:effectLst/>
              <a:latin typeface="Times New Roman" panose="02020603050405020304" pitchFamily="18" charset="0"/>
              <a:ea typeface="SimSun" panose="02010600030101010101" pitchFamily="2" charset="-122"/>
            </a:endParaRPr>
          </a:p>
          <a:p>
            <a:pPr lvl="0" algn="just">
              <a:spcAft>
                <a:spcPts val="600"/>
              </a:spcAft>
              <a:buFont typeface="Wingdings" panose="05000000000000000000" pitchFamily="2" charset="2"/>
              <a:buChar char="§"/>
            </a:pPr>
            <a:r>
              <a:rPr lang="en-US" sz="3300" dirty="0">
                <a:solidFill>
                  <a:srgbClr val="000000"/>
                </a:solidFill>
                <a:effectLst/>
                <a:latin typeface="Times New Roman" panose="02020603050405020304" pitchFamily="18" charset="0"/>
                <a:ea typeface="SimSun" panose="02010600030101010101" pitchFamily="2" charset="-122"/>
              </a:rPr>
              <a:t>A. Chande, S. Dhekane, N. Hemachandra, and N. Rangaraj, “Perishable inventory management and dynamic pricing using RFID technology,” Sadhana, vol. 30, no. 2-3, pp. 445– 462, 2005.</a:t>
            </a:r>
            <a:endParaRPr lang="en-IN" sz="3300" dirty="0">
              <a:effectLst/>
              <a:latin typeface="Times New Roman" panose="02020603050405020304" pitchFamily="18" charset="0"/>
              <a:ea typeface="SimSun" panose="02010600030101010101" pitchFamily="2" charset="-122"/>
            </a:endParaRPr>
          </a:p>
          <a:p>
            <a:pPr lvl="0" algn="just">
              <a:spcAft>
                <a:spcPts val="600"/>
              </a:spcAft>
              <a:buFont typeface="Wingdings" panose="05000000000000000000" pitchFamily="2" charset="2"/>
              <a:buChar char="§"/>
            </a:pPr>
            <a:r>
              <a:rPr lang="en-US" sz="3300" dirty="0">
                <a:solidFill>
                  <a:srgbClr val="000000"/>
                </a:solidFill>
                <a:effectLst/>
                <a:latin typeface="Times New Roman" panose="02020603050405020304" pitchFamily="18" charset="0"/>
                <a:ea typeface="SimSun" panose="02010600030101010101" pitchFamily="2" charset="-122"/>
              </a:rPr>
              <a:t>F. R. Jacobs and R. B. Chase, Operations and Supply Chain Management. Mcgraw Hill, 2010.</a:t>
            </a:r>
            <a:endParaRPr lang="en-IN" sz="3300" dirty="0">
              <a:effectLst/>
              <a:latin typeface="Times New Roman" panose="02020603050405020304" pitchFamily="18" charset="0"/>
              <a:ea typeface="SimSun" panose="02010600030101010101" pitchFamily="2" charset="-122"/>
            </a:endParaRPr>
          </a:p>
          <a:p>
            <a:pPr lvl="0" algn="just">
              <a:spcAft>
                <a:spcPts val="600"/>
              </a:spcAft>
              <a:buFont typeface="Wingdings" panose="05000000000000000000" pitchFamily="2" charset="2"/>
              <a:buChar char="§"/>
            </a:pPr>
            <a:r>
              <a:rPr lang="en-US" sz="3300" dirty="0">
                <a:solidFill>
                  <a:srgbClr val="000000"/>
                </a:solidFill>
                <a:effectLst/>
                <a:latin typeface="Times New Roman" panose="02020603050405020304" pitchFamily="18" charset="0"/>
                <a:ea typeface="SimSun" panose="02010600030101010101" pitchFamily="2" charset="-122"/>
              </a:rPr>
              <a:t>X. Wu, X. Zhu, G.-Q. Wu, and W. Ding, “Data mining with big data,” Knowledge and Data Engineering, IEEE Transactions on, vol. 26, no. 1, pp. 97–107, Jan. 2014.</a:t>
            </a:r>
            <a:endParaRPr lang="en-IN" sz="3300" dirty="0">
              <a:effectLst/>
              <a:latin typeface="Times New Roman" panose="02020603050405020304" pitchFamily="18" charset="0"/>
              <a:ea typeface="SimSun" panose="02010600030101010101" pitchFamily="2" charset="-122"/>
            </a:endParaRPr>
          </a:p>
          <a:p>
            <a:pPr lvl="0" algn="just">
              <a:spcAft>
                <a:spcPts val="600"/>
              </a:spcAft>
              <a:buFont typeface="Wingdings" panose="05000000000000000000" pitchFamily="2" charset="2"/>
              <a:buChar char="§"/>
            </a:pPr>
            <a:r>
              <a:rPr lang="en-US" sz="3300" dirty="0">
                <a:solidFill>
                  <a:srgbClr val="000000"/>
                </a:solidFill>
                <a:effectLst/>
                <a:latin typeface="Times New Roman" panose="02020603050405020304" pitchFamily="18" charset="0"/>
                <a:ea typeface="SimSun" panose="02010600030101010101" pitchFamily="2" charset="-122"/>
              </a:rPr>
              <a:t>D. Yang, G. S. W. Goh, S. Jiang, and A. N. S. Zhang, “Forecast UPC-level FMCG demand, Part II: Hierarchical reconciliation,” in Big Data (Big Data), 2015 IEEE International Conference on, Oct 2015. </a:t>
            </a:r>
            <a:endParaRPr lang="en-IN" sz="3300" dirty="0">
              <a:effectLst/>
              <a:latin typeface="Times New Roman" panose="02020603050405020304" pitchFamily="18" charset="0"/>
              <a:ea typeface="SimSun" panose="02010600030101010101" pitchFamily="2" charset="-122"/>
            </a:endParaRPr>
          </a:p>
          <a:p>
            <a:pPr lvl="0" algn="just">
              <a:spcAft>
                <a:spcPts val="600"/>
              </a:spcAft>
              <a:buFont typeface="Wingdings" panose="05000000000000000000" pitchFamily="2" charset="2"/>
              <a:buChar char="§"/>
            </a:pPr>
            <a:r>
              <a:rPr lang="en-US" sz="3300" dirty="0">
                <a:solidFill>
                  <a:srgbClr val="000000"/>
                </a:solidFill>
                <a:effectLst/>
                <a:latin typeface="Times New Roman" panose="02020603050405020304" pitchFamily="18" charset="0"/>
                <a:ea typeface="SimSun" panose="02010600030101010101" pitchFamily="2" charset="-122"/>
              </a:rPr>
              <a:t>T. Huang, R. Fildes, and D. Soopramanien, “The value of competitive information in forecasting FMCG retail product sales and the variable selection problem,” European Journal of Operational Research, vol. 237, no. 2, pp. 738–748, 2014.</a:t>
            </a:r>
            <a:endParaRPr lang="en-IN" sz="3300" dirty="0">
              <a:effectLst/>
              <a:latin typeface="Times New Roman" panose="02020603050405020304" pitchFamily="18" charset="0"/>
              <a:ea typeface="SimSun" panose="02010600030101010101" pitchFamily="2" charset="-122"/>
            </a:endParaRPr>
          </a:p>
          <a:p>
            <a:pPr lvl="0" algn="just">
              <a:spcAft>
                <a:spcPts val="600"/>
              </a:spcAft>
              <a:buFont typeface="Wingdings" panose="05000000000000000000" pitchFamily="2" charset="2"/>
              <a:buChar char="§"/>
            </a:pPr>
            <a:r>
              <a:rPr lang="en-US" sz="3300" dirty="0">
                <a:solidFill>
                  <a:srgbClr val="000000"/>
                </a:solidFill>
                <a:effectLst/>
                <a:latin typeface="Times New Roman" panose="02020603050405020304" pitchFamily="18" charset="0"/>
                <a:ea typeface="SimSun" panose="02010600030101010101" pitchFamily="2" charset="-122"/>
              </a:rPr>
              <a:t>R. C. M. Daniel Toro-González, Jill J. McCluskey, “Beer snobs do exist: Estimation of beer demand by type,” Journal of Agricultural and Resource Economics, vol. 39, no. 2, pp. 174–187, 2014.</a:t>
            </a:r>
            <a:endParaRPr lang="en-IN" sz="3300" dirty="0">
              <a:effectLst/>
              <a:latin typeface="Times New Roman" panose="02020603050405020304" pitchFamily="18" charset="0"/>
              <a:ea typeface="SimSun" panose="02010600030101010101" pitchFamily="2" charset="-122"/>
            </a:endParaRPr>
          </a:p>
          <a:p>
            <a:pPr>
              <a:buFont typeface="Wingdings" panose="05000000000000000000" pitchFamily="2" charset="2"/>
              <a:buChar char="§"/>
            </a:pPr>
            <a:endParaRPr lang="en-IN" sz="1800" dirty="0">
              <a:effectLst/>
              <a:latin typeface="Times New Roman" panose="02020603050405020304" pitchFamily="18" charset="0"/>
              <a:ea typeface="SimSun" panose="02010600030101010101" pitchFamily="2" charset="-122"/>
            </a:endParaRPr>
          </a:p>
        </p:txBody>
      </p:sp>
      <p:sp>
        <p:nvSpPr>
          <p:cNvPr id="2" name="Date Placeholder 1">
            <a:extLst>
              <a:ext uri="{FF2B5EF4-FFF2-40B4-BE49-F238E27FC236}">
                <a16:creationId xmlns:a16="http://schemas.microsoft.com/office/drawing/2014/main" id="{E3CAB50B-2313-43FF-B355-F798A39D9474}"/>
              </a:ext>
            </a:extLst>
          </p:cNvPr>
          <p:cNvSpPr>
            <a:spLocks noGrp="1"/>
          </p:cNvSpPr>
          <p:nvPr>
            <p:ph type="dt" sz="half" idx="10"/>
          </p:nvPr>
        </p:nvSpPr>
        <p:spPr/>
        <p:txBody>
          <a:bodyPr/>
          <a:lstStyle/>
          <a:p>
            <a:fld id="{773B1683-AEDB-404E-8095-8BC9B97E9B4B}" type="datetime1">
              <a:rPr lang="en-IN" smtClean="0"/>
              <a:t>08-04-2023</a:t>
            </a:fld>
            <a:endParaRPr lang="en-IN"/>
          </a:p>
        </p:txBody>
      </p:sp>
    </p:spTree>
    <p:extLst>
      <p:ext uri="{BB962C8B-B14F-4D97-AF65-F5344CB8AC3E}">
        <p14:creationId xmlns:p14="http://schemas.microsoft.com/office/powerpoint/2010/main" val="984626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B9F585-4697-5A9E-788E-49A5844D12EC}"/>
              </a:ext>
            </a:extLst>
          </p:cNvPr>
          <p:cNvSpPr>
            <a:spLocks noGrp="1"/>
          </p:cNvSpPr>
          <p:nvPr>
            <p:ph idx="1"/>
          </p:nvPr>
        </p:nvSpPr>
        <p:spPr/>
        <p:txBody>
          <a:bodyPr>
            <a:normAutofit fontScale="55000" lnSpcReduction="20000"/>
          </a:bodyPr>
          <a:lstStyle/>
          <a:p>
            <a:pPr algn="just"/>
            <a:r>
              <a:rPr lang="en-US" dirty="0">
                <a:latin typeface="Times New Roman" panose="02020603050405020304" pitchFamily="18" charset="0"/>
                <a:cs typeface="Times New Roman" panose="02020603050405020304" pitchFamily="18" charset="0"/>
              </a:rPr>
              <a:t>Gopalan, S., Datar, M., &amp; Garg, R. (2018). Segmentation of FMCG customers using social media data: A case study of a leading retail chain. International Journal of Information Management, 39, 39-50.</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Yang, Y., &amp; Liu, H. (2019). Profiling customers of a Chinese FMCG retailer based on social media data. Journal of Retailing and Consumer Services, 50, 121-127.</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Wang, L., &amp; Qiu, L. (2019). Customer segmentation and profiling based on social media data in the Chinese FMCG retail industry. International Journal of Information Management, 45, 116-126.</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Lin, J., &amp; Liu, J. (2017). Customer profiling and segmentation based on social media data: A case study of a Chinese FMCG retailer. Journal of Retailing and Consumer Services, 34, 21-29.</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Zhang, W., &amp; Liu, X. (2019). Customer segmentation in the FMCG industry using social media data: A case study of a Chinese retail company. Journal of Business Research, 104, 506-514.</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D65818C-0F87-88F6-6FDC-678CD6E37596}"/>
              </a:ext>
            </a:extLst>
          </p:cNvPr>
          <p:cNvSpPr>
            <a:spLocks noGrp="1"/>
          </p:cNvSpPr>
          <p:nvPr>
            <p:ph type="dt" sz="half" idx="10"/>
          </p:nvPr>
        </p:nvSpPr>
        <p:spPr/>
        <p:txBody>
          <a:bodyPr/>
          <a:lstStyle/>
          <a:p>
            <a:fld id="{9013D310-2602-4AC1-8068-6EB90644ECAC}" type="datetime1">
              <a:rPr lang="en-IN" smtClean="0"/>
              <a:t>08-04-2023</a:t>
            </a:fld>
            <a:endParaRPr lang="en-IN"/>
          </a:p>
        </p:txBody>
      </p:sp>
      <p:sp>
        <p:nvSpPr>
          <p:cNvPr id="5" name="Footer Placeholder 4">
            <a:extLst>
              <a:ext uri="{FF2B5EF4-FFF2-40B4-BE49-F238E27FC236}">
                <a16:creationId xmlns:a16="http://schemas.microsoft.com/office/drawing/2014/main" id="{7ABF11FD-4521-88AB-9358-50CCA9869B09}"/>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3E48BB34-379E-1F02-DCAF-464239AA6764}"/>
              </a:ext>
            </a:extLst>
          </p:cNvPr>
          <p:cNvSpPr>
            <a:spLocks noGrp="1"/>
          </p:cNvSpPr>
          <p:nvPr>
            <p:ph type="sldNum" sz="quarter" idx="12"/>
          </p:nvPr>
        </p:nvSpPr>
        <p:spPr/>
        <p:txBody>
          <a:bodyPr/>
          <a:lstStyle/>
          <a:p>
            <a:fld id="{669AD40C-E5A7-4132-A31D-54A4D1BB6E89}" type="slidenum">
              <a:rPr lang="en-IN" smtClean="0"/>
              <a:t>32</a:t>
            </a:fld>
            <a:endParaRPr lang="en-IN"/>
          </a:p>
        </p:txBody>
      </p:sp>
    </p:spTree>
    <p:extLst>
      <p:ext uri="{BB962C8B-B14F-4D97-AF65-F5344CB8AC3E}">
        <p14:creationId xmlns:p14="http://schemas.microsoft.com/office/powerpoint/2010/main" val="3641992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lstStyle/>
          <a:p>
            <a:pPr algn="l"/>
            <a:r>
              <a:rPr lang="en-IN" sz="2400" b="1" dirty="0">
                <a:latin typeface="Times New Roman" pitchFamily="18" charset="0"/>
                <a:cs typeface="Times New Roman" pitchFamily="18" charset="0"/>
              </a:rPr>
              <a:t>ABSTRACT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We are interested in predicting a sizable collection of time series for FMCG demand. Due to the hierarchy of FMCG demand (from producers to distributors).</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bottom level of the hierarchy, which is most relevant to merchants, may have thousands or even millions of time series. It becomes technically difficult to produce reliable aggregate forecasts while exploiting the distinctive properties of each time series. Exploratory analysis is frequently required to learn more about the underlying demand generating process for each time series in order to improve predicting outcomes. Exploratory analysis looks for the so-called "exogenous factors" that can explain some of the variations in demand, such as price, demand for complementary or substitutable commodities, and calendar events.</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a:t>BATCH NO:30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4</a:t>
            </a:fld>
            <a:endParaRPr lang="en-IN" dirty="0"/>
          </a:p>
        </p:txBody>
      </p:sp>
      <p:sp>
        <p:nvSpPr>
          <p:cNvPr id="6" name="Date Placeholder 5">
            <a:extLst>
              <a:ext uri="{FF2B5EF4-FFF2-40B4-BE49-F238E27FC236}">
                <a16:creationId xmlns:a16="http://schemas.microsoft.com/office/drawing/2014/main" id="{EB54FE56-E558-4C14-AA6C-7A5B80E16273}"/>
              </a:ext>
            </a:extLst>
          </p:cNvPr>
          <p:cNvSpPr>
            <a:spLocks noGrp="1"/>
          </p:cNvSpPr>
          <p:nvPr>
            <p:ph type="dt" sz="half" idx="10"/>
          </p:nvPr>
        </p:nvSpPr>
        <p:spPr/>
        <p:txBody>
          <a:bodyPr/>
          <a:lstStyle/>
          <a:p>
            <a:fld id="{9A6C6E57-38C3-421A-8633-C79EDC1C650E}" type="datetime1">
              <a:rPr lang="en-IN" smtClean="0"/>
              <a:t>08-04-2023</a:t>
            </a:fld>
            <a:endParaRPr lang="en-IN"/>
          </a:p>
        </p:txBody>
      </p:sp>
    </p:spTree>
    <p:extLst>
      <p:ext uri="{BB962C8B-B14F-4D97-AF65-F5344CB8AC3E}">
        <p14:creationId xmlns:p14="http://schemas.microsoft.com/office/powerpoint/2010/main" val="1420800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OBJECTIVES</a:t>
            </a:r>
            <a:r>
              <a:rPr lang="en-IN" dirty="0"/>
              <a:t> </a:t>
            </a:r>
          </a:p>
        </p:txBody>
      </p:sp>
      <p:sp>
        <p:nvSpPr>
          <p:cNvPr id="3" name="Content Placeholder 2"/>
          <p:cNvSpPr>
            <a:spLocks noGrp="1"/>
          </p:cNvSpPr>
          <p:nvPr>
            <p:ph idx="1"/>
          </p:nvPr>
        </p:nvSpPr>
        <p:spPr>
          <a:xfrm>
            <a:off x="356522" y="1624012"/>
            <a:ext cx="8229600" cy="4525963"/>
          </a:xfrm>
        </p:spPr>
        <p:txBody>
          <a:bodyPr>
            <a:normAutofit/>
          </a:bodyPr>
          <a:lstStyle/>
          <a:p>
            <a:pPr marL="0" indent="0" algn="just">
              <a:buNone/>
            </a:pPr>
            <a:r>
              <a:rPr lang="en-IN" sz="2000" b="1" dirty="0">
                <a:latin typeface="Times New Roman" pitchFamily="18" charset="0"/>
                <a:cs typeface="Times New Roman" pitchFamily="18" charset="0"/>
              </a:rPr>
              <a:t>    Aim of The Project :</a:t>
            </a: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BATCH NO:30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t>5</a:t>
            </a:fld>
            <a:endParaRPr lang="en-IN"/>
          </a:p>
        </p:txBody>
      </p:sp>
      <p:sp>
        <p:nvSpPr>
          <p:cNvPr id="6" name="Date Placeholder 5">
            <a:extLst>
              <a:ext uri="{FF2B5EF4-FFF2-40B4-BE49-F238E27FC236}">
                <a16:creationId xmlns:a16="http://schemas.microsoft.com/office/drawing/2014/main" id="{D9D9D793-975B-4ACD-846C-B06976F5C8D0}"/>
              </a:ext>
            </a:extLst>
          </p:cNvPr>
          <p:cNvSpPr>
            <a:spLocks noGrp="1"/>
          </p:cNvSpPr>
          <p:nvPr>
            <p:ph type="dt" sz="half" idx="10"/>
          </p:nvPr>
        </p:nvSpPr>
        <p:spPr/>
        <p:txBody>
          <a:bodyPr/>
          <a:lstStyle/>
          <a:p>
            <a:fld id="{EF418535-FF9C-482B-BE57-FCD95394A566}" type="datetime1">
              <a:rPr lang="en-IN" smtClean="0"/>
              <a:t>08-04-2023</a:t>
            </a:fld>
            <a:endParaRPr lang="en-IN"/>
          </a:p>
        </p:txBody>
      </p:sp>
      <p:sp>
        <p:nvSpPr>
          <p:cNvPr id="10" name="TextBox 9">
            <a:extLst>
              <a:ext uri="{FF2B5EF4-FFF2-40B4-BE49-F238E27FC236}">
                <a16:creationId xmlns:a16="http://schemas.microsoft.com/office/drawing/2014/main" id="{6E1AC356-BEC9-30DA-26D3-6331EFBD75ED}"/>
              </a:ext>
            </a:extLst>
          </p:cNvPr>
          <p:cNvSpPr txBox="1"/>
          <p:nvPr/>
        </p:nvSpPr>
        <p:spPr>
          <a:xfrm>
            <a:off x="607764" y="2148056"/>
            <a:ext cx="8064896" cy="3200876"/>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customer segmentation is the practise of grouping the consumers of a firm into categories that represent the similarities among the customers in each category. In order to optimise each customer's value to the company, it is important to segment customers in order to determine how to interact with them.</a:t>
            </a:r>
          </a:p>
          <a:p>
            <a:pPr algn="just"/>
            <a:endParaRPr lang="en-US"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Scope of The Project :</a:t>
            </a:r>
          </a:p>
          <a:p>
            <a:pPr algn="just"/>
            <a:endParaRPr lang="en-US" sz="2000"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Customer segmentation is the practise of grouping the consumers of a firm into categories that represent the similarities among the customers in each category. In order to optimise each customer's value to the company, it is important to segment customers in order to determine how to interact with them.</a:t>
            </a:r>
          </a:p>
        </p:txBody>
      </p:sp>
    </p:spTree>
    <p:extLst>
      <p:ext uri="{BB962C8B-B14F-4D97-AF65-F5344CB8AC3E}">
        <p14:creationId xmlns:p14="http://schemas.microsoft.com/office/powerpoint/2010/main" val="410053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690" y="692696"/>
            <a:ext cx="8229600" cy="1143000"/>
          </a:xfrm>
        </p:spPr>
        <p:txBody>
          <a:bodyPr/>
          <a:lstStyle/>
          <a:p>
            <a:pPr algn="l"/>
            <a:r>
              <a:rPr lang="en-IN" sz="2400" b="1" dirty="0">
                <a:latin typeface="Times New Roman" pitchFamily="18" charset="0"/>
                <a:cs typeface="Times New Roman" pitchFamily="18" charset="0"/>
              </a:rPr>
              <a:t>INTRODUCTION</a:t>
            </a:r>
            <a:endParaRPr lang="en-IN" dirty="0"/>
          </a:p>
        </p:txBody>
      </p:sp>
      <p:sp>
        <p:nvSpPr>
          <p:cNvPr id="4" name="Footer Placeholder 3"/>
          <p:cNvSpPr>
            <a:spLocks noGrp="1"/>
          </p:cNvSpPr>
          <p:nvPr>
            <p:ph type="ftr" sz="quarter" idx="11"/>
          </p:nvPr>
        </p:nvSpPr>
        <p:spPr/>
        <p:txBody>
          <a:bodyPr/>
          <a:lstStyle/>
          <a:p>
            <a:r>
              <a:rPr lang="en-US"/>
              <a:t>BATCH NO:30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t>6</a:t>
            </a:fld>
            <a:endParaRPr lang="en-IN"/>
          </a:p>
        </p:txBody>
      </p:sp>
      <p:sp>
        <p:nvSpPr>
          <p:cNvPr id="3" name="Date Placeholder 2">
            <a:extLst>
              <a:ext uri="{FF2B5EF4-FFF2-40B4-BE49-F238E27FC236}">
                <a16:creationId xmlns:a16="http://schemas.microsoft.com/office/drawing/2014/main" id="{652CEE95-A3D7-434B-83C9-A1DFDA207BDF}"/>
              </a:ext>
            </a:extLst>
          </p:cNvPr>
          <p:cNvSpPr>
            <a:spLocks noGrp="1"/>
          </p:cNvSpPr>
          <p:nvPr>
            <p:ph type="dt" sz="half" idx="10"/>
          </p:nvPr>
        </p:nvSpPr>
        <p:spPr/>
        <p:txBody>
          <a:bodyPr/>
          <a:lstStyle/>
          <a:p>
            <a:fld id="{DEF99FA4-7D56-441A-85D3-C28FFCD79AAA}" type="datetime1">
              <a:rPr lang="en-IN" smtClean="0"/>
              <a:t>08-04-2023</a:t>
            </a:fld>
            <a:endParaRPr lang="en-IN"/>
          </a:p>
        </p:txBody>
      </p:sp>
      <p:sp>
        <p:nvSpPr>
          <p:cNvPr id="7" name="TextBox 6">
            <a:extLst>
              <a:ext uri="{FF2B5EF4-FFF2-40B4-BE49-F238E27FC236}">
                <a16:creationId xmlns:a16="http://schemas.microsoft.com/office/drawing/2014/main" id="{84964482-927E-A000-221E-5DCD05FAFDD4}"/>
              </a:ext>
            </a:extLst>
          </p:cNvPr>
          <p:cNvSpPr txBox="1"/>
          <p:nvPr/>
        </p:nvSpPr>
        <p:spPr>
          <a:xfrm>
            <a:off x="539552" y="1700809"/>
            <a:ext cx="7299684" cy="3139321"/>
          </a:xfrm>
          <a:prstGeom prst="rect">
            <a:avLst/>
          </a:prstGeom>
          <a:noFill/>
        </p:spPr>
        <p:txBody>
          <a:bodyPr wrap="square">
            <a:spAutoFit/>
          </a:bodyPr>
          <a:lstStyle/>
          <a:p>
            <a:pPr algn="just"/>
            <a:r>
              <a:rPr lang="en-US" sz="1800" dirty="0">
                <a:effectLst/>
                <a:latin typeface="Times New Roman" panose="02020603050405020304" pitchFamily="18" charset="0"/>
                <a:ea typeface="SimSun" panose="02010600030101010101" pitchFamily="2" charset="-122"/>
                <a:cs typeface="Times New Roman" panose="02020603050405020304" pitchFamily="18" charset="0"/>
              </a:rPr>
              <a:t>For producers, distributors, and retailers of fast-moving consumer goods (FMCG), stock-outs have been a problem.a long time. Overstock situations are likewise undesirable since FMCG products are not durable. Prices for deteriorating products are frequently drastically lowered to increase demand, which results in a loss of potential revenues . Enterprises aim to reduce, if not completely eliminate, stock-outs and overstocks in the increasingly cutthroat retail business of today. Stock-outs have a direct impact on customer loyalty, while overstocks result in high inventory costs and wastage.So, in order to maximise efficiency and enhance the quality of customer service, FMCG manufacturers, distributors, and retailers must coordinate their efforts in the supply chain management processes </a:t>
            </a:r>
            <a:endParaRPr lang="en-IN" dirty="0"/>
          </a:p>
        </p:txBody>
      </p:sp>
    </p:spTree>
    <p:extLst>
      <p:ext uri="{BB962C8B-B14F-4D97-AF65-F5344CB8AC3E}">
        <p14:creationId xmlns:p14="http://schemas.microsoft.com/office/powerpoint/2010/main" val="213544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0133"/>
            <a:ext cx="8229600" cy="1143000"/>
          </a:xfrm>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p:txBody>
          <a:bodyPr/>
          <a:lstStyle/>
          <a:p>
            <a:r>
              <a:rPr lang="en-US"/>
              <a:t>BATCH NO:30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t>7</a:t>
            </a:fld>
            <a:endParaRPr lang="en-IN"/>
          </a:p>
        </p:txBody>
      </p:sp>
      <p:sp>
        <p:nvSpPr>
          <p:cNvPr id="8" name="Content Placeholder 2"/>
          <p:cNvSpPr>
            <a:spLocks noGrp="1"/>
          </p:cNvSpPr>
          <p:nvPr>
            <p:ph idx="1"/>
          </p:nvPr>
        </p:nvSpPr>
        <p:spPr>
          <a:xfrm>
            <a:off x="457200" y="1816309"/>
            <a:ext cx="8229600" cy="4525963"/>
          </a:xfrm>
        </p:spPr>
        <p:txBody>
          <a:bodyPr>
            <a:normAutofit/>
          </a:bodyPr>
          <a:lstStyle/>
          <a:p>
            <a:pPr marL="0" indent="0" algn="just">
              <a:buNone/>
            </a:pPr>
            <a:r>
              <a:rPr lang="da-DK" sz="1800" dirty="0">
                <a:latin typeface="Times New Roman" pitchFamily="18" charset="0"/>
                <a:cs typeface="Times New Roman" pitchFamily="18" charset="0"/>
              </a:rPr>
              <a:t>Emre DÜNDER Mehmet Ali CENGİZ 2020, </a:t>
            </a:r>
            <a:r>
              <a:rPr lang="en-US" sz="1800" dirty="0">
                <a:latin typeface="Times New Roman" pitchFamily="18" charset="0"/>
                <a:cs typeface="Times New Roman" pitchFamily="18" charset="0"/>
              </a:rPr>
              <a:t>In the context of generalized linear modelling (GLM), the beta regression analysis is used to estimate regression models when the dependent variable lies between (0,1). In this paper, we carried out a model selection process using several information criteria with heuristic optimization. We employed the differential evolution algorithm as a heuristic optimization method to select the best model for beta regression analysis. The results show that the alternative-type information criteria provide competitive results during the model selection process in beta regression analysis.</a:t>
            </a:r>
          </a:p>
        </p:txBody>
      </p:sp>
      <p:sp>
        <p:nvSpPr>
          <p:cNvPr id="3" name="Date Placeholder 2">
            <a:extLst>
              <a:ext uri="{FF2B5EF4-FFF2-40B4-BE49-F238E27FC236}">
                <a16:creationId xmlns:a16="http://schemas.microsoft.com/office/drawing/2014/main" id="{18B0BC8C-9D88-4629-A536-251C523F783F}"/>
              </a:ext>
            </a:extLst>
          </p:cNvPr>
          <p:cNvSpPr>
            <a:spLocks noGrp="1"/>
          </p:cNvSpPr>
          <p:nvPr>
            <p:ph type="dt" sz="half" idx="10"/>
          </p:nvPr>
        </p:nvSpPr>
        <p:spPr/>
        <p:txBody>
          <a:bodyPr/>
          <a:lstStyle/>
          <a:p>
            <a:fld id="{0058D96E-7366-4F29-9B1A-D4D4479DC862}" type="datetime1">
              <a:rPr lang="en-IN" smtClean="0"/>
              <a:t>08-04-2023</a:t>
            </a:fld>
            <a:endParaRPr lang="en-IN"/>
          </a:p>
        </p:txBody>
      </p:sp>
    </p:spTree>
    <p:extLst>
      <p:ext uri="{BB962C8B-B14F-4D97-AF65-F5344CB8AC3E}">
        <p14:creationId xmlns:p14="http://schemas.microsoft.com/office/powerpoint/2010/main" val="219692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F3D71-7327-0956-9126-5C6D14B1453D}"/>
              </a:ext>
            </a:extLst>
          </p:cNvPr>
          <p:cNvSpPr>
            <a:spLocks noGrp="1"/>
          </p:cNvSpPr>
          <p:nvPr>
            <p:ph idx="1"/>
          </p:nvPr>
        </p:nvSpPr>
        <p:spPr/>
        <p:txBody>
          <a:bodyPr>
            <a:normAutofit/>
          </a:bodyPr>
          <a:lstStyle/>
          <a:p>
            <a:pPr algn="just"/>
            <a:r>
              <a:rPr lang="en-IN" sz="1800" dirty="0">
                <a:latin typeface="Times New Roman" panose="02020603050405020304" pitchFamily="18" charset="0"/>
                <a:cs typeface="Times New Roman" panose="02020603050405020304" pitchFamily="18" charset="0"/>
              </a:rPr>
              <a:t>Rob J. Hyndman 2019,</a:t>
            </a:r>
            <a:r>
              <a:rPr lang="en-US" sz="1800" dirty="0">
                <a:latin typeface="Times New Roman" panose="02020603050405020304" pitchFamily="18" charset="0"/>
                <a:cs typeface="Times New Roman" panose="02020603050405020304" pitchFamily="18" charset="0"/>
              </a:rPr>
              <a:t> Many statistical methods involve summarizing a probability distribution by a region of the sample space covering a specified probability. One method of selecting such a region is to require it to contain points of relatively high density. Highest density regions are particularly useful for displaying multimodal distributions and, in such cases, may consist of several disjoint subsets-one for each local mode. In this paper, I propose a simple method for computing a highest density region from any given (possibly multivariate) density f(x) that is bounded and continuous in x. Several examples of the use of highest density regions in statistical graphics are also given. A new form of boxplot is proposed based on highest density regions; versions in one and two dimensions are given. Highest density regions in higher dimensions are also discussed and plotted</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BE1A0FF-369A-CA4F-CB46-A01B5D893697}"/>
              </a:ext>
            </a:extLst>
          </p:cNvPr>
          <p:cNvSpPr>
            <a:spLocks noGrp="1"/>
          </p:cNvSpPr>
          <p:nvPr>
            <p:ph type="dt" sz="half" idx="10"/>
          </p:nvPr>
        </p:nvSpPr>
        <p:spPr/>
        <p:txBody>
          <a:bodyPr/>
          <a:lstStyle/>
          <a:p>
            <a:fld id="{9013D310-2602-4AC1-8068-6EB90644ECAC}" type="datetime1">
              <a:rPr lang="en-IN" smtClean="0"/>
              <a:t>08-04-2023</a:t>
            </a:fld>
            <a:endParaRPr lang="en-IN"/>
          </a:p>
        </p:txBody>
      </p:sp>
      <p:sp>
        <p:nvSpPr>
          <p:cNvPr id="5" name="Footer Placeholder 4">
            <a:extLst>
              <a:ext uri="{FF2B5EF4-FFF2-40B4-BE49-F238E27FC236}">
                <a16:creationId xmlns:a16="http://schemas.microsoft.com/office/drawing/2014/main" id="{CB17A698-ED76-85EC-34F9-5A8D8834FCAC}"/>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CED0AF2C-B1F8-41A0-656C-1436FC5F8FD5}"/>
              </a:ext>
            </a:extLst>
          </p:cNvPr>
          <p:cNvSpPr>
            <a:spLocks noGrp="1"/>
          </p:cNvSpPr>
          <p:nvPr>
            <p:ph type="sldNum" sz="quarter" idx="12"/>
          </p:nvPr>
        </p:nvSpPr>
        <p:spPr/>
        <p:txBody>
          <a:bodyPr/>
          <a:lstStyle/>
          <a:p>
            <a:fld id="{669AD40C-E5A7-4132-A31D-54A4D1BB6E89}" type="slidenum">
              <a:rPr lang="en-IN" smtClean="0"/>
              <a:t>8</a:t>
            </a:fld>
            <a:endParaRPr lang="en-IN"/>
          </a:p>
        </p:txBody>
      </p:sp>
      <p:sp>
        <p:nvSpPr>
          <p:cNvPr id="7" name="TextBox 6">
            <a:extLst>
              <a:ext uri="{FF2B5EF4-FFF2-40B4-BE49-F238E27FC236}">
                <a16:creationId xmlns:a16="http://schemas.microsoft.com/office/drawing/2014/main" id="{84621E9B-30E6-97A3-C58C-069216B8AE5A}"/>
              </a:ext>
            </a:extLst>
          </p:cNvPr>
          <p:cNvSpPr txBox="1"/>
          <p:nvPr/>
        </p:nvSpPr>
        <p:spPr>
          <a:xfrm>
            <a:off x="755576" y="731837"/>
            <a:ext cx="4572000" cy="461665"/>
          </a:xfrm>
          <a:prstGeom prst="rect">
            <a:avLst/>
          </a:prstGeom>
          <a:noFill/>
        </p:spPr>
        <p:txBody>
          <a:bodyPr wrap="square">
            <a:spAutoFit/>
          </a:bodyPr>
          <a:lstStyle/>
          <a:p>
            <a:r>
              <a:rPr lang="en-IN" sz="2400" b="1" dirty="0">
                <a:latin typeface="Times New Roman" pitchFamily="18" charset="0"/>
                <a:cs typeface="Times New Roman" pitchFamily="18" charset="0"/>
              </a:rPr>
              <a:t>LITERATURE REVIEW</a:t>
            </a:r>
            <a:endParaRPr lang="en-IN" sz="2400" dirty="0"/>
          </a:p>
        </p:txBody>
      </p:sp>
    </p:spTree>
    <p:extLst>
      <p:ext uri="{BB962C8B-B14F-4D97-AF65-F5344CB8AC3E}">
        <p14:creationId xmlns:p14="http://schemas.microsoft.com/office/powerpoint/2010/main" val="1365136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8C63E9-FFCD-08D8-CFBE-1A2E0923521D}"/>
              </a:ext>
            </a:extLst>
          </p:cNvPr>
          <p:cNvSpPr>
            <a:spLocks noGrp="1"/>
          </p:cNvSpPr>
          <p:nvPr>
            <p:ph idx="1"/>
          </p:nvPr>
        </p:nvSpPr>
        <p:spPr/>
        <p:txBody>
          <a:bodyPr>
            <a:normAutofit/>
          </a:bodyPr>
          <a:lstStyle/>
          <a:p>
            <a:pPr algn="just"/>
            <a:r>
              <a:rPr lang="en-IN" sz="1800" dirty="0">
                <a:latin typeface="Times New Roman" panose="02020603050405020304" pitchFamily="18" charset="0"/>
                <a:cs typeface="Times New Roman" panose="02020603050405020304" pitchFamily="18" charset="0"/>
              </a:rPr>
              <a:t>K. R. GABRIEL 2021, </a:t>
            </a:r>
            <a:r>
              <a:rPr lang="en-US" sz="1800" dirty="0">
                <a:latin typeface="Times New Roman" panose="02020603050405020304" pitchFamily="18" charset="0"/>
                <a:cs typeface="Times New Roman" panose="02020603050405020304" pitchFamily="18" charset="0"/>
              </a:rPr>
              <a:t>Any matrix of rank two can be displayed as a biplot which consists of a vector for each row and a vector for each column, chosen so that any element of the matrix is exactly the inner product of the vectors corresponding to its row and to its column. If a matrix is of higher rank, one may display it approximately by a biplot of a matrix of rank two which approximates the original matrix. The biplot provides a useful tool of data analysis and allows the visual appraisal of the structure of large data matrices. It is especially revealing in principal component analysis, where the biplot can show inter-unit distances and indicate clustering of units as well as display variances and correlations of the variables.</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45ACA4E-F93D-F73B-9AD7-17412204C39E}"/>
              </a:ext>
            </a:extLst>
          </p:cNvPr>
          <p:cNvSpPr>
            <a:spLocks noGrp="1"/>
          </p:cNvSpPr>
          <p:nvPr>
            <p:ph type="dt" sz="half" idx="10"/>
          </p:nvPr>
        </p:nvSpPr>
        <p:spPr/>
        <p:txBody>
          <a:bodyPr/>
          <a:lstStyle/>
          <a:p>
            <a:fld id="{9013D310-2602-4AC1-8068-6EB90644ECAC}" type="datetime1">
              <a:rPr lang="en-IN" smtClean="0"/>
              <a:t>08-04-2023</a:t>
            </a:fld>
            <a:endParaRPr lang="en-IN"/>
          </a:p>
        </p:txBody>
      </p:sp>
      <p:sp>
        <p:nvSpPr>
          <p:cNvPr id="5" name="Footer Placeholder 4">
            <a:extLst>
              <a:ext uri="{FF2B5EF4-FFF2-40B4-BE49-F238E27FC236}">
                <a16:creationId xmlns:a16="http://schemas.microsoft.com/office/drawing/2014/main" id="{883EDB81-273D-9E63-74B1-201E7AE893A4}"/>
              </a:ext>
            </a:extLst>
          </p:cNvPr>
          <p:cNvSpPr>
            <a:spLocks noGrp="1"/>
          </p:cNvSpPr>
          <p:nvPr>
            <p:ph type="ftr" sz="quarter" idx="11"/>
          </p:nvPr>
        </p:nvSpPr>
        <p:spPr/>
        <p:txBody>
          <a:bodyPr/>
          <a:lstStyle/>
          <a:p>
            <a:r>
              <a:rPr lang="en-US"/>
              <a:t>BATCH NO:30     DEPARTMENT OF COMPUTER SCIENCE &amp; ENGINEERING</a:t>
            </a:r>
            <a:endParaRPr lang="en-IN"/>
          </a:p>
        </p:txBody>
      </p:sp>
      <p:sp>
        <p:nvSpPr>
          <p:cNvPr id="6" name="Slide Number Placeholder 5">
            <a:extLst>
              <a:ext uri="{FF2B5EF4-FFF2-40B4-BE49-F238E27FC236}">
                <a16:creationId xmlns:a16="http://schemas.microsoft.com/office/drawing/2014/main" id="{A4238A29-C19F-F213-4DB6-EEFD793F541E}"/>
              </a:ext>
            </a:extLst>
          </p:cNvPr>
          <p:cNvSpPr>
            <a:spLocks noGrp="1"/>
          </p:cNvSpPr>
          <p:nvPr>
            <p:ph type="sldNum" sz="quarter" idx="12"/>
          </p:nvPr>
        </p:nvSpPr>
        <p:spPr/>
        <p:txBody>
          <a:bodyPr/>
          <a:lstStyle/>
          <a:p>
            <a:fld id="{669AD40C-E5A7-4132-A31D-54A4D1BB6E89}" type="slidenum">
              <a:rPr lang="en-IN" smtClean="0"/>
              <a:t>9</a:t>
            </a:fld>
            <a:endParaRPr lang="en-IN"/>
          </a:p>
        </p:txBody>
      </p:sp>
      <p:sp>
        <p:nvSpPr>
          <p:cNvPr id="7" name="TextBox 6">
            <a:extLst>
              <a:ext uri="{FF2B5EF4-FFF2-40B4-BE49-F238E27FC236}">
                <a16:creationId xmlns:a16="http://schemas.microsoft.com/office/drawing/2014/main" id="{8E13B077-32FB-9931-DA1C-391FAB26ED9D}"/>
              </a:ext>
            </a:extLst>
          </p:cNvPr>
          <p:cNvSpPr txBox="1"/>
          <p:nvPr/>
        </p:nvSpPr>
        <p:spPr>
          <a:xfrm>
            <a:off x="838200" y="836712"/>
            <a:ext cx="4572000" cy="461665"/>
          </a:xfrm>
          <a:prstGeom prst="rect">
            <a:avLst/>
          </a:prstGeom>
          <a:noFill/>
        </p:spPr>
        <p:txBody>
          <a:bodyPr wrap="square">
            <a:spAutoFit/>
          </a:bodyPr>
          <a:lstStyle/>
          <a:p>
            <a:r>
              <a:rPr lang="en-IN" sz="2400" b="1" dirty="0">
                <a:latin typeface="Times New Roman" pitchFamily="18" charset="0"/>
                <a:cs typeface="Times New Roman" pitchFamily="18" charset="0"/>
              </a:rPr>
              <a:t>LITERATURE REVIEW</a:t>
            </a:r>
            <a:endParaRPr lang="en-IN" sz="2400" dirty="0"/>
          </a:p>
        </p:txBody>
      </p:sp>
    </p:spTree>
    <p:extLst>
      <p:ext uri="{BB962C8B-B14F-4D97-AF65-F5344CB8AC3E}">
        <p14:creationId xmlns:p14="http://schemas.microsoft.com/office/powerpoint/2010/main" val="3249574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TotalTime>
  <Words>3266</Words>
  <Application>Microsoft Office PowerPoint</Application>
  <PresentationFormat>On-screen Show (4:3)</PresentationFormat>
  <Paragraphs>250</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Times New Roman</vt:lpstr>
      <vt:lpstr>Wingdings</vt:lpstr>
      <vt:lpstr>Office Theme</vt:lpstr>
      <vt:lpstr>PowerPoint Presentation</vt:lpstr>
      <vt:lpstr>PowerPoint Presentation</vt:lpstr>
      <vt:lpstr>PowerPoint Presentation</vt:lpstr>
      <vt:lpstr>ABSTRACT</vt:lpstr>
      <vt:lpstr>OBJECTIVES </vt:lpstr>
      <vt:lpstr>INTRODUCTION</vt:lpstr>
      <vt:lpstr>LITERATURE REVIEW</vt:lpstr>
      <vt:lpstr>PowerPoint Presentation</vt:lpstr>
      <vt:lpstr>PowerPoint Presentation</vt:lpstr>
      <vt:lpstr>PowerPoint Presentation</vt:lpstr>
      <vt:lpstr>PowerPoint Presentation</vt:lpstr>
      <vt:lpstr>DESIGN AND METHODOLOGIES</vt:lpstr>
      <vt:lpstr>PowerPoint Presentation</vt:lpstr>
      <vt:lpstr>PowerPoint Presentation</vt:lpstr>
      <vt:lpstr>PowerPoint Presentation</vt:lpstr>
      <vt:lpstr>IMPLEMENTATION</vt:lpstr>
      <vt:lpstr>ARCHITECTURE DIAGRAM </vt:lpstr>
      <vt:lpstr>PowerPoint Presentation</vt:lpstr>
      <vt:lpstr>ER DIAGRAM </vt:lpstr>
      <vt:lpstr>SEQUENCE DIAGRAM </vt:lpstr>
      <vt:lpstr>PowerPoint Presentation</vt:lpstr>
      <vt:lpstr>USE CASE DIAGRAM</vt:lpstr>
      <vt:lpstr>CLASS DIAGRAM</vt:lpstr>
      <vt:lpstr>ACTIVITY DIAGRAM</vt:lpstr>
      <vt:lpstr>TESTING</vt:lpstr>
      <vt:lpstr>PowerPoint Presentation</vt:lpstr>
      <vt:lpstr>PowerPoint Presentation</vt:lpstr>
      <vt:lpstr>INPUT AND OUTPUT</vt:lpstr>
      <vt:lpstr>CONCLUSION</vt:lpstr>
      <vt:lpstr>Plagiarism Report of PPT</vt:lpstr>
      <vt:lpstr>REFERENCES(as per IEEE format only)</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NAVEEN REDDY</cp:lastModifiedBy>
  <cp:revision>13</cp:revision>
  <dcterms:created xsi:type="dcterms:W3CDTF">2020-03-05T03:47:09Z</dcterms:created>
  <dcterms:modified xsi:type="dcterms:W3CDTF">2023-04-07T20:09:09Z</dcterms:modified>
</cp:coreProperties>
</file>