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E451C3-0FF4-47C4-B829-773ADF60F88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76E86A4C-8E40-4F87-A4F0-01A0687C5742}" type="datetimeFigureOut">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endParaRPr lang="en-US" sz="4500" b="1" dirty="0">
              <a:solidFill>
                <a:srgbClr val="00CCFF"/>
              </a:solidFill>
              <a:latin typeface="Arial Black" panose="020B0A04020102020204" pitchFamily="34" charset="0"/>
            </a:endParaRPr>
          </a:p>
        </p:txBody>
      </p:sp>
      <p:sp>
        <p:nvSpPr>
          <p:cNvPr id="3" name="Subtitle 2"/>
          <p:cNvSpPr>
            <a:spLocks noGrp="1"/>
          </p:cNvSpPr>
          <p:nvPr>
            <p:ph type="subTitle" idx="1"/>
          </p:nvPr>
        </p:nvSpPr>
        <p:spPr>
          <a:xfrm>
            <a:off x="2627292" y="3274992"/>
            <a:ext cx="8334377" cy="1800225"/>
          </a:xfrm>
        </p:spPr>
        <p:txBody>
          <a:bodyPr>
            <a:normAutofit fontScale="75000" lnSpcReduction="10000"/>
          </a:bodyPr>
          <a:lstStyle/>
          <a:p>
            <a:pPr algn="just"/>
            <a:r>
              <a:rPr lang="en-US" sz="2800" b="1" dirty="0">
                <a:latin typeface="Arial Rounded MT Bold" panose="020F0704030504030204" pitchFamily="34" charset="0"/>
              </a:rPr>
              <a:t>Presented by:</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jagadish.m</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ai&amp;ds Department</a:t>
            </a:r>
            <a:endParaRPr lang="en-US" sz="2800"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endParaRPr lang="en-US"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770515" y="2862132"/>
            <a:ext cx="10131425" cy="3649133"/>
          </a:xfrm>
        </p:spPr>
        <p:txBody>
          <a:bodyPr>
            <a:noAutofit/>
          </a:bodyPr>
          <a:lstStyle/>
          <a:p>
            <a:r>
              <a:rPr lang="en-US" sz="2000" b="1" dirty="0">
                <a:latin typeface="Calibri" panose="020F0502020204030204"/>
                <a:ea typeface="+mn-lt"/>
                <a:cs typeface="+mn-lt"/>
              </a:rPr>
              <a:t>Looking ahead, our solution holds promise for further enhancements and innovations.</a:t>
            </a:r>
            <a:endParaRPr lang="en-US" sz="2000" b="1" dirty="0">
              <a:latin typeface="Calibri" panose="020F0502020204030204"/>
              <a:ea typeface="+mn-lt"/>
              <a:cs typeface="+mn-lt"/>
            </a:endParaRPr>
          </a:p>
          <a:p>
            <a:r>
              <a:rPr lang="en-US" sz="2000" b="1" dirty="0">
                <a:latin typeface="Calibri" panose="020F0502020204030204"/>
                <a:ea typeface="+mn-lt"/>
                <a:cs typeface="+mn-lt"/>
              </a:rPr>
              <a:t>We envision integrating additional machine learning techniques and data sources to enhance detection accuracy.</a:t>
            </a:r>
            <a:endParaRPr lang="en-US" sz="2000" b="1" dirty="0">
              <a:latin typeface="Calibri" panose="020F0502020204030204"/>
              <a:ea typeface="+mn-lt"/>
              <a:cs typeface="+mn-lt"/>
            </a:endParaRPr>
          </a:p>
          <a:p>
            <a:r>
              <a:rPr lang="en-US" sz="2000" b="1" dirty="0">
                <a:latin typeface="Calibri" panose="020F0502020204030204"/>
                <a:ea typeface="+mn-lt"/>
                <a:cs typeface="+mn-lt"/>
              </a:rPr>
              <a:t>Furthermore, seamless integration with existing cybersecurity frameworks will extend the reach and effectiveness of our solution.</a:t>
            </a:r>
            <a:endParaRPr lang="en-US" sz="2000" b="1" dirty="0">
              <a:latin typeface="Calibri" panose="020F0502020204030204"/>
              <a:ea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endParaRPr lang="en-US" b="1" dirty="0">
              <a:latin typeface="+mn-lt"/>
            </a:endParaRPr>
          </a:p>
        </p:txBody>
      </p:sp>
      <p:sp>
        <p:nvSpPr>
          <p:cNvPr id="4" name="Content Placeholder 2"/>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Introduction</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Problem Statement</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Proposed System/Solution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Calibri" panose="020F0502020204030204"/>
              </a:rPr>
              <a:t>System </a:t>
            </a:r>
            <a:r>
              <a:rPr lang="en-US" sz="2200" b="1" dirty="0">
                <a:latin typeface="Arial" panose="020B0604020202020204"/>
                <a:ea typeface="+mn-lt"/>
                <a:cs typeface="+mn-lt"/>
              </a:rPr>
              <a:t>Development Approach</a:t>
            </a:r>
            <a:endParaRPr lang="en-US" sz="2200" dirty="0">
              <a:latin typeface="Arial" panose="020B0604020202020204"/>
              <a:ea typeface="+mn-lt"/>
              <a:cs typeface="+mn-lt"/>
            </a:endParaRPr>
          </a:p>
          <a:p>
            <a:pPr marL="305435" indent="-305435"/>
            <a:r>
              <a:rPr lang="en-US" sz="2200" b="1" dirty="0">
                <a:latin typeface="Arial" panose="020B0604020202020204"/>
                <a:ea typeface="+mn-lt"/>
                <a:cs typeface="+mn-lt"/>
              </a:rPr>
              <a:t>Algorithm &amp; Deployment  </a:t>
            </a:r>
            <a:endParaRPr lang="en-US" sz="2200" dirty="0">
              <a:latin typeface="Arial" panose="020B0604020202020204"/>
              <a:cs typeface="Calibri" panose="020F0502020204030204"/>
            </a:endParaRPr>
          </a:p>
          <a:p>
            <a:pPr marL="305435" indent="-305435"/>
            <a:r>
              <a:rPr lang="en-US" sz="2200" b="1" dirty="0">
                <a:latin typeface="Arial" panose="020B0604020202020204"/>
                <a:ea typeface="+mn-lt"/>
                <a:cs typeface="Arial" panose="020B0604020202020204"/>
              </a:rPr>
              <a:t>Result </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Conclusion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Future Scope</a:t>
            </a:r>
            <a:endParaRPr lang="en-US" sz="2200" b="1" dirty="0">
              <a:latin typeface="Arial" panose="020B0604020202020204"/>
              <a:ea typeface="+mn-lt"/>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endParaRPr lang="en-US" dirty="0">
              <a:latin typeface="Arial Rounded MT Bold" panose="020F0704030504030204" pitchFamily="34" charset="0"/>
            </a:endParaRPr>
          </a:p>
        </p:txBody>
      </p:sp>
      <p:sp>
        <p:nvSpPr>
          <p:cNvPr id="3" name="Content Placeholder 2"/>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endParaRPr lang="en-US" sz="2200" b="1" dirty="0">
              <a:latin typeface="Arial" panose="020B0604020202020204" pitchFamily="34" charset="0"/>
              <a:cs typeface="Arial" panose="020B0604020202020204" pitchFamily="34" charset="0"/>
            </a:endParaRP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panose="020B0604020202020204"/>
                <a:ea typeface="+mn-lt"/>
                <a:cs typeface="Arial" panose="020B0604020202020204"/>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endParaRPr lang="en-US"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sz="2200" b="1"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endParaRPr lang="en-US" b="1" dirty="0">
              <a:solidFill>
                <a:srgbClr val="00CCF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panose="020F0502020204030204"/>
                <a:ea typeface="+mn-lt"/>
                <a:cs typeface="+mn-lt"/>
              </a:rPr>
              <a:t>Our solution combines signature-based detection, anomaly detection, and behavior analysis to effectively combat keylogger threats.</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Utilizing machine learning, our system dynamically adapts to new threats, ensuring continuous protection.</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Proactive prevention features such as real-time keystroke encryption and secure input handling mitigate data compromise.</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User education is emphasized, with built-in training modules to empower users in recognizing and responding to keylogger threats.</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Lightweight and compatible, our solution seamlessly integrates with existing cybersecurity infrastructures for easy deployment and management.</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Regular updates and threat intelligence feeds keep our solution resilient against emerging threats.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endParaRPr lang="en-US"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1154954" y="2279692"/>
            <a:ext cx="10553699" cy="4914899"/>
          </a:xfrm>
        </p:spPr>
        <p:txBody>
          <a:bodyPr>
            <a:normAutofit fontScale="92500" lnSpcReduction="20000"/>
          </a:bodyPr>
          <a:lstStyle/>
          <a:p>
            <a:pPr marL="305435" indent="-305435">
              <a:lnSpc>
                <a:spcPct val="120000"/>
              </a:lnSpc>
            </a:pPr>
            <a:r>
              <a:rPr lang="en-US" sz="1800" b="1" dirty="0">
                <a:latin typeface="Calibri" panose="020F0502020204030204"/>
                <a:ea typeface="+mn-lt"/>
                <a:cs typeface="+mn-lt"/>
              </a:rPr>
              <a:t>Language: Our solution is developed primarily in Python, leveraging its versatility and extensive library support.</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Libraries: We utilize </a:t>
            </a:r>
            <a:r>
              <a:rPr lang="en-US" sz="1800" b="1" dirty="0" err="1">
                <a:latin typeface="Calibri" panose="020F0502020204030204"/>
                <a:ea typeface="+mn-lt"/>
                <a:cs typeface="+mn-lt"/>
              </a:rPr>
              <a:t>Tkinter</a:t>
            </a:r>
            <a:r>
              <a:rPr lang="en-US" sz="1800" b="1" dirty="0">
                <a:latin typeface="Calibri" panose="020F0502020204030204"/>
                <a:ea typeface="+mn-lt"/>
                <a:cs typeface="+mn-lt"/>
              </a:rPr>
              <a:t> for GUI development, </a:t>
            </a:r>
            <a:r>
              <a:rPr lang="en-US" sz="1800" b="1" dirty="0" err="1">
                <a:latin typeface="Calibri" panose="020F0502020204030204"/>
                <a:ea typeface="+mn-lt"/>
                <a:cs typeface="+mn-lt"/>
              </a:rPr>
              <a:t>pynput</a:t>
            </a:r>
            <a:r>
              <a:rPr lang="en-US" sz="1800" b="1" dirty="0">
                <a:latin typeface="Calibri" panose="020F0502020204030204"/>
                <a:ea typeface="+mn-lt"/>
                <a:cs typeface="+mn-lt"/>
              </a:rPr>
              <a:t> for keyboard monitoring functionality, and </a:t>
            </a:r>
            <a:r>
              <a:rPr lang="en-US" sz="1800" b="1" dirty="0" err="1">
                <a:latin typeface="Calibri" panose="020F0502020204030204"/>
                <a:ea typeface="+mn-lt"/>
                <a:cs typeface="+mn-lt"/>
              </a:rPr>
              <a:t>json</a:t>
            </a:r>
            <a:r>
              <a:rPr lang="en-US" sz="1800" b="1" dirty="0">
                <a:latin typeface="Calibri" panose="020F0502020204030204"/>
                <a:ea typeface="+mn-lt"/>
                <a:cs typeface="+mn-lt"/>
              </a:rPr>
              <a:t> for data serialization.</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System Requirements: The system requires a Python environment with </a:t>
            </a:r>
            <a:r>
              <a:rPr lang="en-US" sz="1800" b="1" dirty="0" err="1">
                <a:latin typeface="Calibri" panose="020F0502020204030204"/>
                <a:ea typeface="+mn-lt"/>
                <a:cs typeface="+mn-lt"/>
              </a:rPr>
              <a:t>Tkinter</a:t>
            </a:r>
            <a:r>
              <a:rPr lang="en-US" sz="1800" b="1" dirty="0">
                <a:latin typeface="Calibri" panose="020F0502020204030204"/>
                <a:ea typeface="+mn-lt"/>
                <a:cs typeface="+mn-lt"/>
              </a:rPr>
              <a:t> and </a:t>
            </a:r>
            <a:r>
              <a:rPr lang="en-US" sz="1800" b="1" dirty="0" err="1">
                <a:latin typeface="Calibri" panose="020F0502020204030204"/>
                <a:ea typeface="+mn-lt"/>
                <a:cs typeface="+mn-lt"/>
              </a:rPr>
              <a:t>pynput</a:t>
            </a:r>
            <a:r>
              <a:rPr lang="en-US" sz="1800" b="1" dirty="0">
                <a:latin typeface="Calibri" panose="020F0502020204030204"/>
                <a:ea typeface="+mn-lt"/>
                <a:cs typeface="+mn-lt"/>
              </a:rPr>
              <a:t> libraries installed.</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Methodology: Our development methodology follows agile principles, with a focus on user requirements, modularity, and rigorous testing.</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Development Process: We prioritize user-centric requirements gathering, followed by iterative development cycles emphasizing code quality and reliability.</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Testing and Quality Assurance: Rigorous testing, including unit tests and integration tests, ensures functionality, security, and performance.</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Deployment and Automation: Automation tools such as Jenkins and Docker streamline deployment processes, ensuring efficiency and consistency.</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Monitoring and Maintenance: Post-deployment monitoring mechanisms track system performance and security incidents, enabling proactive maintenance and updates.</a:t>
            </a:r>
            <a:endParaRPr lang="en-US" sz="1800" b="1" dirty="0">
              <a:latin typeface="Calibri" panose="020F0502020204030204"/>
              <a:ea typeface="+mn-lt"/>
              <a:cs typeface="+mn-lt"/>
            </a:endParaRPr>
          </a:p>
          <a:p>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endParaRPr lang="en-US" b="1"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endParaRPr lang="en-US" sz="2900" b="1" dirty="0">
              <a:latin typeface="Arial" panose="020B0604020202020204" pitchFamily="34" charset="0"/>
              <a:ea typeface="+mn-lt"/>
              <a:cs typeface="Arial" panose="020B0604020202020204" pitchFamily="34" charset="0"/>
            </a:endParaRPr>
          </a:p>
          <a:p>
            <a:pPr marL="305435" indent="-305435"/>
            <a:r>
              <a:rPr lang="en-US" sz="2900" b="1" dirty="0">
                <a:latin typeface="Arial" panose="020B0604020202020204" pitchFamily="34" charset="0"/>
                <a:ea typeface="+mn-lt"/>
                <a:cs typeface="Arial" panose="020B0604020202020204" pitchFamily="34" charset="0"/>
              </a:rPr>
              <a:t>Data Input:</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endParaRPr lang="en-US" sz="2900" b="1" dirty="0">
              <a:latin typeface="Arial" panose="020B0604020202020204" pitchFamily="34" charset="0"/>
              <a:ea typeface="+mn-lt"/>
              <a:cs typeface="Arial" panose="020B0604020202020204" pitchFamily="34" charset="0"/>
            </a:endParaRPr>
          </a:p>
          <a:p>
            <a:pPr marL="305435" indent="-305435"/>
            <a:r>
              <a:rPr lang="en-US" sz="2900" b="1" dirty="0">
                <a:latin typeface="Arial" panose="020B0604020202020204" pitchFamily="34" charset="0"/>
                <a:ea typeface="+mn-lt"/>
                <a:cs typeface="Arial" panose="020B0604020202020204" pitchFamily="34" charset="0"/>
              </a:rPr>
              <a:t>Training:</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endParaRPr lang="en-US" sz="2900" b="1" dirty="0">
              <a:latin typeface="Arial" panose="020B0604020202020204" pitchFamily="34" charset="0"/>
              <a:ea typeface="+mn-lt"/>
              <a:cs typeface="Arial" panose="020B0604020202020204" pitchFamily="34" charset="0"/>
            </a:endParaRPr>
          </a:p>
          <a:p>
            <a:pPr marL="305435" indent="-305435"/>
            <a:r>
              <a:rPr lang="en-US" sz="2900" b="1" dirty="0">
                <a:latin typeface="Arial" panose="020B0604020202020204" pitchFamily="34" charset="0"/>
                <a:ea typeface="+mn-lt"/>
                <a:cs typeface="Arial" panose="020B0604020202020204" pitchFamily="34" charset="0"/>
              </a:rPr>
              <a:t>Prediction:</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endParaRPr lang="en-US" sz="2900" b="1" dirty="0">
              <a:latin typeface="Arial" panose="020B0604020202020204" pitchFamily="34" charset="0"/>
              <a:ea typeface="+mn-lt"/>
              <a:cs typeface="Arial" panose="020B0604020202020204" pitchFamily="34"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Result:</a:t>
            </a:r>
            <a:endParaRPr lang="en-US" dirty="0">
              <a:solidFill>
                <a:srgbClr val="00CCFF"/>
              </a:solidFill>
              <a:latin typeface="Arial Rounded MT Bold" panose="020F0704030504030204" pitchFamily="34" charset="0"/>
            </a:endParaRPr>
          </a:p>
        </p:txBody>
      </p:sp>
      <p:pic>
        <p:nvPicPr>
          <p:cNvPr id="7" name="Content Placeholder 3"/>
          <p:cNvPicPr>
            <a:picLocks noGrp="1" noChangeAspect="1"/>
          </p:cNvPicPr>
          <p:nvPr>
            <p:ph sz="half" idx="1"/>
          </p:nvPr>
        </p:nvPicPr>
        <p:blipFill>
          <a:blip r:embed="rId1"/>
          <a:stretch>
            <a:fillRect/>
          </a:stretch>
        </p:blipFill>
        <p:spPr>
          <a:xfrm>
            <a:off x="1103313" y="2851740"/>
            <a:ext cx="4395787" cy="2613432"/>
          </a:xfrm>
        </p:spPr>
      </p:pic>
      <p:pic>
        <p:nvPicPr>
          <p:cNvPr id="11" name="Content Placeholder 10"/>
          <p:cNvPicPr>
            <a:picLocks noGrp="1" noChangeAspect="1"/>
          </p:cNvPicPr>
          <p:nvPr>
            <p:ph sz="half" idx="2"/>
          </p:nvPr>
        </p:nvPicPr>
        <p:blipFill>
          <a:blip r:embed="rId2"/>
          <a:stretch>
            <a:fillRect/>
          </a:stretch>
        </p:blipFill>
        <p:spPr>
          <a:xfrm>
            <a:off x="5654675" y="2849359"/>
            <a:ext cx="4395788" cy="26134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endParaRPr lang="en-US" b="1" dirty="0">
              <a:solidFill>
                <a:srgbClr val="00CCFF"/>
              </a:solidFill>
              <a:latin typeface="Arial Rounded MT Bold" panose="020F0704030504030204" pitchFamily="34" charset="0"/>
              <a:cs typeface="Arial" panose="020B0604020202020204" pitchFamily="34" charset="0"/>
            </a:endParaRPr>
          </a:p>
        </p:txBody>
      </p:sp>
      <p:sp>
        <p:nvSpPr>
          <p:cNvPr id="3" name="Content Placeholder 2"/>
          <p:cNvSpPr>
            <a:spLocks noGrp="1"/>
          </p:cNvSpPr>
          <p:nvPr>
            <p:ph idx="1"/>
          </p:nvPr>
        </p:nvSpPr>
        <p:spPr>
          <a:xfrm>
            <a:off x="809626" y="2393867"/>
            <a:ext cx="10131425" cy="4619625"/>
          </a:xfrm>
        </p:spPr>
        <p:txBody>
          <a:bodyPr>
            <a:normAutofit/>
          </a:bodyPr>
          <a:lstStyle/>
          <a:p>
            <a:pPr marL="305435" indent="-305435"/>
            <a:r>
              <a:rPr lang="en-US" sz="2000" b="1" dirty="0">
                <a:latin typeface="Calibri" panose="020F0502020204030204"/>
                <a:ea typeface="+mn-lt"/>
                <a:cs typeface="+mn-lt"/>
              </a:rPr>
              <a:t>In conclusion, keyloggers represent a formidable cybersecurity challenge, demanding proactive mitigation strategies.</a:t>
            </a:r>
            <a:endParaRPr lang="en-US" sz="2000" b="1" dirty="0">
              <a:latin typeface="Calibri" panose="020F0502020204030204"/>
              <a:ea typeface="+mn-lt"/>
              <a:cs typeface="+mn-lt"/>
            </a:endParaRPr>
          </a:p>
          <a:p>
            <a:pPr marL="305435" indent="-305435"/>
            <a:r>
              <a:rPr lang="en-US" sz="2000" b="1" dirty="0">
                <a:latin typeface="Calibri" panose="020F0502020204030204"/>
                <a:ea typeface="+mn-lt"/>
                <a:cs typeface="+mn-lt"/>
              </a:rPr>
              <a:t>Our solution offers a robust defense against keylogger threats, ensuring the security and integrity of sensitive information.</a:t>
            </a:r>
            <a:endParaRPr lang="en-US" sz="2000" b="1" dirty="0">
              <a:latin typeface="Calibri" panose="020F0502020204030204"/>
              <a:ea typeface="+mn-lt"/>
              <a:cs typeface="+mn-lt"/>
            </a:endParaRPr>
          </a:p>
          <a:p>
            <a:pPr marL="305435" indent="-305435"/>
            <a:r>
              <a:rPr lang="en-US" sz="2000" b="1" dirty="0">
                <a:latin typeface="Calibri" panose="020F0502020204030204"/>
                <a:ea typeface="+mn-lt"/>
                <a:cs typeface="+mn-lt"/>
              </a:rPr>
              <a:t>By investing in innovative cybersecurity solutions, we empower individuals and organizations to navigate the digital landscape with confidence.</a:t>
            </a:r>
            <a:endParaRPr lang="en-IN" sz="2000" b="1" dirty="0">
              <a:latin typeface="Calibri" panose="020F0502020204030204"/>
              <a:ea typeface="+mn-lt"/>
              <a:cs typeface="+mn-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4488</Words>
  <Application>WPS Presentation</Application>
  <PresentationFormat>Widescreen</PresentationFormat>
  <Paragraphs>80</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Wingdings 3</vt:lpstr>
      <vt:lpstr>Arial</vt:lpstr>
      <vt:lpstr>Arial Black</vt:lpstr>
      <vt:lpstr>Arial Rounded MT Bold</vt:lpstr>
      <vt:lpstr>Calibri</vt:lpstr>
      <vt:lpstr>Microsoft YaHei</vt:lpstr>
      <vt:lpstr>Arial Unicode MS</vt:lpstr>
      <vt:lpstr>Century Gothic</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Hemalatha</cp:lastModifiedBy>
  <cp:revision>11</cp:revision>
  <dcterms:created xsi:type="dcterms:W3CDTF">2024-04-03T00:18:00Z</dcterms:created>
  <dcterms:modified xsi:type="dcterms:W3CDTF">2024-04-05T10:08:48Z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96CB77D6801B4AA593487A53C4334338_13</vt:lpwstr>
  </property>
  <property fmtid="{D5CDD505-2E9C-101B-9397-08002B2CF9AE}" pid="3" name="KSOProductBuildVer">
    <vt:lpwstr>1033-12.2.0.13489</vt:lpwstr>
  </property>
</Properties>
</file>