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90" r:id="rId3"/>
    <p:sldId id="294" r:id="rId4"/>
    <p:sldId id="293" r:id="rId5"/>
    <p:sldId id="302" r:id="rId6"/>
    <p:sldId id="30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25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949A2-24B5-416A-A806-E263039744C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18C7DC-61BA-4619-9913-C142C2734AA7}">
      <dgm:prSet phldrT="[Text]"/>
      <dgm:spPr/>
      <dgm:t>
        <a:bodyPr/>
        <a:lstStyle/>
        <a:p>
          <a:r>
            <a:rPr lang="en-IN" dirty="0"/>
            <a:t>1. Business Understanding</a:t>
          </a:r>
        </a:p>
      </dgm:t>
    </dgm:pt>
    <dgm:pt modelId="{297A3E58-6806-420F-B398-5EAA9F4F8EF1}" type="parTrans" cxnId="{A1B7FA2F-A78C-4DB2-AB80-00788D864477}">
      <dgm:prSet/>
      <dgm:spPr/>
      <dgm:t>
        <a:bodyPr/>
        <a:lstStyle/>
        <a:p>
          <a:endParaRPr lang="en-IN"/>
        </a:p>
      </dgm:t>
    </dgm:pt>
    <dgm:pt modelId="{E023C7D9-BC44-4211-AF32-F1AA9FD0FE4A}" type="sibTrans" cxnId="{A1B7FA2F-A78C-4DB2-AB80-00788D864477}">
      <dgm:prSet/>
      <dgm:spPr/>
      <dgm:t>
        <a:bodyPr/>
        <a:lstStyle/>
        <a:p>
          <a:endParaRPr lang="en-IN"/>
        </a:p>
      </dgm:t>
    </dgm:pt>
    <dgm:pt modelId="{C3E4EA91-1ACE-4FC4-8B67-D74DF12E26F4}">
      <dgm:prSet phldrT="[Text]"/>
      <dgm:spPr/>
      <dgm:t>
        <a:bodyPr/>
        <a:lstStyle/>
        <a:p>
          <a:r>
            <a:rPr lang="en-IN" dirty="0"/>
            <a:t>2. Data Preparation</a:t>
          </a:r>
        </a:p>
      </dgm:t>
    </dgm:pt>
    <dgm:pt modelId="{B253CC11-4E51-4815-A01B-E0C24E7DA901}" type="parTrans" cxnId="{88F6E749-47F8-4C58-B7A2-A7E7DABA6FF5}">
      <dgm:prSet/>
      <dgm:spPr/>
      <dgm:t>
        <a:bodyPr/>
        <a:lstStyle/>
        <a:p>
          <a:endParaRPr lang="en-IN"/>
        </a:p>
      </dgm:t>
    </dgm:pt>
    <dgm:pt modelId="{1EE6C111-9B97-4DC4-A2BE-0A93A7A6D141}" type="sibTrans" cxnId="{88F6E749-47F8-4C58-B7A2-A7E7DABA6FF5}">
      <dgm:prSet/>
      <dgm:spPr/>
      <dgm:t>
        <a:bodyPr/>
        <a:lstStyle/>
        <a:p>
          <a:endParaRPr lang="en-IN"/>
        </a:p>
      </dgm:t>
    </dgm:pt>
    <dgm:pt modelId="{3E3D9C32-D027-47DE-90C0-1BABE73AC18F}">
      <dgm:prSet phldrT="[Text]"/>
      <dgm:spPr/>
      <dgm:t>
        <a:bodyPr/>
        <a:lstStyle/>
        <a:p>
          <a:r>
            <a:rPr lang="en-IN" dirty="0"/>
            <a:t>3. Data Visualization</a:t>
          </a:r>
        </a:p>
      </dgm:t>
    </dgm:pt>
    <dgm:pt modelId="{4AB8F83E-371E-49D3-8113-DB23FB928E28}" type="parTrans" cxnId="{23319DCA-7C4C-4F68-8B4B-89E8D15720B1}">
      <dgm:prSet/>
      <dgm:spPr/>
      <dgm:t>
        <a:bodyPr/>
        <a:lstStyle/>
        <a:p>
          <a:endParaRPr lang="en-IN"/>
        </a:p>
      </dgm:t>
    </dgm:pt>
    <dgm:pt modelId="{2FE88186-4D92-4338-8503-70E5DAF988B8}" type="sibTrans" cxnId="{23319DCA-7C4C-4F68-8B4B-89E8D15720B1}">
      <dgm:prSet/>
      <dgm:spPr/>
      <dgm:t>
        <a:bodyPr/>
        <a:lstStyle/>
        <a:p>
          <a:endParaRPr lang="en-IN"/>
        </a:p>
      </dgm:t>
    </dgm:pt>
    <dgm:pt modelId="{E4B27187-7ECD-4F4E-A9D4-AE73FF15EBB4}">
      <dgm:prSet phldrT="[Text]"/>
      <dgm:spPr/>
      <dgm:t>
        <a:bodyPr/>
        <a:lstStyle/>
        <a:p>
          <a:r>
            <a:rPr lang="en-IN" dirty="0"/>
            <a:t>4. Modelling</a:t>
          </a:r>
        </a:p>
      </dgm:t>
    </dgm:pt>
    <dgm:pt modelId="{F211971A-1AAD-4684-A397-7F5159B522C1}" type="parTrans" cxnId="{ACACE784-BCAF-4D80-8930-BAF0ADA7818D}">
      <dgm:prSet/>
      <dgm:spPr/>
      <dgm:t>
        <a:bodyPr/>
        <a:lstStyle/>
        <a:p>
          <a:endParaRPr lang="en-IN"/>
        </a:p>
      </dgm:t>
    </dgm:pt>
    <dgm:pt modelId="{470B3A45-DBB5-4747-BD28-57EA748875C5}" type="sibTrans" cxnId="{ACACE784-BCAF-4D80-8930-BAF0ADA7818D}">
      <dgm:prSet/>
      <dgm:spPr/>
      <dgm:t>
        <a:bodyPr/>
        <a:lstStyle/>
        <a:p>
          <a:endParaRPr lang="en-IN"/>
        </a:p>
      </dgm:t>
    </dgm:pt>
    <dgm:pt modelId="{9ED0FBEE-1EC0-4052-A72A-0B4A5379AAD0}">
      <dgm:prSet phldrT="[Text]"/>
      <dgm:spPr/>
      <dgm:t>
        <a:bodyPr/>
        <a:lstStyle/>
        <a:p>
          <a:r>
            <a:rPr lang="en-IN" dirty="0"/>
            <a:t>5. Evaluation</a:t>
          </a:r>
        </a:p>
      </dgm:t>
    </dgm:pt>
    <dgm:pt modelId="{9F2E51C2-15E3-4BAF-9DF8-90CFD1BF315B}" type="parTrans" cxnId="{C9304F2D-D873-4EC7-B4A4-5EA1DD2789C8}">
      <dgm:prSet/>
      <dgm:spPr/>
      <dgm:t>
        <a:bodyPr/>
        <a:lstStyle/>
        <a:p>
          <a:endParaRPr lang="en-IN"/>
        </a:p>
      </dgm:t>
    </dgm:pt>
    <dgm:pt modelId="{97C9E66F-3E02-4558-849B-CBC44DAEDFD4}" type="sibTrans" cxnId="{C9304F2D-D873-4EC7-B4A4-5EA1DD2789C8}">
      <dgm:prSet/>
      <dgm:spPr/>
      <dgm:t>
        <a:bodyPr/>
        <a:lstStyle/>
        <a:p>
          <a:endParaRPr lang="en-IN"/>
        </a:p>
      </dgm:t>
    </dgm:pt>
    <dgm:pt modelId="{DCD0CBAB-FEEE-4B75-AC0B-EC709822307B}" type="pres">
      <dgm:prSet presAssocID="{B82949A2-24B5-416A-A806-E263039744C8}" presName="cycle" presStyleCnt="0">
        <dgm:presLayoutVars>
          <dgm:dir/>
          <dgm:resizeHandles val="exact"/>
        </dgm:presLayoutVars>
      </dgm:prSet>
      <dgm:spPr/>
    </dgm:pt>
    <dgm:pt modelId="{A93D4FDF-363A-40FE-B608-042C118D61E9}" type="pres">
      <dgm:prSet presAssocID="{AD18C7DC-61BA-4619-9913-C142C2734AA7}" presName="node" presStyleLbl="node1" presStyleIdx="0" presStyleCnt="5">
        <dgm:presLayoutVars>
          <dgm:bulletEnabled val="1"/>
        </dgm:presLayoutVars>
      </dgm:prSet>
      <dgm:spPr/>
    </dgm:pt>
    <dgm:pt modelId="{34C7A159-3150-4C2C-A35D-D67E7707D6F0}" type="pres">
      <dgm:prSet presAssocID="{E023C7D9-BC44-4211-AF32-F1AA9FD0FE4A}" presName="sibTrans" presStyleLbl="sibTrans2D1" presStyleIdx="0" presStyleCnt="5"/>
      <dgm:spPr/>
    </dgm:pt>
    <dgm:pt modelId="{7BD7CA26-FACF-4AF3-A7A5-22B7A7D2332C}" type="pres">
      <dgm:prSet presAssocID="{E023C7D9-BC44-4211-AF32-F1AA9FD0FE4A}" presName="connectorText" presStyleLbl="sibTrans2D1" presStyleIdx="0" presStyleCnt="5"/>
      <dgm:spPr/>
    </dgm:pt>
    <dgm:pt modelId="{D49D1806-3BE7-492E-A097-378B099E7F67}" type="pres">
      <dgm:prSet presAssocID="{C3E4EA91-1ACE-4FC4-8B67-D74DF12E26F4}" presName="node" presStyleLbl="node1" presStyleIdx="1" presStyleCnt="5">
        <dgm:presLayoutVars>
          <dgm:bulletEnabled val="1"/>
        </dgm:presLayoutVars>
      </dgm:prSet>
      <dgm:spPr/>
    </dgm:pt>
    <dgm:pt modelId="{0142709E-5277-4541-AB38-84AA032D67D5}" type="pres">
      <dgm:prSet presAssocID="{1EE6C111-9B97-4DC4-A2BE-0A93A7A6D141}" presName="sibTrans" presStyleLbl="sibTrans2D1" presStyleIdx="1" presStyleCnt="5"/>
      <dgm:spPr/>
    </dgm:pt>
    <dgm:pt modelId="{C80D3CF5-7D7C-4551-86E5-C8B8CAC04EC3}" type="pres">
      <dgm:prSet presAssocID="{1EE6C111-9B97-4DC4-A2BE-0A93A7A6D141}" presName="connectorText" presStyleLbl="sibTrans2D1" presStyleIdx="1" presStyleCnt="5"/>
      <dgm:spPr/>
    </dgm:pt>
    <dgm:pt modelId="{74AC443D-4383-4821-9D47-C39A3BE64670}" type="pres">
      <dgm:prSet presAssocID="{3E3D9C32-D027-47DE-90C0-1BABE73AC18F}" presName="node" presStyleLbl="node1" presStyleIdx="2" presStyleCnt="5">
        <dgm:presLayoutVars>
          <dgm:bulletEnabled val="1"/>
        </dgm:presLayoutVars>
      </dgm:prSet>
      <dgm:spPr/>
    </dgm:pt>
    <dgm:pt modelId="{8B20CDE6-0F40-4254-9F87-B9A120C81ADA}" type="pres">
      <dgm:prSet presAssocID="{2FE88186-4D92-4338-8503-70E5DAF988B8}" presName="sibTrans" presStyleLbl="sibTrans2D1" presStyleIdx="2" presStyleCnt="5"/>
      <dgm:spPr/>
    </dgm:pt>
    <dgm:pt modelId="{777F51C8-2DC1-43D3-8C8A-8D03ADABEA91}" type="pres">
      <dgm:prSet presAssocID="{2FE88186-4D92-4338-8503-70E5DAF988B8}" presName="connectorText" presStyleLbl="sibTrans2D1" presStyleIdx="2" presStyleCnt="5"/>
      <dgm:spPr/>
    </dgm:pt>
    <dgm:pt modelId="{042F9FF6-4D14-4538-9010-184F32C5B37C}" type="pres">
      <dgm:prSet presAssocID="{E4B27187-7ECD-4F4E-A9D4-AE73FF15EBB4}" presName="node" presStyleLbl="node1" presStyleIdx="3" presStyleCnt="5">
        <dgm:presLayoutVars>
          <dgm:bulletEnabled val="1"/>
        </dgm:presLayoutVars>
      </dgm:prSet>
      <dgm:spPr/>
    </dgm:pt>
    <dgm:pt modelId="{2DD5C505-7D3C-4D16-8344-6E7C3B80D691}" type="pres">
      <dgm:prSet presAssocID="{470B3A45-DBB5-4747-BD28-57EA748875C5}" presName="sibTrans" presStyleLbl="sibTrans2D1" presStyleIdx="3" presStyleCnt="5"/>
      <dgm:spPr/>
    </dgm:pt>
    <dgm:pt modelId="{12CD7DA2-B4FC-4688-BB84-4CAC9A166B7A}" type="pres">
      <dgm:prSet presAssocID="{470B3A45-DBB5-4747-BD28-57EA748875C5}" presName="connectorText" presStyleLbl="sibTrans2D1" presStyleIdx="3" presStyleCnt="5"/>
      <dgm:spPr/>
    </dgm:pt>
    <dgm:pt modelId="{1A577879-4E50-44A2-B271-72CE4B1C1085}" type="pres">
      <dgm:prSet presAssocID="{9ED0FBEE-1EC0-4052-A72A-0B4A5379AAD0}" presName="node" presStyleLbl="node1" presStyleIdx="4" presStyleCnt="5">
        <dgm:presLayoutVars>
          <dgm:bulletEnabled val="1"/>
        </dgm:presLayoutVars>
      </dgm:prSet>
      <dgm:spPr/>
    </dgm:pt>
    <dgm:pt modelId="{C0DB8796-E65A-4C06-80F1-0FCF28655FF4}" type="pres">
      <dgm:prSet presAssocID="{97C9E66F-3E02-4558-849B-CBC44DAEDFD4}" presName="sibTrans" presStyleLbl="sibTrans2D1" presStyleIdx="4" presStyleCnt="5"/>
      <dgm:spPr/>
    </dgm:pt>
    <dgm:pt modelId="{8B280898-898F-475A-B027-319411B2B89F}" type="pres">
      <dgm:prSet presAssocID="{97C9E66F-3E02-4558-849B-CBC44DAEDFD4}" presName="connectorText" presStyleLbl="sibTrans2D1" presStyleIdx="4" presStyleCnt="5"/>
      <dgm:spPr/>
    </dgm:pt>
  </dgm:ptLst>
  <dgm:cxnLst>
    <dgm:cxn modelId="{644B9907-B858-4EBA-B0A2-7536F0157FC3}" type="presOf" srcId="{C3E4EA91-1ACE-4FC4-8B67-D74DF12E26F4}" destId="{D49D1806-3BE7-492E-A097-378B099E7F67}" srcOrd="0" destOrd="0" presId="urn:microsoft.com/office/officeart/2005/8/layout/cycle2"/>
    <dgm:cxn modelId="{A8A1AE07-E39F-45F9-88E8-B4784343A021}" type="presOf" srcId="{97C9E66F-3E02-4558-849B-CBC44DAEDFD4}" destId="{8B280898-898F-475A-B027-319411B2B89F}" srcOrd="1" destOrd="0" presId="urn:microsoft.com/office/officeart/2005/8/layout/cycle2"/>
    <dgm:cxn modelId="{31B1E11B-E671-4168-9E1A-D73B8A85B1CE}" type="presOf" srcId="{9ED0FBEE-1EC0-4052-A72A-0B4A5379AAD0}" destId="{1A577879-4E50-44A2-B271-72CE4B1C1085}" srcOrd="0" destOrd="0" presId="urn:microsoft.com/office/officeart/2005/8/layout/cycle2"/>
    <dgm:cxn modelId="{C9304F2D-D873-4EC7-B4A4-5EA1DD2789C8}" srcId="{B82949A2-24B5-416A-A806-E263039744C8}" destId="{9ED0FBEE-1EC0-4052-A72A-0B4A5379AAD0}" srcOrd="4" destOrd="0" parTransId="{9F2E51C2-15E3-4BAF-9DF8-90CFD1BF315B}" sibTransId="{97C9E66F-3E02-4558-849B-CBC44DAEDFD4}"/>
    <dgm:cxn modelId="{91C6362F-929E-445E-880C-66FED9FDEF72}" type="presOf" srcId="{3E3D9C32-D027-47DE-90C0-1BABE73AC18F}" destId="{74AC443D-4383-4821-9D47-C39A3BE64670}" srcOrd="0" destOrd="0" presId="urn:microsoft.com/office/officeart/2005/8/layout/cycle2"/>
    <dgm:cxn modelId="{A1B7FA2F-A78C-4DB2-AB80-00788D864477}" srcId="{B82949A2-24B5-416A-A806-E263039744C8}" destId="{AD18C7DC-61BA-4619-9913-C142C2734AA7}" srcOrd="0" destOrd="0" parTransId="{297A3E58-6806-420F-B398-5EAA9F4F8EF1}" sibTransId="{E023C7D9-BC44-4211-AF32-F1AA9FD0FE4A}"/>
    <dgm:cxn modelId="{B6CA0736-BB27-444C-B9AE-3EE0C1EC3C57}" type="presOf" srcId="{E023C7D9-BC44-4211-AF32-F1AA9FD0FE4A}" destId="{7BD7CA26-FACF-4AF3-A7A5-22B7A7D2332C}" srcOrd="1" destOrd="0" presId="urn:microsoft.com/office/officeart/2005/8/layout/cycle2"/>
    <dgm:cxn modelId="{F2580838-83E5-4044-B9AC-2FD523A9F458}" type="presOf" srcId="{470B3A45-DBB5-4747-BD28-57EA748875C5}" destId="{12CD7DA2-B4FC-4688-BB84-4CAC9A166B7A}" srcOrd="1" destOrd="0" presId="urn:microsoft.com/office/officeart/2005/8/layout/cycle2"/>
    <dgm:cxn modelId="{94475060-19E3-4144-BE19-890C83CD9C05}" type="presOf" srcId="{E4B27187-7ECD-4F4E-A9D4-AE73FF15EBB4}" destId="{042F9FF6-4D14-4538-9010-184F32C5B37C}" srcOrd="0" destOrd="0" presId="urn:microsoft.com/office/officeart/2005/8/layout/cycle2"/>
    <dgm:cxn modelId="{5E09B964-BEDA-49B3-9B15-033BDE0C7DBB}" type="presOf" srcId="{1EE6C111-9B97-4DC4-A2BE-0A93A7A6D141}" destId="{0142709E-5277-4541-AB38-84AA032D67D5}" srcOrd="0" destOrd="0" presId="urn:microsoft.com/office/officeart/2005/8/layout/cycle2"/>
    <dgm:cxn modelId="{88F6E749-47F8-4C58-B7A2-A7E7DABA6FF5}" srcId="{B82949A2-24B5-416A-A806-E263039744C8}" destId="{C3E4EA91-1ACE-4FC4-8B67-D74DF12E26F4}" srcOrd="1" destOrd="0" parTransId="{B253CC11-4E51-4815-A01B-E0C24E7DA901}" sibTransId="{1EE6C111-9B97-4DC4-A2BE-0A93A7A6D141}"/>
    <dgm:cxn modelId="{8918D572-14C0-42DC-9269-EBBDEA0F3170}" type="presOf" srcId="{2FE88186-4D92-4338-8503-70E5DAF988B8}" destId="{8B20CDE6-0F40-4254-9F87-B9A120C81ADA}" srcOrd="0" destOrd="0" presId="urn:microsoft.com/office/officeart/2005/8/layout/cycle2"/>
    <dgm:cxn modelId="{221A0558-91E5-47D6-A7C5-D953BF38A64F}" type="presOf" srcId="{E023C7D9-BC44-4211-AF32-F1AA9FD0FE4A}" destId="{34C7A159-3150-4C2C-A35D-D67E7707D6F0}" srcOrd="0" destOrd="0" presId="urn:microsoft.com/office/officeart/2005/8/layout/cycle2"/>
    <dgm:cxn modelId="{5FB0BB80-9205-4B57-9218-F9CF0ECC37C9}" type="presOf" srcId="{B82949A2-24B5-416A-A806-E263039744C8}" destId="{DCD0CBAB-FEEE-4B75-AC0B-EC709822307B}" srcOrd="0" destOrd="0" presId="urn:microsoft.com/office/officeart/2005/8/layout/cycle2"/>
    <dgm:cxn modelId="{065DE582-67E4-46FC-A7A5-06EF69F045E9}" type="presOf" srcId="{2FE88186-4D92-4338-8503-70E5DAF988B8}" destId="{777F51C8-2DC1-43D3-8C8A-8D03ADABEA91}" srcOrd="1" destOrd="0" presId="urn:microsoft.com/office/officeart/2005/8/layout/cycle2"/>
    <dgm:cxn modelId="{ACACE784-BCAF-4D80-8930-BAF0ADA7818D}" srcId="{B82949A2-24B5-416A-A806-E263039744C8}" destId="{E4B27187-7ECD-4F4E-A9D4-AE73FF15EBB4}" srcOrd="3" destOrd="0" parTransId="{F211971A-1AAD-4684-A397-7F5159B522C1}" sibTransId="{470B3A45-DBB5-4747-BD28-57EA748875C5}"/>
    <dgm:cxn modelId="{B1354391-4177-4EBE-9AB6-5E648C18CBAA}" type="presOf" srcId="{97C9E66F-3E02-4558-849B-CBC44DAEDFD4}" destId="{C0DB8796-E65A-4C06-80F1-0FCF28655FF4}" srcOrd="0" destOrd="0" presId="urn:microsoft.com/office/officeart/2005/8/layout/cycle2"/>
    <dgm:cxn modelId="{6FF4BCB9-6BA3-4FB8-A349-89CCFC8B016E}" type="presOf" srcId="{AD18C7DC-61BA-4619-9913-C142C2734AA7}" destId="{A93D4FDF-363A-40FE-B608-042C118D61E9}" srcOrd="0" destOrd="0" presId="urn:microsoft.com/office/officeart/2005/8/layout/cycle2"/>
    <dgm:cxn modelId="{23319DCA-7C4C-4F68-8B4B-89E8D15720B1}" srcId="{B82949A2-24B5-416A-A806-E263039744C8}" destId="{3E3D9C32-D027-47DE-90C0-1BABE73AC18F}" srcOrd="2" destOrd="0" parTransId="{4AB8F83E-371E-49D3-8113-DB23FB928E28}" sibTransId="{2FE88186-4D92-4338-8503-70E5DAF988B8}"/>
    <dgm:cxn modelId="{63474BD8-1667-4B39-B569-7978AE225BB7}" type="presOf" srcId="{470B3A45-DBB5-4747-BD28-57EA748875C5}" destId="{2DD5C505-7D3C-4D16-8344-6E7C3B80D691}" srcOrd="0" destOrd="0" presId="urn:microsoft.com/office/officeart/2005/8/layout/cycle2"/>
    <dgm:cxn modelId="{75D468EF-39AD-405D-A822-FDF18EC39120}" type="presOf" srcId="{1EE6C111-9B97-4DC4-A2BE-0A93A7A6D141}" destId="{C80D3CF5-7D7C-4551-86E5-C8B8CAC04EC3}" srcOrd="1" destOrd="0" presId="urn:microsoft.com/office/officeart/2005/8/layout/cycle2"/>
    <dgm:cxn modelId="{16EF537C-6C53-40B3-A37D-0895C35964B2}" type="presParOf" srcId="{DCD0CBAB-FEEE-4B75-AC0B-EC709822307B}" destId="{A93D4FDF-363A-40FE-B608-042C118D61E9}" srcOrd="0" destOrd="0" presId="urn:microsoft.com/office/officeart/2005/8/layout/cycle2"/>
    <dgm:cxn modelId="{0E4EC689-1CDF-4C34-AEA0-D80F820E85B6}" type="presParOf" srcId="{DCD0CBAB-FEEE-4B75-AC0B-EC709822307B}" destId="{34C7A159-3150-4C2C-A35D-D67E7707D6F0}" srcOrd="1" destOrd="0" presId="urn:microsoft.com/office/officeart/2005/8/layout/cycle2"/>
    <dgm:cxn modelId="{499F4DB0-E60B-4211-8E66-782743A2B423}" type="presParOf" srcId="{34C7A159-3150-4C2C-A35D-D67E7707D6F0}" destId="{7BD7CA26-FACF-4AF3-A7A5-22B7A7D2332C}" srcOrd="0" destOrd="0" presId="urn:microsoft.com/office/officeart/2005/8/layout/cycle2"/>
    <dgm:cxn modelId="{31ADCC60-2C7F-4FC5-89DE-C5061EFF601C}" type="presParOf" srcId="{DCD0CBAB-FEEE-4B75-AC0B-EC709822307B}" destId="{D49D1806-3BE7-492E-A097-378B099E7F67}" srcOrd="2" destOrd="0" presId="urn:microsoft.com/office/officeart/2005/8/layout/cycle2"/>
    <dgm:cxn modelId="{6CE24F55-96B2-4A28-8ECB-9A619D1A4E69}" type="presParOf" srcId="{DCD0CBAB-FEEE-4B75-AC0B-EC709822307B}" destId="{0142709E-5277-4541-AB38-84AA032D67D5}" srcOrd="3" destOrd="0" presId="urn:microsoft.com/office/officeart/2005/8/layout/cycle2"/>
    <dgm:cxn modelId="{6C8CCE37-05F9-4D4D-B1D1-F5DBDCAEBE04}" type="presParOf" srcId="{0142709E-5277-4541-AB38-84AA032D67D5}" destId="{C80D3CF5-7D7C-4551-86E5-C8B8CAC04EC3}" srcOrd="0" destOrd="0" presId="urn:microsoft.com/office/officeart/2005/8/layout/cycle2"/>
    <dgm:cxn modelId="{F052F655-C7F2-4CFC-B23A-567F5B1942B9}" type="presParOf" srcId="{DCD0CBAB-FEEE-4B75-AC0B-EC709822307B}" destId="{74AC443D-4383-4821-9D47-C39A3BE64670}" srcOrd="4" destOrd="0" presId="urn:microsoft.com/office/officeart/2005/8/layout/cycle2"/>
    <dgm:cxn modelId="{D0A1CF5D-4FBA-4641-A6BB-2500E32C5AC7}" type="presParOf" srcId="{DCD0CBAB-FEEE-4B75-AC0B-EC709822307B}" destId="{8B20CDE6-0F40-4254-9F87-B9A120C81ADA}" srcOrd="5" destOrd="0" presId="urn:microsoft.com/office/officeart/2005/8/layout/cycle2"/>
    <dgm:cxn modelId="{62B02F96-7A20-471E-B132-FC40BD9EFC18}" type="presParOf" srcId="{8B20CDE6-0F40-4254-9F87-B9A120C81ADA}" destId="{777F51C8-2DC1-43D3-8C8A-8D03ADABEA91}" srcOrd="0" destOrd="0" presId="urn:microsoft.com/office/officeart/2005/8/layout/cycle2"/>
    <dgm:cxn modelId="{CFA116CD-EDAD-495F-9EED-A06D0A6A55A0}" type="presParOf" srcId="{DCD0CBAB-FEEE-4B75-AC0B-EC709822307B}" destId="{042F9FF6-4D14-4538-9010-184F32C5B37C}" srcOrd="6" destOrd="0" presId="urn:microsoft.com/office/officeart/2005/8/layout/cycle2"/>
    <dgm:cxn modelId="{7E8F2C89-2EB6-4AF4-8860-6EB571B1F898}" type="presParOf" srcId="{DCD0CBAB-FEEE-4B75-AC0B-EC709822307B}" destId="{2DD5C505-7D3C-4D16-8344-6E7C3B80D691}" srcOrd="7" destOrd="0" presId="urn:microsoft.com/office/officeart/2005/8/layout/cycle2"/>
    <dgm:cxn modelId="{B1DFD32C-16CA-49BE-A1E7-2A297B612B17}" type="presParOf" srcId="{2DD5C505-7D3C-4D16-8344-6E7C3B80D691}" destId="{12CD7DA2-B4FC-4688-BB84-4CAC9A166B7A}" srcOrd="0" destOrd="0" presId="urn:microsoft.com/office/officeart/2005/8/layout/cycle2"/>
    <dgm:cxn modelId="{5D2612CC-84D5-429E-9E01-214F620C475C}" type="presParOf" srcId="{DCD0CBAB-FEEE-4B75-AC0B-EC709822307B}" destId="{1A577879-4E50-44A2-B271-72CE4B1C1085}" srcOrd="8" destOrd="0" presId="urn:microsoft.com/office/officeart/2005/8/layout/cycle2"/>
    <dgm:cxn modelId="{D0E353E0-BBC3-4038-96F4-BF6A4BD7A92B}" type="presParOf" srcId="{DCD0CBAB-FEEE-4B75-AC0B-EC709822307B}" destId="{C0DB8796-E65A-4C06-80F1-0FCF28655FF4}" srcOrd="9" destOrd="0" presId="urn:microsoft.com/office/officeart/2005/8/layout/cycle2"/>
    <dgm:cxn modelId="{8B215FEF-BDEE-48BA-8DE9-CC6FECA312EC}" type="presParOf" srcId="{C0DB8796-E65A-4C06-80F1-0FCF28655FF4}" destId="{8B280898-898F-475A-B027-319411B2B8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D4FDF-363A-40FE-B608-042C118D61E9}">
      <dsp:nvSpPr>
        <dsp:cNvPr id="0" name=""/>
        <dsp:cNvSpPr/>
      </dsp:nvSpPr>
      <dsp:spPr>
        <a:xfrm>
          <a:off x="2625029" y="191"/>
          <a:ext cx="1432427" cy="14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1. Business Understanding</a:t>
          </a:r>
        </a:p>
      </dsp:txBody>
      <dsp:txXfrm>
        <a:off x="2834803" y="209965"/>
        <a:ext cx="1012879" cy="1012879"/>
      </dsp:txXfrm>
    </dsp:sp>
    <dsp:sp modelId="{34C7A159-3150-4C2C-A35D-D67E7707D6F0}">
      <dsp:nvSpPr>
        <dsp:cNvPr id="0" name=""/>
        <dsp:cNvSpPr/>
      </dsp:nvSpPr>
      <dsp:spPr>
        <a:xfrm rot="2160000">
          <a:off x="4012455" y="1101085"/>
          <a:ext cx="381912" cy="483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023396" y="1164102"/>
        <a:ext cx="267338" cy="290066"/>
      </dsp:txXfrm>
    </dsp:sp>
    <dsp:sp modelId="{D49D1806-3BE7-492E-A097-378B099E7F67}">
      <dsp:nvSpPr>
        <dsp:cNvPr id="0" name=""/>
        <dsp:cNvSpPr/>
      </dsp:nvSpPr>
      <dsp:spPr>
        <a:xfrm>
          <a:off x="4366856" y="1265703"/>
          <a:ext cx="1432427" cy="14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2. Data Preparation</a:t>
          </a:r>
        </a:p>
      </dsp:txBody>
      <dsp:txXfrm>
        <a:off x="4576630" y="1475477"/>
        <a:ext cx="1012879" cy="1012879"/>
      </dsp:txXfrm>
    </dsp:sp>
    <dsp:sp modelId="{0142709E-5277-4541-AB38-84AA032D67D5}">
      <dsp:nvSpPr>
        <dsp:cNvPr id="0" name=""/>
        <dsp:cNvSpPr/>
      </dsp:nvSpPr>
      <dsp:spPr>
        <a:xfrm rot="6480000">
          <a:off x="4562794" y="2753735"/>
          <a:ext cx="381912" cy="483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4637784" y="2795941"/>
        <a:ext cx="267338" cy="290066"/>
      </dsp:txXfrm>
    </dsp:sp>
    <dsp:sp modelId="{74AC443D-4383-4821-9D47-C39A3BE64670}">
      <dsp:nvSpPr>
        <dsp:cNvPr id="0" name=""/>
        <dsp:cNvSpPr/>
      </dsp:nvSpPr>
      <dsp:spPr>
        <a:xfrm>
          <a:off x="3701537" y="3313344"/>
          <a:ext cx="1432427" cy="14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3. Data Visualization</a:t>
          </a:r>
        </a:p>
      </dsp:txBody>
      <dsp:txXfrm>
        <a:off x="3911311" y="3523118"/>
        <a:ext cx="1012879" cy="1012879"/>
      </dsp:txXfrm>
    </dsp:sp>
    <dsp:sp modelId="{8B20CDE6-0F40-4254-9F87-B9A120C81ADA}">
      <dsp:nvSpPr>
        <dsp:cNvPr id="0" name=""/>
        <dsp:cNvSpPr/>
      </dsp:nvSpPr>
      <dsp:spPr>
        <a:xfrm rot="10800000">
          <a:off x="3161095" y="3787835"/>
          <a:ext cx="381912" cy="483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3275669" y="3884524"/>
        <a:ext cx="267338" cy="290066"/>
      </dsp:txXfrm>
    </dsp:sp>
    <dsp:sp modelId="{042F9FF6-4D14-4538-9010-184F32C5B37C}">
      <dsp:nvSpPr>
        <dsp:cNvPr id="0" name=""/>
        <dsp:cNvSpPr/>
      </dsp:nvSpPr>
      <dsp:spPr>
        <a:xfrm>
          <a:off x="1548520" y="3313344"/>
          <a:ext cx="1432427" cy="14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4. Modelling</a:t>
          </a:r>
        </a:p>
      </dsp:txBody>
      <dsp:txXfrm>
        <a:off x="1758294" y="3523118"/>
        <a:ext cx="1012879" cy="1012879"/>
      </dsp:txXfrm>
    </dsp:sp>
    <dsp:sp modelId="{2DD5C505-7D3C-4D16-8344-6E7C3B80D691}">
      <dsp:nvSpPr>
        <dsp:cNvPr id="0" name=""/>
        <dsp:cNvSpPr/>
      </dsp:nvSpPr>
      <dsp:spPr>
        <a:xfrm rot="15120000">
          <a:off x="1744458" y="2774295"/>
          <a:ext cx="381912" cy="483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1819448" y="2925467"/>
        <a:ext cx="267338" cy="290066"/>
      </dsp:txXfrm>
    </dsp:sp>
    <dsp:sp modelId="{1A577879-4E50-44A2-B271-72CE4B1C1085}">
      <dsp:nvSpPr>
        <dsp:cNvPr id="0" name=""/>
        <dsp:cNvSpPr/>
      </dsp:nvSpPr>
      <dsp:spPr>
        <a:xfrm>
          <a:off x="883201" y="1265703"/>
          <a:ext cx="1432427" cy="14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5. Evaluation</a:t>
          </a:r>
        </a:p>
      </dsp:txBody>
      <dsp:txXfrm>
        <a:off x="1092975" y="1475477"/>
        <a:ext cx="1012879" cy="1012879"/>
      </dsp:txXfrm>
    </dsp:sp>
    <dsp:sp modelId="{C0DB8796-E65A-4C06-80F1-0FCF28655FF4}">
      <dsp:nvSpPr>
        <dsp:cNvPr id="0" name=""/>
        <dsp:cNvSpPr/>
      </dsp:nvSpPr>
      <dsp:spPr>
        <a:xfrm rot="19440000">
          <a:off x="2270628" y="1113792"/>
          <a:ext cx="381912" cy="483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281569" y="1244153"/>
        <a:ext cx="267338" cy="2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79CE-CDF8-465E-B188-01144AA12CD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00FF-E80B-4554-B929-881D3493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40C-B40C-4422-9D69-BE4FFB9AF2E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77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40C-B40C-4422-9D69-BE4FFB9AF2E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96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40C-B40C-4422-9D69-BE4FFB9AF2E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3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40C-B40C-4422-9D69-BE4FFB9AF2E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4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40C-B40C-4422-9D69-BE4FFB9AF2E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5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26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99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2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A6E9-43AC-4FC0-ACB4-B09C49CB8A4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75D40-BDE0-46AB-A4CD-F04A449D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9295" y="2826617"/>
            <a:ext cx="8233705" cy="1300354"/>
          </a:xfrm>
          <a:prstGeom prst="rect">
            <a:avLst/>
          </a:prstGeom>
          <a:noFill/>
        </p:spPr>
        <p:txBody>
          <a:bodyPr wrap="square" lIns="68540" tIns="34289" rIns="68540" bIns="34289" rtlCol="0">
            <a:spAutoFit/>
          </a:bodyPr>
          <a:lstStyle/>
          <a:p>
            <a:pPr defTabSz="685341"/>
            <a:r>
              <a:rPr lang="en-US" sz="4000" dirty="0"/>
              <a:t>Prediction of Airline Passenger Satisfaction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64B3-AED2-4C78-B7E2-CAF3CD0C4E6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9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</a:t>
            </a:r>
            <a:fld id="{FFF764B3-AED2-4C78-B7E2-CAF3CD0C4E68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7702" y="143634"/>
            <a:ext cx="1371141" cy="461631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>
            <a:defPPr>
              <a:defRPr lang="en-US"/>
            </a:defPPr>
            <a:lvl1pPr defTabSz="457189">
              <a:defRPr sz="2400">
                <a:solidFill>
                  <a:prstClr val="black"/>
                </a:solidFill>
                <a:latin typeface="Garamond"/>
                <a:cs typeface="Garamond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"/>
                <a:cs typeface="+mj-cs"/>
              </a:rPr>
              <a:t>Life Cycle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FA78156-137A-4E0E-975D-B9765512B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014323"/>
              </p:ext>
            </p:extLst>
          </p:nvPr>
        </p:nvGraphicFramePr>
        <p:xfrm>
          <a:off x="861314" y="1295399"/>
          <a:ext cx="6682486" cy="474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0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</a:t>
            </a:r>
            <a:fld id="{FFF764B3-AED2-4C78-B7E2-CAF3CD0C4E68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7702" y="143634"/>
            <a:ext cx="3242486" cy="461631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>
            <a:defPPr>
              <a:defRPr lang="en-US"/>
            </a:defPPr>
            <a:lvl1pPr defTabSz="457189">
              <a:defRPr sz="2400">
                <a:solidFill>
                  <a:prstClr val="black"/>
                </a:solidFill>
                <a:latin typeface="Garamond"/>
                <a:cs typeface="Garamond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"/>
                <a:cs typeface="+mj-cs"/>
              </a:rPr>
              <a:t>Business Understanding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36F325-6BD0-434C-88CC-C96C1D63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1" y="861116"/>
            <a:ext cx="8229600" cy="575558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200" b="1" dirty="0">
                <a:latin typeface="Garamond" panose="02020404030301010803" pitchFamily="18" charset="0"/>
                <a:cs typeface="Garamond"/>
              </a:rPr>
              <a:t>Problem Statement</a:t>
            </a:r>
          </a:p>
          <a:p>
            <a:pPr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  <a:cs typeface="Garamond"/>
              </a:rPr>
              <a:t>Measuring customer satisfaction is a key element for modern businesses as it can significantly contribute to a continuing effort of service quality improvement. In order to meet customer expectations and achieve higher quality levels, airlines need to develop a specific mechanism of passenger satisfaction measurement.</a:t>
            </a:r>
          </a:p>
          <a:p>
            <a:pPr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  <a:cs typeface="Garamond"/>
              </a:rPr>
              <a:t>Predict</a:t>
            </a:r>
          </a:p>
          <a:p>
            <a:pPr lvl="1"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  <a:cs typeface="Garamond"/>
              </a:rPr>
              <a:t>Whether passenger will be satisfied or not</a:t>
            </a:r>
          </a:p>
          <a:p>
            <a:pPr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  <a:cs typeface="Garamond"/>
              </a:rPr>
              <a:t>Data : Publicly sourced data	</a:t>
            </a:r>
          </a:p>
          <a:p>
            <a:pPr lvl="1"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  <a:cs typeface="Garamond"/>
              </a:rPr>
              <a:t>Dataset consists of 100,000+  rows and 25 columns</a:t>
            </a:r>
          </a:p>
          <a:p>
            <a:pPr>
              <a:spcBef>
                <a:spcPts val="0"/>
              </a:spcBef>
            </a:pPr>
            <a:endParaRPr lang="en-IN" dirty="0">
              <a:latin typeface="Garamond" panose="02020404030301010803" pitchFamily="18" charset="0"/>
              <a:cs typeface="Garamond"/>
            </a:endParaRPr>
          </a:p>
          <a:p>
            <a:pPr>
              <a:spcBef>
                <a:spcPts val="0"/>
              </a:spcBef>
            </a:pPr>
            <a:endParaRPr lang="en-IN" sz="1800" dirty="0">
              <a:latin typeface="Garamond" panose="02020404030301010803" pitchFamily="18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4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</a:t>
            </a:r>
            <a:fld id="{FFF764B3-AED2-4C78-B7E2-CAF3CD0C4E68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7702" y="143634"/>
            <a:ext cx="2360129" cy="461631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>
            <a:defPPr>
              <a:defRPr lang="en-US"/>
            </a:defPPr>
            <a:lvl1pPr defTabSz="457189">
              <a:defRPr sz="2400">
                <a:solidFill>
                  <a:prstClr val="black"/>
                </a:solidFill>
                <a:latin typeface="Garamond"/>
                <a:cs typeface="Garamond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"/>
                <a:cs typeface="+mj-cs"/>
              </a:rPr>
              <a:t>Data Preparation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36F325-6BD0-434C-88CC-C96C1D63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1" y="861116"/>
            <a:ext cx="8229600" cy="575558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200" b="1" dirty="0">
                <a:latin typeface="Garamond" panose="02020404030301010803" pitchFamily="18" charset="0"/>
              </a:rPr>
              <a:t>High Level Plan of Work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Data Cleaning and Transformation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Handling missing values and duplicate rows</a:t>
            </a:r>
          </a:p>
          <a:p>
            <a:pPr lvl="2"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</a:rPr>
              <a:t>Visualize missing value</a:t>
            </a:r>
          </a:p>
          <a:p>
            <a:pPr lvl="2">
              <a:spcBef>
                <a:spcPts val="0"/>
              </a:spcBef>
            </a:pPr>
            <a:r>
              <a:rPr lang="en-IN" dirty="0">
                <a:latin typeface="Garamond" panose="02020404030301010803" pitchFamily="18" charset="0"/>
              </a:rPr>
              <a:t>Impute missing value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Find Outlier</a:t>
            </a:r>
          </a:p>
          <a:p>
            <a:pPr lvl="2">
              <a:spcBef>
                <a:spcPts val="0"/>
              </a:spcBef>
            </a:pPr>
            <a:r>
              <a:rPr lang="en-IN" dirty="0"/>
              <a:t>Single Variate</a:t>
            </a:r>
          </a:p>
          <a:p>
            <a:pPr lvl="2">
              <a:spcBef>
                <a:spcPts val="0"/>
              </a:spcBef>
            </a:pPr>
            <a:r>
              <a:rPr lang="en-IN" dirty="0"/>
              <a:t>Multi Variate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Feature selection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Label Encoding for object to numeric conversion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Extensive EDA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Visualization (</a:t>
            </a:r>
            <a:r>
              <a:rPr lang="en-IN" dirty="0">
                <a:latin typeface="Garamond" panose="02020404030301010803" pitchFamily="18" charset="0"/>
              </a:rPr>
              <a:t>bar graph, histogram, Jitter plot, Boxplot, Scatterplot, Scatterplot with bin, correlation)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Feature engineering 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Handling categorical and numeric column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PCA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Modelling (</a:t>
            </a:r>
            <a:r>
              <a:rPr lang="en-IN" sz="1600" dirty="0" err="1"/>
              <a:t>sklearn</a:t>
            </a:r>
            <a:r>
              <a:rPr lang="en-IN" sz="1600" dirty="0"/>
              <a:t> classifier , DL and  others) for supervised learning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Class Imbalance Ensemble Learning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Model Evaluation using different Performance Metrics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Model Selection (based on Metrics)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Use framework for model deployment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2200" b="1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  <a:cs typeface="Garamond"/>
            </a:endParaRPr>
          </a:p>
          <a:p>
            <a:pPr>
              <a:spcBef>
                <a:spcPts val="0"/>
              </a:spcBef>
            </a:pPr>
            <a:endParaRPr lang="en-IN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8569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</a:t>
            </a:r>
            <a:fld id="{FFF764B3-AED2-4C78-B7E2-CAF3CD0C4E68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7702" y="143634"/>
            <a:ext cx="2042735" cy="461631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>
            <a:defPPr>
              <a:defRPr lang="en-US"/>
            </a:defPPr>
            <a:lvl1pPr defTabSz="457189">
              <a:defRPr sz="2400">
                <a:solidFill>
                  <a:prstClr val="black"/>
                </a:solidFill>
                <a:latin typeface="Garamond"/>
                <a:cs typeface="Garamond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"/>
                <a:cs typeface="+mj-cs"/>
              </a:rPr>
              <a:t>Data Structure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36F325-6BD0-434C-88CC-C96C1D63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1" y="685800"/>
            <a:ext cx="8229600" cy="60285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Gender: Gender of the passengers (Female, Male)</a:t>
            </a:r>
          </a:p>
          <a:p>
            <a:pPr>
              <a:lnSpc>
                <a:spcPct val="100000"/>
              </a:lnSpc>
            </a:pPr>
            <a:r>
              <a:rPr lang="en-IN" dirty="0"/>
              <a:t>Customer Type: The customer type (Loyal customer, disloyal customer)</a:t>
            </a:r>
          </a:p>
          <a:p>
            <a:pPr>
              <a:lnSpc>
                <a:spcPct val="100000"/>
              </a:lnSpc>
            </a:pPr>
            <a:r>
              <a:rPr lang="en-IN" dirty="0"/>
              <a:t>Age: The actual age of the passengers</a:t>
            </a:r>
          </a:p>
          <a:p>
            <a:pPr>
              <a:lnSpc>
                <a:spcPct val="100000"/>
              </a:lnSpc>
            </a:pPr>
            <a:r>
              <a:rPr lang="en-IN" dirty="0"/>
              <a:t>Type of Travel: Purpose of the flight of the passengers (Personal Travel, Business Travel)</a:t>
            </a:r>
          </a:p>
          <a:p>
            <a:pPr>
              <a:lnSpc>
                <a:spcPct val="100000"/>
              </a:lnSpc>
            </a:pPr>
            <a:r>
              <a:rPr lang="en-IN" dirty="0"/>
              <a:t>Class: Travel class in the plane of the passengers (Business, Eco, Eco Plus)</a:t>
            </a:r>
          </a:p>
          <a:p>
            <a:pPr>
              <a:lnSpc>
                <a:spcPct val="100000"/>
              </a:lnSpc>
            </a:pPr>
            <a:r>
              <a:rPr lang="en-IN" dirty="0"/>
              <a:t>Flight distance: The flight distance of this journey</a:t>
            </a:r>
          </a:p>
          <a:p>
            <a:pPr>
              <a:lnSpc>
                <a:spcPct val="100000"/>
              </a:lnSpc>
            </a:pPr>
            <a:r>
              <a:rPr lang="en-IN" dirty="0"/>
              <a:t>Inflight </a:t>
            </a:r>
            <a:r>
              <a:rPr lang="en-IN" dirty="0" err="1"/>
              <a:t>wifi</a:t>
            </a:r>
            <a:r>
              <a:rPr lang="en-IN" dirty="0"/>
              <a:t> service: Satisfaction level of the inflight </a:t>
            </a:r>
            <a:r>
              <a:rPr lang="en-IN" dirty="0" err="1"/>
              <a:t>wifi</a:t>
            </a:r>
            <a:r>
              <a:rPr lang="en-IN" dirty="0"/>
              <a:t> service (0:Not Applicable;1-5)</a:t>
            </a:r>
          </a:p>
          <a:p>
            <a:pPr>
              <a:lnSpc>
                <a:spcPct val="100000"/>
              </a:lnSpc>
            </a:pPr>
            <a:r>
              <a:rPr lang="en-IN" dirty="0"/>
              <a:t>Departure/Arrival time convenient: Satisfaction level of Departure/Arrival time convenient</a:t>
            </a:r>
          </a:p>
          <a:p>
            <a:pPr>
              <a:lnSpc>
                <a:spcPct val="100000"/>
              </a:lnSpc>
            </a:pPr>
            <a:r>
              <a:rPr lang="en-IN" dirty="0"/>
              <a:t>Ease of Online booking: Satisfaction level of online booking</a:t>
            </a:r>
          </a:p>
          <a:p>
            <a:pPr>
              <a:lnSpc>
                <a:spcPct val="100000"/>
              </a:lnSpc>
            </a:pPr>
            <a:r>
              <a:rPr lang="en-IN" dirty="0"/>
              <a:t>Gate location: Satisfaction level of Gate location</a:t>
            </a:r>
          </a:p>
          <a:p>
            <a:pPr>
              <a:lnSpc>
                <a:spcPct val="100000"/>
              </a:lnSpc>
            </a:pPr>
            <a:r>
              <a:rPr lang="en-IN" dirty="0"/>
              <a:t>Food and drink: Satisfaction level of Food and drink</a:t>
            </a:r>
          </a:p>
          <a:p>
            <a:pPr>
              <a:lnSpc>
                <a:spcPct val="100000"/>
              </a:lnSpc>
            </a:pPr>
            <a:r>
              <a:rPr lang="en-IN" dirty="0"/>
              <a:t>Online boarding: Satisfaction level of online boarding</a:t>
            </a:r>
          </a:p>
          <a:p>
            <a:pPr>
              <a:spcBef>
                <a:spcPts val="0"/>
              </a:spcBef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6876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</a:t>
            </a:r>
            <a:fld id="{FFF764B3-AED2-4C78-B7E2-CAF3CD0C4E68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7702" y="143634"/>
            <a:ext cx="2042735" cy="461631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>
            <a:defPPr>
              <a:defRPr lang="en-US"/>
            </a:defPPr>
            <a:lvl1pPr defTabSz="457189">
              <a:defRPr sz="2400">
                <a:solidFill>
                  <a:prstClr val="black"/>
                </a:solidFill>
                <a:latin typeface="Garamond"/>
                <a:cs typeface="Garamond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"/>
                <a:cs typeface="+mj-cs"/>
              </a:rPr>
              <a:t>Data Structure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36F325-6BD0-434C-88CC-C96C1D63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1" y="685800"/>
            <a:ext cx="8229600" cy="57555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Seat comfort: Satisfaction level of Seat comfort</a:t>
            </a:r>
          </a:p>
          <a:p>
            <a:pPr>
              <a:lnSpc>
                <a:spcPct val="100000"/>
              </a:lnSpc>
            </a:pPr>
            <a:r>
              <a:rPr lang="en-IN" dirty="0"/>
              <a:t>Inflight entertainment: Satisfaction level of inflight entertainment</a:t>
            </a:r>
          </a:p>
          <a:p>
            <a:pPr>
              <a:lnSpc>
                <a:spcPct val="100000"/>
              </a:lnSpc>
            </a:pPr>
            <a:r>
              <a:rPr lang="en-IN" dirty="0"/>
              <a:t>On-board service: Satisfaction level of On-board service</a:t>
            </a:r>
          </a:p>
          <a:p>
            <a:pPr>
              <a:lnSpc>
                <a:spcPct val="100000"/>
              </a:lnSpc>
            </a:pPr>
            <a:r>
              <a:rPr lang="en-IN" dirty="0"/>
              <a:t>Leg room service: Satisfaction level of Leg room service</a:t>
            </a:r>
          </a:p>
          <a:p>
            <a:pPr>
              <a:lnSpc>
                <a:spcPct val="100000"/>
              </a:lnSpc>
            </a:pPr>
            <a:r>
              <a:rPr lang="en-IN" dirty="0"/>
              <a:t>Baggage handling: Satisfaction level of baggage handling</a:t>
            </a:r>
          </a:p>
          <a:p>
            <a:pPr>
              <a:lnSpc>
                <a:spcPct val="100000"/>
              </a:lnSpc>
            </a:pPr>
            <a:r>
              <a:rPr lang="en-IN" dirty="0"/>
              <a:t>Check-in service: Satisfaction level of Check-in service</a:t>
            </a:r>
          </a:p>
          <a:p>
            <a:pPr>
              <a:lnSpc>
                <a:spcPct val="100000"/>
              </a:lnSpc>
            </a:pPr>
            <a:r>
              <a:rPr lang="en-IN" dirty="0"/>
              <a:t>Inflight service: Satisfaction level of inflight service</a:t>
            </a:r>
          </a:p>
          <a:p>
            <a:pPr>
              <a:lnSpc>
                <a:spcPct val="100000"/>
              </a:lnSpc>
            </a:pPr>
            <a:r>
              <a:rPr lang="en-IN" dirty="0"/>
              <a:t>Cleanliness: Satisfaction level of Cleanliness</a:t>
            </a:r>
          </a:p>
          <a:p>
            <a:pPr>
              <a:lnSpc>
                <a:spcPct val="100000"/>
              </a:lnSpc>
            </a:pPr>
            <a:r>
              <a:rPr lang="en-IN" dirty="0"/>
              <a:t>Departure Delay in Minutes: Minutes delayed when departure</a:t>
            </a:r>
          </a:p>
          <a:p>
            <a:pPr>
              <a:lnSpc>
                <a:spcPct val="100000"/>
              </a:lnSpc>
            </a:pPr>
            <a:r>
              <a:rPr lang="en-IN" dirty="0"/>
              <a:t>Arrival Delay in Minutes: Minutes delayed when Arrival</a:t>
            </a:r>
          </a:p>
          <a:p>
            <a:pPr>
              <a:lnSpc>
                <a:spcPct val="100000"/>
              </a:lnSpc>
            </a:pPr>
            <a:r>
              <a:rPr lang="en-IN" dirty="0"/>
              <a:t>Satisfaction: Airline satisfaction level(Satisfaction, neutral or dissatisfaction)000</a:t>
            </a:r>
          </a:p>
          <a:p>
            <a:pPr>
              <a:spcBef>
                <a:spcPts val="0"/>
              </a:spcBef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Garamond" panose="02020404030301010803" pitchFamily="18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04886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29825</TotalTime>
  <Words>463</Words>
  <Application>Microsoft Office PowerPoint</Application>
  <PresentationFormat>On-screen Show (4:3)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Dasgupta</dc:creator>
  <cp:lastModifiedBy>Satyaki Dasgupta</cp:lastModifiedBy>
  <cp:revision>223</cp:revision>
  <dcterms:created xsi:type="dcterms:W3CDTF">2018-04-28T04:53:41Z</dcterms:created>
  <dcterms:modified xsi:type="dcterms:W3CDTF">2022-08-10T19:23:26Z</dcterms:modified>
</cp:coreProperties>
</file>