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Arial Black" panose="020B0A04020102020204" pitchFamily="34" charset="0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Franklin Gothic Demi" panose="020B0703020102020204" pitchFamily="34" charset="0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C00"/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04" y="-252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54500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/>
                <a:t>쩝쩝 학사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/>
                <a:t>김호원</a:t>
              </a:r>
              <a:endParaRPr lang="ko-KR" altLang="en-US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안혜준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박성민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박진영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LLM(Large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Language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Model)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을 사용한</a:t>
              </a:r>
              <a:endParaRPr lang="en-US" altLang="ko-KR" sz="6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pPr algn="ctr"/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AI </a:t>
              </a:r>
              <a:r>
                <a:rPr lang="ko-KR" altLang="en-US" sz="6000" b="1" spc="-15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챗봇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연구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5822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41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32254" y="54006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목표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11147752"/>
            <a:ext cx="21383625" cy="902160"/>
            <a:chOff x="0" y="13314926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314926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722523" y="13473618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0800687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732254" y="22808118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최종 결과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2023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4077950" y="28536900"/>
            <a:ext cx="3105150" cy="118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43C1E-AEAA-BD16-5C86-01BBCF5C1990}"/>
              </a:ext>
            </a:extLst>
          </p:cNvPr>
          <p:cNvSpPr txBox="1"/>
          <p:nvPr/>
        </p:nvSpPr>
        <p:spPr>
          <a:xfrm>
            <a:off x="1413116" y="6207617"/>
            <a:ext cx="1159803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과제 개요</a:t>
            </a:r>
            <a:endParaRPr lang="en-US" altLang="ko-KR" sz="2800" b="1" dirty="0">
              <a:latin typeface="+mn-ea"/>
            </a:endParaRPr>
          </a:p>
          <a:p>
            <a:pPr>
              <a:spcAft>
                <a:spcPts val="1500"/>
              </a:spcAft>
            </a:pPr>
            <a:r>
              <a:rPr lang="en-US" altLang="ko-KR" sz="2600" dirty="0">
                <a:latin typeface="+mn-ea"/>
              </a:rPr>
              <a:t> LLM</a:t>
            </a:r>
            <a:r>
              <a:rPr lang="ko-KR" altLang="en-US" sz="2600" dirty="0">
                <a:latin typeface="+mn-ea"/>
              </a:rPr>
              <a:t>을 학습 시켜 사용자에게 음식 메뉴를 추천하는 </a:t>
            </a:r>
            <a:r>
              <a:rPr lang="ko-KR" altLang="en-US" sz="2600" dirty="0" err="1">
                <a:latin typeface="+mn-ea"/>
              </a:rPr>
              <a:t>챗봇</a:t>
            </a:r>
            <a:r>
              <a:rPr lang="ko-KR" altLang="en-US" sz="2600" dirty="0">
                <a:latin typeface="+mn-ea"/>
              </a:rPr>
              <a:t> 서비스를 개발한다</a:t>
            </a:r>
            <a:r>
              <a:rPr lang="en-US" altLang="ko-KR" sz="2600" dirty="0">
                <a:latin typeface="+mn-ea"/>
              </a:rPr>
              <a:t>.</a:t>
            </a:r>
          </a:p>
          <a:p>
            <a:endParaRPr lang="en-US" altLang="ko-KR" sz="2600" dirty="0">
              <a:latin typeface="+mn-ea"/>
            </a:endParaRPr>
          </a:p>
          <a:p>
            <a:r>
              <a:rPr lang="ko-KR" altLang="en-US" sz="2800" b="1" dirty="0">
                <a:latin typeface="+mn-ea"/>
              </a:rPr>
              <a:t>과제 목표 및 내용</a:t>
            </a:r>
            <a:endParaRPr lang="en-US" altLang="ko-KR" sz="2800" b="1" dirty="0">
              <a:latin typeface="+mn-ea"/>
            </a:endParaRPr>
          </a:p>
          <a:p>
            <a:pPr>
              <a:spcAft>
                <a:spcPts val="1500"/>
              </a:spcAft>
            </a:pPr>
            <a:r>
              <a:rPr lang="ko-KR" altLang="en-US" sz="2600" dirty="0">
                <a:latin typeface="+mn-ea"/>
              </a:rPr>
              <a:t> </a:t>
            </a:r>
            <a:r>
              <a:rPr lang="en-US" altLang="ko-KR" sz="2600" dirty="0">
                <a:latin typeface="+mn-ea"/>
              </a:rPr>
              <a:t>LLM</a:t>
            </a:r>
            <a:r>
              <a:rPr lang="ko-KR" altLang="en-US" sz="2600" dirty="0">
                <a:latin typeface="+mn-ea"/>
              </a:rPr>
              <a:t>에 음식 추천을 위한 데이터를 </a:t>
            </a:r>
            <a:r>
              <a:rPr lang="ko-KR" altLang="en-US" sz="2600" dirty="0" err="1">
                <a:latin typeface="+mn-ea"/>
              </a:rPr>
              <a:t>파인튜닝</a:t>
            </a:r>
            <a:r>
              <a:rPr lang="ko-KR" altLang="en-US" sz="2600" dirty="0">
                <a:latin typeface="+mn-ea"/>
              </a:rPr>
              <a:t> 시킴으로써 맞춤형 음식 추천 서비스 뿐만 아니라 일반적인 대화도 가능하게 한다</a:t>
            </a:r>
            <a:r>
              <a:rPr lang="en-US" altLang="ko-KR" sz="2600" dirty="0">
                <a:latin typeface="+mn-ea"/>
              </a:rPr>
              <a:t>. </a:t>
            </a:r>
            <a:r>
              <a:rPr lang="ko-KR" altLang="en-US" sz="2600" dirty="0">
                <a:latin typeface="+mn-ea"/>
              </a:rPr>
              <a:t>또한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웹 환경으로 서비스를 배포함으로써 편리한 </a:t>
            </a:r>
            <a:r>
              <a:rPr lang="en-US" altLang="ko-KR" sz="2600" dirty="0">
                <a:latin typeface="+mn-ea"/>
              </a:rPr>
              <a:t>UI</a:t>
            </a:r>
            <a:r>
              <a:rPr lang="ko-KR" altLang="en-US" sz="2600" dirty="0">
                <a:latin typeface="+mn-ea"/>
              </a:rPr>
              <a:t>와 함께 접근성과 사용성을 높인다</a:t>
            </a:r>
            <a:r>
              <a:rPr lang="en-US" altLang="ko-KR" sz="2600" dirty="0">
                <a:latin typeface="+mn-ea"/>
              </a:rPr>
              <a:t>.</a:t>
            </a:r>
          </a:p>
          <a:p>
            <a:pPr marL="457200" indent="-457200"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ko-KR" altLang="en-US" sz="2600" dirty="0">
                <a:latin typeface="+mn-ea"/>
              </a:rPr>
              <a:t>학습을 위한 음식 추천 대화 데이터 수집</a:t>
            </a:r>
            <a:endParaRPr lang="en-US" altLang="ko-KR" sz="2600" dirty="0">
              <a:latin typeface="+mn-ea"/>
            </a:endParaRPr>
          </a:p>
          <a:p>
            <a:pPr marL="457200" indent="-457200"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ko-KR" altLang="en-US" sz="2600" dirty="0">
                <a:latin typeface="+mn-ea"/>
              </a:rPr>
              <a:t>언어 모델 </a:t>
            </a:r>
            <a:r>
              <a:rPr lang="en-US" altLang="ko-KR" sz="2600" dirty="0" err="1">
                <a:latin typeface="+mn-ea"/>
              </a:rPr>
              <a:t>LoRA</a:t>
            </a:r>
            <a:r>
              <a:rPr lang="en-US" altLang="ko-KR" sz="2600" dirty="0">
                <a:latin typeface="+mn-ea"/>
              </a:rPr>
              <a:t> </a:t>
            </a:r>
            <a:r>
              <a:rPr lang="ko-KR" altLang="en-US" sz="2600" dirty="0" err="1">
                <a:latin typeface="+mn-ea"/>
              </a:rPr>
              <a:t>파인튜닝</a:t>
            </a:r>
            <a:endParaRPr lang="en-US" altLang="ko-KR" sz="2600" dirty="0">
              <a:latin typeface="+mn-ea"/>
            </a:endParaRPr>
          </a:p>
          <a:p>
            <a:pPr marL="457200" indent="-457200"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ko-KR" altLang="en-US" sz="2600" dirty="0" err="1">
                <a:latin typeface="+mn-ea"/>
              </a:rPr>
              <a:t>챗봇</a:t>
            </a:r>
            <a:r>
              <a:rPr lang="ko-KR" altLang="en-US" sz="2600" dirty="0">
                <a:latin typeface="+mn-ea"/>
              </a:rPr>
              <a:t> 웹 서비스 개발</a:t>
            </a:r>
            <a:endParaRPr lang="en-US" altLang="ko-KR" sz="2600" dirty="0">
              <a:latin typeface="+mn-ea"/>
            </a:endParaRPr>
          </a:p>
        </p:txBody>
      </p:sp>
      <p:pic>
        <p:nvPicPr>
          <p:cNvPr id="13" name="그림 12" descr="The pipeline for generating instruction data from a language model itself.">
            <a:extLst>
              <a:ext uri="{FF2B5EF4-FFF2-40B4-BE49-F238E27FC236}">
                <a16:creationId xmlns:a16="http://schemas.microsoft.com/office/drawing/2014/main" id="{2B2B2EED-58F1-09FE-7E49-14926B2572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18" y="12972037"/>
            <a:ext cx="7599698" cy="334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E0BA9B4-5500-EF28-10CD-CBF50D2BCB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418"/>
          <a:stretch/>
        </p:blipFill>
        <p:spPr bwMode="auto">
          <a:xfrm>
            <a:off x="8560221" y="21793804"/>
            <a:ext cx="11470831" cy="6082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그림 21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461E4BB0-4D37-A9C4-58CC-27A563FA07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18" y="22237547"/>
            <a:ext cx="5089045" cy="401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5613AC5A-27F9-D0E4-8C95-E1D70BDB9FD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32"/>
          <a:stretch/>
        </p:blipFill>
        <p:spPr bwMode="auto">
          <a:xfrm>
            <a:off x="1023481" y="17145268"/>
            <a:ext cx="2791555" cy="2303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그림 40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F414FB43-E47E-5095-83E3-7EFB1D627A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763" y="12531706"/>
            <a:ext cx="7458075" cy="5610225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B9DB645D-B361-19C4-DC78-CA1A37C6CF2C}"/>
              </a:ext>
            </a:extLst>
          </p:cNvPr>
          <p:cNvGrpSpPr/>
          <p:nvPr/>
        </p:nvGrpSpPr>
        <p:grpSpPr>
          <a:xfrm>
            <a:off x="18531319" y="26385224"/>
            <a:ext cx="1338705" cy="1338705"/>
            <a:chOff x="18582232" y="26271809"/>
            <a:chExt cx="1338705" cy="133870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641876-C573-681D-B82B-BD356BD39F3C}"/>
                </a:ext>
              </a:extLst>
            </p:cNvPr>
            <p:cNvSpPr/>
            <p:nvPr/>
          </p:nvSpPr>
          <p:spPr>
            <a:xfrm>
              <a:off x="18582232" y="26271809"/>
              <a:ext cx="1338705" cy="13387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56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 descr="패턴, 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FB279B5F-F5A3-EE0C-4CD6-D993F6113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4410" y="26290165"/>
              <a:ext cx="1294345" cy="129434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CCAFD66-B1F4-016F-CF2E-5B7084B1596D}"/>
              </a:ext>
            </a:extLst>
          </p:cNvPr>
          <p:cNvSpPr txBox="1"/>
          <p:nvPr/>
        </p:nvSpPr>
        <p:spPr>
          <a:xfrm>
            <a:off x="18524767" y="27723929"/>
            <a:ext cx="135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DF45F63-3BEA-6DDB-0444-4D28322914F3}"/>
              </a:ext>
            </a:extLst>
          </p:cNvPr>
          <p:cNvGrpSpPr/>
          <p:nvPr/>
        </p:nvGrpSpPr>
        <p:grpSpPr>
          <a:xfrm>
            <a:off x="717212" y="12043767"/>
            <a:ext cx="9757113" cy="8121613"/>
            <a:chOff x="717212" y="12043767"/>
            <a:chExt cx="7865225" cy="8121613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5E11AAC5-393E-89EE-A301-E71492C6C0B1}"/>
                </a:ext>
              </a:extLst>
            </p:cNvPr>
            <p:cNvSpPr/>
            <p:nvPr/>
          </p:nvSpPr>
          <p:spPr>
            <a:xfrm>
              <a:off x="717212" y="12300155"/>
              <a:ext cx="7865225" cy="7865225"/>
            </a:xfrm>
            <a:prstGeom prst="roundRect">
              <a:avLst>
                <a:gd name="adj" fmla="val 13437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A12A89-1888-9D50-54C8-65A48854C0E9}"/>
                </a:ext>
              </a:extLst>
            </p:cNvPr>
            <p:cNvSpPr/>
            <p:nvPr/>
          </p:nvSpPr>
          <p:spPr>
            <a:xfrm>
              <a:off x="3246586" y="12043767"/>
              <a:ext cx="2806476" cy="49991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  <a:latin typeface="+mn-ea"/>
                </a:rPr>
                <a:t>LLM </a:t>
              </a:r>
              <a:r>
                <a:rPr lang="ko-KR" altLang="en-US" sz="2600" b="1" dirty="0">
                  <a:solidFill>
                    <a:schemeClr val="bg1"/>
                  </a:solidFill>
                  <a:latin typeface="+mn-ea"/>
                </a:rPr>
                <a:t>개발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EC7C0FA-A6D7-5976-BABC-AD9AB064CE9C}"/>
              </a:ext>
            </a:extLst>
          </p:cNvPr>
          <p:cNvGrpSpPr/>
          <p:nvPr/>
        </p:nvGrpSpPr>
        <p:grpSpPr>
          <a:xfrm>
            <a:off x="10909300" y="12045773"/>
            <a:ext cx="9445143" cy="8121613"/>
            <a:chOff x="717212" y="12043767"/>
            <a:chExt cx="7865225" cy="812161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74828F3-6BB6-30A1-82E9-9B2E377CB583}"/>
                </a:ext>
              </a:extLst>
            </p:cNvPr>
            <p:cNvSpPr/>
            <p:nvPr/>
          </p:nvSpPr>
          <p:spPr>
            <a:xfrm>
              <a:off x="717212" y="12300155"/>
              <a:ext cx="7865225" cy="7865225"/>
            </a:xfrm>
            <a:prstGeom prst="roundRect">
              <a:avLst>
                <a:gd name="adj" fmla="val 13437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BDD0CE5-6E25-E4BE-CB55-C96FBF88FCF8}"/>
                </a:ext>
              </a:extLst>
            </p:cNvPr>
            <p:cNvSpPr/>
            <p:nvPr/>
          </p:nvSpPr>
          <p:spPr>
            <a:xfrm>
              <a:off x="3246586" y="12043767"/>
              <a:ext cx="2806476" cy="49991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600" b="1" dirty="0">
                  <a:solidFill>
                    <a:schemeClr val="bg1"/>
                  </a:solidFill>
                  <a:latin typeface="+mn-ea"/>
                </a:rPr>
                <a:t>웹 서비스 개발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5BB4EB-6110-CD89-8375-615A0DCDA858}"/>
              </a:ext>
            </a:extLst>
          </p:cNvPr>
          <p:cNvSpPr/>
          <p:nvPr/>
        </p:nvSpPr>
        <p:spPr>
          <a:xfrm>
            <a:off x="979374" y="21498367"/>
            <a:ext cx="3481541" cy="499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>
                <a:solidFill>
                  <a:schemeClr val="bg1"/>
                </a:solidFill>
                <a:latin typeface="+mn-ea"/>
              </a:rPr>
              <a:t>최종 </a:t>
            </a:r>
            <a:r>
              <a:rPr lang="en-US" altLang="ko-KR" sz="2600" b="1" dirty="0">
                <a:solidFill>
                  <a:schemeClr val="bg1"/>
                </a:solidFill>
                <a:latin typeface="+mn-ea"/>
              </a:rPr>
              <a:t>Training Loss</a:t>
            </a:r>
            <a:endParaRPr lang="ko-KR" altLang="en-US" sz="2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A195B89-5199-1F0B-517A-EEA1EA45C7C7}"/>
              </a:ext>
            </a:extLst>
          </p:cNvPr>
          <p:cNvSpPr/>
          <p:nvPr/>
        </p:nvSpPr>
        <p:spPr>
          <a:xfrm>
            <a:off x="18508987" y="27744921"/>
            <a:ext cx="1383366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바로가기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D9E8D-E6BA-C0BC-0F1F-1DD4869D2E55}"/>
              </a:ext>
            </a:extLst>
          </p:cNvPr>
          <p:cNvSpPr txBox="1"/>
          <p:nvPr/>
        </p:nvSpPr>
        <p:spPr>
          <a:xfrm>
            <a:off x="4121305" y="17136917"/>
            <a:ext cx="6152366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ko-KR" altLang="en-US" sz="2600" dirty="0">
                <a:latin typeface="+mn-ea"/>
              </a:rPr>
              <a:t>기존 수집한 음식 추천 데이터에 </a:t>
            </a:r>
            <a:r>
              <a:rPr lang="en-US" altLang="ko-KR" sz="2600" dirty="0">
                <a:latin typeface="+mn-ea"/>
              </a:rPr>
              <a:t>self-instruct </a:t>
            </a:r>
            <a:r>
              <a:rPr lang="ko-KR" altLang="en-US" sz="2600" dirty="0">
                <a:latin typeface="+mn-ea"/>
              </a:rPr>
              <a:t>기법을 적용하여 모델 학습용 데이터 추가 생성</a:t>
            </a:r>
            <a:endParaRPr lang="en-US" altLang="ko-KR" sz="2600" dirty="0">
              <a:latin typeface="+mn-ea"/>
            </a:endParaRPr>
          </a:p>
          <a:p>
            <a:pPr marL="457200" indent="-457200"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ko-KR" altLang="en-US" sz="2600" dirty="0">
                <a:latin typeface="+mn-ea"/>
              </a:rPr>
              <a:t>생성된 데이터로 언어 모델 </a:t>
            </a:r>
            <a:r>
              <a:rPr lang="en-US" altLang="ko-KR" sz="2600" dirty="0" err="1">
                <a:latin typeface="+mn-ea"/>
              </a:rPr>
              <a:t>LoRA</a:t>
            </a:r>
            <a:r>
              <a:rPr lang="en-US" altLang="ko-KR" sz="2600" dirty="0">
                <a:latin typeface="+mn-ea"/>
              </a:rPr>
              <a:t> </a:t>
            </a:r>
            <a:r>
              <a:rPr lang="ko-KR" altLang="en-US" sz="2600" dirty="0" err="1">
                <a:latin typeface="+mn-ea"/>
              </a:rPr>
              <a:t>파인튜닝</a:t>
            </a:r>
            <a:r>
              <a:rPr lang="ko-KR" altLang="en-US" sz="2600" dirty="0">
                <a:latin typeface="+mn-ea"/>
              </a:rPr>
              <a:t> </a:t>
            </a:r>
            <a:endParaRPr lang="en-US" altLang="ko-KR" sz="2600" dirty="0">
              <a:latin typeface="+mn-ea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ABD58222-9033-C9B4-693C-2CB988FE4BA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2471"/>
          <a:stretch/>
        </p:blipFill>
        <p:spPr>
          <a:xfrm>
            <a:off x="13807988" y="6543836"/>
            <a:ext cx="6791411" cy="414595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BF5E88C-E896-CA3E-045C-A48930D8B3B9}"/>
              </a:ext>
            </a:extLst>
          </p:cNvPr>
          <p:cNvSpPr txBox="1"/>
          <p:nvPr/>
        </p:nvSpPr>
        <p:spPr>
          <a:xfrm>
            <a:off x="11641638" y="18175546"/>
            <a:ext cx="8389414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ko-KR" altLang="en-US" sz="2600" dirty="0">
                <a:latin typeface="+mn-ea"/>
              </a:rPr>
              <a:t>사용자가 웹사이트에 채팅을 입력하면 서버에서 </a:t>
            </a:r>
            <a:r>
              <a:rPr lang="en-US" altLang="ko-KR" sz="2600" dirty="0">
                <a:latin typeface="+mn-ea"/>
              </a:rPr>
              <a:t>LLM</a:t>
            </a:r>
            <a:r>
              <a:rPr lang="ko-KR" altLang="en-US" sz="2600" dirty="0">
                <a:latin typeface="+mn-ea"/>
              </a:rPr>
              <a:t>을 통해 답변을 생성하여 채팅 진행</a:t>
            </a:r>
            <a:endParaRPr lang="en-US" altLang="ko-KR" sz="2600" dirty="0">
              <a:latin typeface="+mn-ea"/>
            </a:endParaRPr>
          </a:p>
          <a:p>
            <a:pPr marL="457200" indent="-457200"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ko-KR" altLang="en-US" sz="2600" dirty="0" err="1">
                <a:latin typeface="+mn-ea"/>
              </a:rPr>
              <a:t>회원별</a:t>
            </a:r>
            <a:r>
              <a:rPr lang="ko-KR" altLang="en-US" sz="2600" dirty="0">
                <a:latin typeface="+mn-ea"/>
              </a:rPr>
              <a:t> 음식 선호도 조사를 통해 맞춤 음식 추천</a:t>
            </a:r>
            <a:endParaRPr lang="en-US" altLang="ko-KR" sz="26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D5280E-5741-55F2-DEC8-6C2A03856796}"/>
              </a:ext>
            </a:extLst>
          </p:cNvPr>
          <p:cNvSpPr txBox="1"/>
          <p:nvPr/>
        </p:nvSpPr>
        <p:spPr>
          <a:xfrm>
            <a:off x="764644" y="26729529"/>
            <a:ext cx="71982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ko-KR" altLang="en-US" sz="2600" dirty="0">
                <a:latin typeface="+mn-ea"/>
              </a:rPr>
              <a:t>사용자는 웹사이트를 통해서 음식을 추천 받을 수 있고 음식에 대한 정보도 제공 받을 수 있다</a:t>
            </a:r>
            <a:r>
              <a:rPr lang="en-US" altLang="ko-KR" sz="2600" dirty="0">
                <a:latin typeface="+mn-ea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BDFEBD-743E-41FF-E0A4-39AA31D83A3D}"/>
              </a:ext>
            </a:extLst>
          </p:cNvPr>
          <p:cNvSpPr/>
          <p:nvPr/>
        </p:nvSpPr>
        <p:spPr>
          <a:xfrm>
            <a:off x="1446437" y="12869179"/>
            <a:ext cx="1945642" cy="4043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Self-instruct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7417B8-1E2C-FC7E-DA04-C9AA73AB22EA}"/>
              </a:ext>
            </a:extLst>
          </p:cNvPr>
          <p:cNvSpPr/>
          <p:nvPr/>
        </p:nvSpPr>
        <p:spPr>
          <a:xfrm>
            <a:off x="1446437" y="16658401"/>
            <a:ext cx="1945642" cy="4043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LoRA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172</Words>
  <Application>Microsoft Office PowerPoint</Application>
  <PresentationFormat>사용자 지정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Arial Black</vt:lpstr>
      <vt:lpstr>Calibri</vt:lpstr>
      <vt:lpstr>Arial</vt:lpstr>
      <vt:lpstr>Wingdings</vt:lpstr>
      <vt:lpstr>Franklin Gothic Demi</vt:lpstr>
      <vt:lpstr>맑은 고딕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안혜준</cp:lastModifiedBy>
  <cp:revision>38</cp:revision>
  <dcterms:created xsi:type="dcterms:W3CDTF">2019-07-31T07:36:11Z</dcterms:created>
  <dcterms:modified xsi:type="dcterms:W3CDTF">2023-10-14T15:42:36Z</dcterms:modified>
</cp:coreProperties>
</file>