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23"/>
  </p:notesMasterIdLst>
  <p:sldIdLst>
    <p:sldId id="256" r:id="rId2"/>
    <p:sldId id="257" r:id="rId3"/>
    <p:sldId id="258" r:id="rId4"/>
    <p:sldId id="275" r:id="rId5"/>
    <p:sldId id="277" r:id="rId6"/>
    <p:sldId id="276" r:id="rId7"/>
    <p:sldId id="266" r:id="rId8"/>
    <p:sldId id="267" r:id="rId9"/>
    <p:sldId id="265" r:id="rId10"/>
    <p:sldId id="259" r:id="rId11"/>
    <p:sldId id="260" r:id="rId12"/>
    <p:sldId id="261" r:id="rId13"/>
    <p:sldId id="262" r:id="rId14"/>
    <p:sldId id="270" r:id="rId15"/>
    <p:sldId id="271" r:id="rId16"/>
    <p:sldId id="272" r:id="rId17"/>
    <p:sldId id="273" r:id="rId18"/>
    <p:sldId id="278" r:id="rId19"/>
    <p:sldId id="264" r:id="rId20"/>
    <p:sldId id="268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677" autoAdjust="0"/>
  </p:normalViewPr>
  <p:slideViewPr>
    <p:cSldViewPr snapToGrid="0" snapToObjects="1">
      <p:cViewPr varScale="1">
        <p:scale>
          <a:sx n="150" d="100"/>
          <a:sy n="150" d="100"/>
        </p:scale>
        <p:origin x="-51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CBFB3-8335-F845-BA4C-1A4116F09693}" type="datetimeFigureOut">
              <a:rPr lang="en-US" smtClean="0"/>
              <a:t>12/8/11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639AC-5B09-FA4F-A7A1-5D3BA12F8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9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639AC-5B09-FA4F-A7A1-5D3BA12F8A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14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7631-493C-814A-842A-89B6343527A8}" type="datetimeFigureOut">
              <a:rPr lang="en-US" smtClean="0"/>
              <a:t>12/8/11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EDF1-380C-6D44-B3AB-BCEA5F72FAD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7631-493C-814A-842A-89B6343527A8}" type="datetimeFigureOut">
              <a:rPr lang="en-US" smtClean="0"/>
              <a:t>12/8/11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EDF1-380C-6D44-B3AB-BCEA5F72FA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7631-493C-814A-842A-89B6343527A8}" type="datetimeFigureOut">
              <a:rPr lang="en-US" smtClean="0"/>
              <a:t>12/8/11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EDF1-380C-6D44-B3AB-BCEA5F72FA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7631-493C-814A-842A-89B6343527A8}" type="datetimeFigureOut">
              <a:rPr lang="en-US" smtClean="0"/>
              <a:t>12/8/11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EDF1-380C-6D44-B3AB-BCEA5F72FA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7631-493C-814A-842A-89B6343527A8}" type="datetimeFigureOut">
              <a:rPr lang="en-US" smtClean="0"/>
              <a:t>12/8/11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EDF1-380C-6D44-B3AB-BCEA5F72FAD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7631-493C-814A-842A-89B6343527A8}" type="datetimeFigureOut">
              <a:rPr lang="en-US" smtClean="0"/>
              <a:t>12/8/11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EDF1-380C-6D44-B3AB-BCEA5F72FA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7631-493C-814A-842A-89B6343527A8}" type="datetimeFigureOut">
              <a:rPr lang="en-US" smtClean="0"/>
              <a:t>12/8/11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EDF1-380C-6D44-B3AB-BCEA5F72FA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7631-493C-814A-842A-89B6343527A8}" type="datetimeFigureOut">
              <a:rPr lang="en-US" smtClean="0"/>
              <a:t>12/8/11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F0EDF1-380C-6D44-B3AB-BCEA5F72FA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7631-493C-814A-842A-89B6343527A8}" type="datetimeFigureOut">
              <a:rPr lang="en-US" smtClean="0"/>
              <a:t>12/8/11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EDF1-380C-6D44-B3AB-BCEA5F72FA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7631-493C-814A-842A-89B6343527A8}" type="datetimeFigureOut">
              <a:rPr lang="en-US" smtClean="0"/>
              <a:t>12/8/11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0F0EDF1-380C-6D44-B3AB-BCEA5F72FA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0D37631-493C-814A-842A-89B6343527A8}" type="datetimeFigureOut">
              <a:rPr lang="en-US" smtClean="0"/>
              <a:t>12/8/11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EDF1-380C-6D44-B3AB-BCEA5F72FA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0D37631-493C-814A-842A-89B6343527A8}" type="datetimeFigureOut">
              <a:rPr lang="en-US" smtClean="0"/>
              <a:t>12/8/11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0F0EDF1-380C-6D44-B3AB-BCEA5F72FAD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i-junkie.com/ann/evolved/nnt1.html" TargetMode="External"/><Relationship Id="rId3" Type="http://schemas.openxmlformats.org/officeDocument/2006/relationships/hyperlink" Target="http://www.morganclaypool.com/doi/abs/10.2200/S00196ED1V01Y200906AIM006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Predators &amp; Prey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Adam </a:t>
            </a:r>
            <a:r>
              <a:rPr lang="en-US" dirty="0" err="1"/>
              <a:t>Fidyke</a:t>
            </a:r>
            <a:endParaRPr lang="en-US" dirty="0"/>
          </a:p>
          <a:p>
            <a:r>
              <a:rPr lang="en-US" dirty="0" smtClean="0"/>
              <a:t>James </a:t>
            </a:r>
            <a:r>
              <a:rPr lang="en-US" dirty="0" err="1"/>
              <a:t>Gamboa</a:t>
            </a:r>
            <a:endParaRPr lang="en-US" dirty="0"/>
          </a:p>
          <a:p>
            <a:r>
              <a:rPr lang="en-US" dirty="0"/>
              <a:t>Kevin </a:t>
            </a:r>
            <a:r>
              <a:rPr lang="en-US" dirty="0" err="1"/>
              <a:t>Guo</a:t>
            </a:r>
            <a:endParaRPr lang="en-US" dirty="0"/>
          </a:p>
          <a:p>
            <a:r>
              <a:rPr lang="en-US" dirty="0" smtClean="0"/>
              <a:t>Shawn Merrill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130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Fluffies</a:t>
            </a:r>
            <a:r>
              <a:rPr lang="en-US" dirty="0" smtClean="0"/>
              <a:t>: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Fluffies</a:t>
            </a:r>
            <a:r>
              <a:rPr lang="en-US" dirty="0" smtClean="0"/>
              <a:t> try to avoid colliding </a:t>
            </a:r>
            <a:r>
              <a:rPr lang="en-US" dirty="0" smtClean="0"/>
              <a:t>with any creature, this includes both other </a:t>
            </a:r>
            <a:r>
              <a:rPr lang="en-US" dirty="0" err="1" smtClean="0"/>
              <a:t>Fluffies</a:t>
            </a:r>
            <a:r>
              <a:rPr lang="en-US" dirty="0" smtClean="0"/>
              <a:t> as well as </a:t>
            </a:r>
            <a:r>
              <a:rPr lang="en-US" dirty="0" err="1" smtClean="0"/>
              <a:t>Wulffies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76701" y="191572"/>
            <a:ext cx="94340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err="1" smtClean="0">
                <a:solidFill>
                  <a:schemeClr val="tx2">
                    <a:lumMod val="75000"/>
                  </a:schemeClr>
                </a:solidFill>
                <a:latin typeface="Lucida Grande"/>
                <a:ea typeface="Lucida Grande"/>
                <a:cs typeface="Lucida Grande"/>
              </a:rPr>
              <a:t>τΗΣ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35832" y="643970"/>
            <a:ext cx="117211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err="1" smtClean="0">
                <a:solidFill>
                  <a:schemeClr val="tx2">
                    <a:lumMod val="75000"/>
                  </a:schemeClr>
                </a:solidFill>
                <a:latin typeface="Lucida Grande"/>
                <a:ea typeface="Lucida Grande"/>
                <a:cs typeface="Lucida Grande"/>
              </a:rPr>
              <a:t>ζ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Lucida Grande"/>
                <a:ea typeface="Lucida Grande"/>
                <a:cs typeface="Lucida Grande"/>
              </a:rPr>
              <a:t>α</a:t>
            </a:r>
            <a:r>
              <a:rPr lang="en-US" sz="3000" b="1" dirty="0" err="1" smtClean="0">
                <a:solidFill>
                  <a:schemeClr val="tx2">
                    <a:lumMod val="75000"/>
                  </a:schemeClr>
                </a:solidFill>
                <a:latin typeface="Lucida Grande"/>
                <a:ea typeface="Lucida Grande"/>
                <a:cs typeface="Lucida Grande"/>
              </a:rPr>
              <a:t>κξ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05950" y="2313002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err="1" smtClean="0">
                <a:solidFill>
                  <a:schemeClr val="tx2">
                    <a:lumMod val="75000"/>
                  </a:schemeClr>
                </a:solidFill>
                <a:latin typeface="Lucida Grande"/>
                <a:ea typeface="Lucida Grande"/>
                <a:cs typeface="Lucida Grande"/>
              </a:rPr>
              <a:t>ις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05950" y="4791335"/>
            <a:ext cx="46682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  <a:latin typeface="Lucida Grande"/>
                <a:ea typeface="Lucida Grande"/>
                <a:cs typeface="Lucida Grande"/>
              </a:rPr>
              <a:t>Δ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90644" y="6126163"/>
            <a:ext cx="65335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err="1" smtClean="0">
                <a:solidFill>
                  <a:schemeClr val="tx2">
                    <a:lumMod val="75000"/>
                  </a:schemeClr>
                </a:solidFill>
                <a:latin typeface="Lucida Grande"/>
                <a:ea typeface="Lucida Grande"/>
                <a:cs typeface="Lucida Grande"/>
              </a:rPr>
              <a:t>Ιιε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102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Fluffies</a:t>
            </a:r>
            <a:r>
              <a:rPr lang="en-US" dirty="0" smtClean="0"/>
              <a:t>: Steering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Fluffies</a:t>
            </a:r>
            <a:r>
              <a:rPr lang="en-US" dirty="0" smtClean="0"/>
              <a:t> aim to move towards the center of any </a:t>
            </a:r>
            <a:r>
              <a:rPr lang="en-US" dirty="0" smtClean="0"/>
              <a:t>group of </a:t>
            </a:r>
            <a:r>
              <a:rPr lang="en-US" dirty="0" err="1" smtClean="0"/>
              <a:t>Fluffies</a:t>
            </a:r>
            <a:r>
              <a:rPr lang="en-US" dirty="0" smtClean="0"/>
              <a:t> </a:t>
            </a:r>
            <a:r>
              <a:rPr lang="en-US" dirty="0" smtClean="0"/>
              <a:t>they can </a:t>
            </a:r>
            <a:r>
              <a:rPr lang="en-US" dirty="0" smtClean="0"/>
              <a:t>see, this causes them to move in collections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81174" y="6351072"/>
            <a:ext cx="27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Lucida Grande"/>
                <a:ea typeface="Lucida Grande"/>
                <a:cs typeface="Lucida Grande"/>
              </a:rPr>
              <a:t>ΤηεΓξ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Lucida Grande"/>
                <a:ea typeface="Lucida Grande"/>
                <a:cs typeface="Lucida Grande"/>
              </a:rPr>
              <a:t>ις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Lucida Grande"/>
                <a:ea typeface="Lucida Grande"/>
                <a:cs typeface="Lucida Grande"/>
              </a:rPr>
              <a:t>ηΦ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Lucida Grande"/>
                <a:ea typeface="Lucida Grande"/>
                <a:cs typeface="Lucida Grande"/>
              </a:rPr>
              <a:t>ζοω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Lucida Grande"/>
                <a:ea typeface="Lucida Grande"/>
                <a:cs typeface="Lucida Grande"/>
              </a:rPr>
              <a:t>ΙενεΙ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495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Fluffies</a:t>
            </a:r>
            <a:r>
              <a:rPr lang="en-US" dirty="0" smtClean="0"/>
              <a:t>: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Fluffies</a:t>
            </a:r>
            <a:r>
              <a:rPr lang="en-US" dirty="0" smtClean="0"/>
              <a:t> try to match the heading of the other </a:t>
            </a:r>
            <a:r>
              <a:rPr lang="en-US" dirty="0" err="1" smtClean="0"/>
              <a:t>Fluffies</a:t>
            </a:r>
            <a:r>
              <a:rPr lang="en-US" dirty="0" smtClean="0"/>
              <a:t> they can </a:t>
            </a:r>
            <a:r>
              <a:rPr lang="en-US" dirty="0" smtClean="0"/>
              <a:t>see which causes them to move in generally the same direction when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48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Fluffies</a:t>
            </a:r>
            <a:r>
              <a:rPr lang="en-US" dirty="0" smtClean="0"/>
              <a:t>: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Fluffies</a:t>
            </a:r>
            <a:r>
              <a:rPr lang="en-US" dirty="0" smtClean="0"/>
              <a:t> move towards any goal(s) they have (such as food)</a:t>
            </a:r>
            <a:r>
              <a:rPr lang="en-US" dirty="0" smtClean="0"/>
              <a:t>.  This prevents </a:t>
            </a:r>
            <a:r>
              <a:rPr lang="en-US" dirty="0" err="1" smtClean="0"/>
              <a:t>Fluffies</a:t>
            </a:r>
            <a:r>
              <a:rPr lang="en-US" dirty="0" smtClean="0"/>
              <a:t> from dying to hunger.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33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Wulffies</a:t>
            </a:r>
            <a:r>
              <a:rPr lang="en-US" dirty="0" smtClean="0"/>
              <a:t>: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Wulffies</a:t>
            </a:r>
            <a:r>
              <a:rPr lang="en-US" dirty="0" smtClean="0"/>
              <a:t> try to avoid being too close to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498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Wulffies</a:t>
            </a:r>
            <a:r>
              <a:rPr lang="en-US" dirty="0" smtClean="0"/>
              <a:t>: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Wulffies</a:t>
            </a:r>
            <a:r>
              <a:rPr lang="en-US" dirty="0" smtClean="0"/>
              <a:t> try to match the alignment of the other </a:t>
            </a:r>
            <a:r>
              <a:rPr lang="en-US" dirty="0" err="1" smtClean="0"/>
              <a:t>Wulffies</a:t>
            </a:r>
            <a:r>
              <a:rPr lang="en-US" dirty="0" smtClean="0"/>
              <a:t> in the area.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85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Wulffies</a:t>
            </a:r>
            <a:r>
              <a:rPr lang="en-US" dirty="0" smtClean="0"/>
              <a:t>: Hunting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Wulffies</a:t>
            </a:r>
            <a:r>
              <a:rPr lang="en-US" dirty="0" smtClean="0"/>
              <a:t> target and stalk the closest </a:t>
            </a:r>
            <a:r>
              <a:rPr lang="en-US" dirty="0" err="1" smtClean="0"/>
              <a:t>Fluffie</a:t>
            </a:r>
            <a:r>
              <a:rPr lang="en-US" dirty="0" smtClean="0"/>
              <a:t> that they find.</a:t>
            </a:r>
          </a:p>
          <a:p>
            <a:r>
              <a:rPr lang="en-US" dirty="0" err="1" smtClean="0"/>
              <a:t>Wulffies</a:t>
            </a:r>
            <a:r>
              <a:rPr lang="en-US" dirty="0" smtClean="0"/>
              <a:t> then proceed to eat the </a:t>
            </a:r>
            <a:r>
              <a:rPr lang="en-US" dirty="0" err="1" smtClean="0"/>
              <a:t>Fluffie</a:t>
            </a:r>
            <a:r>
              <a:rPr lang="en-US" dirty="0" smtClean="0"/>
              <a:t>, reducing their hunger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07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Genetic Algorithm.</a:t>
            </a:r>
          </a:p>
          <a:p>
            <a:r>
              <a:rPr lang="en-US" dirty="0" smtClean="0"/>
              <a:t>Simulating a form of both selective breeding (eugenics) and survival of th</a:t>
            </a:r>
            <a:r>
              <a:rPr lang="en-US" dirty="0" smtClean="0"/>
              <a:t>e fittest.</a:t>
            </a:r>
          </a:p>
          <a:p>
            <a:r>
              <a:rPr lang="en-US" dirty="0" smtClean="0"/>
              <a:t>The higher “score” a creature has the more likely they are to be chosen as a parent.</a:t>
            </a:r>
          </a:p>
        </p:txBody>
      </p:sp>
    </p:spTree>
    <p:extLst>
      <p:ext uri="{BB962C8B-B14F-4D97-AF65-F5344CB8AC3E}">
        <p14:creationId xmlns:p14="http://schemas.microsoft.com/office/powerpoint/2010/main" val="3084998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92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en-US" sz="3400" b="1" u="sng" dirty="0" err="1" smtClean="0"/>
              <a:t>Artifical</a:t>
            </a:r>
            <a:r>
              <a:rPr lang="en-US" sz="3400" b="1" u="sng" dirty="0" smtClean="0"/>
              <a:t> Life (</a:t>
            </a:r>
            <a:r>
              <a:rPr lang="en-US" sz="3400" b="1" u="sng" dirty="0" err="1" smtClean="0"/>
              <a:t>Boids</a:t>
            </a:r>
            <a:r>
              <a:rPr lang="en-US" sz="3400" b="1" u="sng" dirty="0" smtClean="0"/>
              <a:t>)</a:t>
            </a:r>
          </a:p>
          <a:p>
            <a:r>
              <a:rPr lang="en-US" dirty="0" err="1" smtClean="0"/>
              <a:t>Muroa</a:t>
            </a:r>
            <a:r>
              <a:rPr lang="en-US" dirty="0"/>
              <a:t>, C., R. </a:t>
            </a:r>
            <a:r>
              <a:rPr lang="en-US" dirty="0" err="1"/>
              <a:t>Escobedoa</a:t>
            </a:r>
            <a:r>
              <a:rPr lang="en-US" dirty="0"/>
              <a:t>, L. </a:t>
            </a:r>
            <a:r>
              <a:rPr lang="en-US" dirty="0" err="1"/>
              <a:t>Spectorc</a:t>
            </a:r>
            <a:r>
              <a:rPr lang="en-US" dirty="0"/>
              <a:t>, and R.P. </a:t>
            </a:r>
            <a:r>
              <a:rPr lang="en-US" dirty="0" err="1"/>
              <a:t>Coppinger</a:t>
            </a:r>
            <a:r>
              <a:rPr lang="en-US" dirty="0"/>
              <a:t>. "Wolf-pack (</a:t>
            </a:r>
            <a:r>
              <a:rPr lang="en-US" dirty="0" err="1"/>
              <a:t>Canis</a:t>
            </a:r>
            <a:r>
              <a:rPr lang="en-US" dirty="0"/>
              <a:t> lupus) hunting strategies emerge from simple rules in computational simulations." </a:t>
            </a:r>
            <a:r>
              <a:rPr lang="en-US" i="1" dirty="0"/>
              <a:t>Behavioral Processes</a:t>
            </a:r>
            <a:r>
              <a:rPr lang="en-US" dirty="0"/>
              <a:t>, 2011: 192-197.</a:t>
            </a:r>
          </a:p>
          <a:p>
            <a:r>
              <a:rPr lang="en-US" dirty="0"/>
              <a:t>Parker, Conrad. </a:t>
            </a:r>
            <a:r>
              <a:rPr lang="en-US" i="1" dirty="0" err="1"/>
              <a:t>Boids</a:t>
            </a:r>
            <a:r>
              <a:rPr lang="en-US" i="1" dirty="0"/>
              <a:t> </a:t>
            </a:r>
            <a:r>
              <a:rPr lang="en-US" i="1" dirty="0" err="1"/>
              <a:t>Pseudocode</a:t>
            </a:r>
            <a:r>
              <a:rPr lang="en-US" i="1" dirty="0"/>
              <a:t>.</a:t>
            </a:r>
            <a:r>
              <a:rPr lang="en-US" dirty="0"/>
              <a:t> September 06, 2007. http://www.vergenet.net/~conrad/boids/pseudocode.html (accessed November 1, 2011).</a:t>
            </a:r>
          </a:p>
          <a:p>
            <a:r>
              <a:rPr lang="en-US" dirty="0"/>
              <a:t>Reynolds, C.W. (1987) "Flocks, herds and schools: A distributed behavioral model" Computer Graphics, 21(4), 25–34. doi:10.1145/37401.37406</a:t>
            </a:r>
          </a:p>
          <a:p>
            <a:r>
              <a:rPr lang="en-US" dirty="0" err="1" smtClean="0"/>
              <a:t>Turgut</a:t>
            </a:r>
            <a:r>
              <a:rPr lang="en-US" dirty="0"/>
              <a:t>, Ali, </a:t>
            </a:r>
            <a:r>
              <a:rPr lang="en-US" dirty="0" err="1"/>
              <a:t>Hande</a:t>
            </a:r>
            <a:r>
              <a:rPr lang="en-US" dirty="0"/>
              <a:t> </a:t>
            </a:r>
            <a:r>
              <a:rPr lang="en-US" dirty="0" err="1"/>
              <a:t>Çelikkanat</a:t>
            </a:r>
            <a:r>
              <a:rPr lang="en-US" dirty="0"/>
              <a:t>, </a:t>
            </a:r>
            <a:r>
              <a:rPr lang="en-US" dirty="0" err="1"/>
              <a:t>Fatih</a:t>
            </a:r>
            <a:r>
              <a:rPr lang="en-US" dirty="0"/>
              <a:t> </a:t>
            </a:r>
            <a:r>
              <a:rPr lang="en-US" dirty="0" err="1"/>
              <a:t>Gökçe</a:t>
            </a:r>
            <a:r>
              <a:rPr lang="en-US" dirty="0"/>
              <a:t>, and </a:t>
            </a:r>
            <a:r>
              <a:rPr lang="en-US" dirty="0" err="1"/>
              <a:t>Sahin</a:t>
            </a:r>
            <a:r>
              <a:rPr lang="en-US" dirty="0"/>
              <a:t> </a:t>
            </a:r>
            <a:r>
              <a:rPr lang="en-US" dirty="0" err="1"/>
              <a:t>Erol</a:t>
            </a:r>
            <a:r>
              <a:rPr lang="en-US" dirty="0"/>
              <a:t>. "Self-</a:t>
            </a:r>
            <a:r>
              <a:rPr lang="en-US" dirty="0" err="1"/>
              <a:t>organizged</a:t>
            </a:r>
            <a:r>
              <a:rPr lang="en-US" dirty="0"/>
              <a:t> flocking in mobile robot swarms." Swarm Intelligence, 2008: 97-120.</a:t>
            </a:r>
          </a:p>
          <a:p>
            <a:r>
              <a:rPr lang="en-US" dirty="0"/>
              <a:t>Tutorial on agent-based modeling and simulation part 2: how to model with agents. Association for Computing Machinery, Winter Simulation Conference, 2006. </a:t>
            </a:r>
          </a:p>
          <a:p>
            <a:pPr marL="36576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7066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Artificial Life (</a:t>
            </a:r>
            <a:r>
              <a:rPr lang="en-US" dirty="0" err="1" smtClean="0"/>
              <a:t>aLife</a:t>
            </a:r>
            <a:r>
              <a:rPr lang="en-US" dirty="0" smtClean="0"/>
              <a:t>) is a field of study devoted to accurately modeling natural interactions (generally animals).</a:t>
            </a:r>
          </a:p>
          <a:p>
            <a:r>
              <a:rPr lang="en-US" dirty="0" smtClean="0"/>
              <a:t>Though some consider it separate from Artificial Intelligence (defining AI as the act of modeling human intelligence), a good deal of overlap exists.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33926" y="5917259"/>
            <a:ext cx="5236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i="0" dirty="0" smtClean="0">
                <a:solidFill>
                  <a:srgbClr val="A29E99"/>
                </a:solidFill>
                <a:latin typeface="Lucida Grande"/>
                <a:ea typeface="Lucida Grande"/>
                <a:cs typeface="Lucida Grande"/>
              </a:rPr>
              <a:t>β</a:t>
            </a:r>
            <a:endParaRPr lang="en-US" sz="3000" dirty="0">
              <a:solidFill>
                <a:srgbClr val="A29E9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24800" y="2775240"/>
            <a:ext cx="42832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i="0" dirty="0" err="1" smtClean="0">
                <a:solidFill>
                  <a:srgbClr val="A29E99"/>
                </a:solidFill>
                <a:latin typeface="Lucida Grande"/>
                <a:ea typeface="Lucida Grande"/>
                <a:cs typeface="Lucida Grande"/>
              </a:rPr>
              <a:t>ξ</a:t>
            </a:r>
            <a:endParaRPr lang="en-US" sz="3000" dirty="0">
              <a:solidFill>
                <a:srgbClr val="A29E9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8717" y="6304002"/>
            <a:ext cx="5068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i="0" dirty="0" err="1" smtClean="0">
                <a:solidFill>
                  <a:srgbClr val="A29E99"/>
                </a:solidFill>
                <a:latin typeface="Lucida Grande"/>
                <a:ea typeface="Lucida Grande"/>
                <a:cs typeface="Lucida Grande"/>
              </a:rPr>
              <a:t>Ω</a:t>
            </a:r>
            <a:endParaRPr lang="en-US" sz="3000" dirty="0">
              <a:solidFill>
                <a:srgbClr val="A29E99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57436" y="6052545"/>
            <a:ext cx="42832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i="0" dirty="0" err="1" smtClean="0">
                <a:solidFill>
                  <a:srgbClr val="A29E99"/>
                </a:solidFill>
                <a:latin typeface="Lucida Grande"/>
                <a:ea typeface="Lucida Grande"/>
                <a:cs typeface="Lucida Grande"/>
              </a:rPr>
              <a:t>ζ</a:t>
            </a:r>
            <a:endParaRPr lang="en-US" sz="3000" dirty="0">
              <a:solidFill>
                <a:srgbClr val="A29E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653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6576" indent="0">
              <a:buNone/>
            </a:pPr>
            <a:r>
              <a:rPr lang="en-US" sz="3300" b="1" u="sng" dirty="0"/>
              <a:t>Neural Networks</a:t>
            </a:r>
          </a:p>
          <a:p>
            <a:r>
              <a:rPr lang="en-US" i="1" dirty="0"/>
              <a:t>AI-Junkie</a:t>
            </a:r>
            <a:r>
              <a:rPr lang="en-US" dirty="0"/>
              <a:t>. Neural Networks in Plain English. Accessed November 2, 2011. </a:t>
            </a:r>
            <a:r>
              <a:rPr lang="en-US" u="sng" dirty="0">
                <a:hlinkClick r:id="rId2"/>
              </a:rPr>
              <a:t>http://www.ai-junkie.com/ann/evolved/nnt1.html</a:t>
            </a:r>
            <a:r>
              <a:rPr lang="en-US" dirty="0"/>
              <a:t>. </a:t>
            </a:r>
          </a:p>
          <a:p>
            <a:r>
              <a:rPr lang="en-US" dirty="0" err="1"/>
              <a:t>Russel</a:t>
            </a:r>
            <a:r>
              <a:rPr lang="en-US" dirty="0"/>
              <a:t> S, </a:t>
            </a:r>
            <a:r>
              <a:rPr lang="en-US" dirty="0" err="1"/>
              <a:t>Norvig</a:t>
            </a:r>
            <a:r>
              <a:rPr lang="en-US" dirty="0"/>
              <a:t> P. 2009. Artificial Intelligence: A Modern Approach. 3</a:t>
            </a:r>
            <a:r>
              <a:rPr lang="en-US" baseline="30000" dirty="0"/>
              <a:t>rd</a:t>
            </a:r>
            <a:r>
              <a:rPr lang="en-US" dirty="0"/>
              <a:t> ed. Upper. Saddle River (NJ): Prentice Hall. p. 126-129, 693-757.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r>
              <a:rPr lang="en-US" sz="3300" b="1" u="sng" dirty="0" smtClean="0"/>
              <a:t>Semi-supervised Learning</a:t>
            </a:r>
          </a:p>
          <a:p>
            <a:r>
              <a:rPr lang="en-US" dirty="0" smtClean="0"/>
              <a:t>Zhu, </a:t>
            </a:r>
            <a:r>
              <a:rPr lang="en-US" dirty="0" err="1" smtClean="0"/>
              <a:t>Xiaojin</a:t>
            </a:r>
            <a:r>
              <a:rPr lang="en-US" dirty="0" smtClean="0"/>
              <a:t>, and Andrew B. Goldberg. </a:t>
            </a:r>
            <a:r>
              <a:rPr lang="en-US" u="sng" dirty="0" smtClean="0"/>
              <a:t>Introduction to Semi-Supervised Learning</a:t>
            </a:r>
            <a:r>
              <a:rPr lang="en-US" dirty="0" smtClean="0"/>
              <a:t>. University of Wisconsin, Madison: Morgan &amp; Claypool, 2009. </a:t>
            </a:r>
            <a:r>
              <a:rPr lang="en-US" u="sng" dirty="0" smtClean="0">
                <a:hlinkClick r:id="rId3"/>
              </a:rPr>
              <a:t>http://www.morganclaypool.com/doi/abs/10.2200/S00196ED1V01Y200906AIM006</a:t>
            </a:r>
            <a:endParaRPr lang="en-US" dirty="0" smtClean="0"/>
          </a:p>
          <a:p>
            <a:pPr marL="36576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99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r>
              <a:rPr lang="en-US" sz="3200" b="1" u="sng" dirty="0"/>
              <a:t>Object Detection and Recognition</a:t>
            </a:r>
          </a:p>
          <a:p>
            <a:r>
              <a:rPr lang="en-US" dirty="0"/>
              <a:t>Matching Shapes. Serge </a:t>
            </a:r>
            <a:r>
              <a:rPr lang="en-US" dirty="0" err="1"/>
              <a:t>Belongie</a:t>
            </a:r>
            <a:r>
              <a:rPr lang="en-US" dirty="0"/>
              <a:t>, </a:t>
            </a:r>
            <a:r>
              <a:rPr lang="en-US" dirty="0" err="1"/>
              <a:t>Jitendra</a:t>
            </a:r>
            <a:r>
              <a:rPr lang="en-US" dirty="0"/>
              <a:t> Malik and Jan </a:t>
            </a:r>
            <a:r>
              <a:rPr lang="en-US" dirty="0" err="1"/>
              <a:t>Puzicha</a:t>
            </a:r>
            <a:r>
              <a:rPr lang="en-US" dirty="0"/>
              <a:t>. Eighth IEEE International Conference on Computer Vision (July 2001)</a:t>
            </a:r>
          </a:p>
          <a:p>
            <a:r>
              <a:rPr lang="en-US" dirty="0"/>
              <a:t>Digital Image processing by R Gonzalez, R Woods. ch12 pg693-740 Object recognition. published by Prentice-Hall ISBN: 0-201-18075-8</a:t>
            </a:r>
          </a:p>
          <a:p>
            <a:r>
              <a:rPr lang="en-US" dirty="0"/>
              <a:t>Artificial Intelligence by S. </a:t>
            </a:r>
            <a:r>
              <a:rPr lang="en-US" dirty="0" err="1"/>
              <a:t>Russel</a:t>
            </a:r>
            <a:r>
              <a:rPr lang="en-US" dirty="0"/>
              <a:t> and P. </a:t>
            </a:r>
            <a:r>
              <a:rPr lang="en-US" dirty="0" err="1"/>
              <a:t>Norvig</a:t>
            </a:r>
            <a:r>
              <a:rPr lang="en-US" dirty="0"/>
              <a:t>. Ch24 Perception. pg928-942 published by Prentice Hall ISBN:0-13-604259-7</a:t>
            </a:r>
          </a:p>
          <a:p>
            <a:r>
              <a:rPr lang="en-US" dirty="0"/>
              <a:t>Object Detection using a Max-Margin Hough Transform. </a:t>
            </a:r>
            <a:r>
              <a:rPr lang="en-US" dirty="0" err="1"/>
              <a:t>Subhransu</a:t>
            </a:r>
            <a:r>
              <a:rPr lang="en-US" dirty="0"/>
              <a:t> </a:t>
            </a:r>
            <a:r>
              <a:rPr lang="en-US" dirty="0" err="1"/>
              <a:t>Maji</a:t>
            </a:r>
            <a:r>
              <a:rPr lang="en-US" dirty="0"/>
              <a:t>, </a:t>
            </a:r>
            <a:r>
              <a:rPr lang="en-US" dirty="0" err="1"/>
              <a:t>Jitendra</a:t>
            </a:r>
            <a:r>
              <a:rPr lang="en-US" dirty="0"/>
              <a:t> Malik </a:t>
            </a:r>
            <a:r>
              <a:rPr lang="en-US" dirty="0" err="1"/>
              <a:t>ofComputer</a:t>
            </a:r>
            <a:r>
              <a:rPr lang="en-US" dirty="0"/>
              <a:t> Science Division, EECS at University of California at Berkeley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9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Focused on the interaction between predators (</a:t>
            </a:r>
            <a:r>
              <a:rPr lang="en-US" dirty="0" err="1" smtClean="0"/>
              <a:t>Wulffies</a:t>
            </a:r>
            <a:r>
              <a:rPr lang="en-US" dirty="0" smtClean="0"/>
              <a:t>) and prey (</a:t>
            </a:r>
            <a:r>
              <a:rPr lang="en-US" dirty="0" err="1" smtClean="0"/>
              <a:t>Fluffies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Each is governed by a number of individually simple rules</a:t>
            </a:r>
          </a:p>
          <a:p>
            <a:r>
              <a:rPr lang="en-US" dirty="0" smtClean="0"/>
              <a:t>The simulation runs a number of generations for </a:t>
            </a:r>
            <a:r>
              <a:rPr lang="en-US" dirty="0" err="1" smtClean="0"/>
              <a:t>Fluffies</a:t>
            </a:r>
            <a:r>
              <a:rPr lang="en-US" dirty="0" smtClean="0"/>
              <a:t> and </a:t>
            </a:r>
            <a:r>
              <a:rPr lang="en-US" dirty="0" err="1" smtClean="0"/>
              <a:t>Wulffies</a:t>
            </a:r>
            <a:endParaRPr lang="en-US" dirty="0" smtClean="0"/>
          </a:p>
          <a:p>
            <a:r>
              <a:rPr lang="en-US" dirty="0" smtClean="0"/>
              <a:t>Incorporates – Computer Vision, Neural Networks, Supervised Learning, Genetic Algorithms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55188" y="6223498"/>
            <a:ext cx="369730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rgbClr val="A29E99"/>
                </a:solidFill>
                <a:latin typeface="Wingdings"/>
                <a:ea typeface="Wingdings"/>
                <a:cs typeface="Wingdings"/>
              </a:rPr>
              <a:t></a:t>
            </a:r>
            <a:r>
              <a:rPr lang="en-US" sz="3000" dirty="0" smtClean="0">
                <a:solidFill>
                  <a:srgbClr val="A29E99"/>
                </a:solidFill>
                <a:latin typeface="Wingdings"/>
                <a:ea typeface="Wingdings"/>
                <a:cs typeface="Wingdings"/>
                <a:sym typeface="Wingdings"/>
              </a:rPr>
              <a:t>β</a:t>
            </a:r>
            <a:r>
              <a:rPr lang="en-US" sz="3000" dirty="0" smtClean="0">
                <a:solidFill>
                  <a:srgbClr val="A29E99"/>
                </a:solidFill>
                <a:latin typeface="Lucida Grande"/>
                <a:ea typeface="Lucida Grande"/>
                <a:cs typeface="Lucida Grande"/>
                <a:sym typeface="Wingdings"/>
              </a:rPr>
              <a:t>α</a:t>
            </a:r>
            <a:endParaRPr lang="en-US" sz="3000" dirty="0">
              <a:solidFill>
                <a:srgbClr val="A29E99"/>
              </a:solidFill>
            </a:endParaRPr>
          </a:p>
        </p:txBody>
      </p:sp>
      <p:pic>
        <p:nvPicPr>
          <p:cNvPr id="5" name="Picture 4" descr="Wol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47" y="1981196"/>
            <a:ext cx="1096440" cy="2192871"/>
          </a:xfrm>
          <a:prstGeom prst="rect">
            <a:avLst/>
          </a:prstGeom>
        </p:spPr>
      </p:pic>
      <p:pic>
        <p:nvPicPr>
          <p:cNvPr id="6" name="Picture 5" descr="Shee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20310" y="5181125"/>
            <a:ext cx="1101884" cy="220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19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creature has a simulated vision to “see” immediately around him.</a:t>
            </a:r>
          </a:p>
          <a:p>
            <a:r>
              <a:rPr lang="en-US" dirty="0" smtClean="0"/>
              <a:t>Shape matching is used to determine what the creature actually sees.</a:t>
            </a:r>
          </a:p>
          <a:p>
            <a:r>
              <a:rPr lang="en-US" dirty="0" smtClean="0"/>
              <a:t>Object detection was also implemented but had to be removed because it slowed down the update too much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56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in Online learning.</a:t>
            </a:r>
          </a:p>
          <a:p>
            <a:r>
              <a:rPr lang="en-US" dirty="0" smtClean="0"/>
              <a:t>The creatures have an overarching Neural Network (“brain”) that determines the weights of each of the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81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Offline algorithm.</a:t>
            </a:r>
          </a:p>
          <a:p>
            <a:r>
              <a:rPr lang="en-US" dirty="0" smtClean="0"/>
              <a:t>Used </a:t>
            </a:r>
            <a:r>
              <a:rPr lang="en-US" dirty="0" smtClean="0"/>
              <a:t>to improve the performance of the </a:t>
            </a:r>
            <a:r>
              <a:rPr lang="en-US" dirty="0" err="1" smtClean="0"/>
              <a:t>Fluffies</a:t>
            </a:r>
            <a:r>
              <a:rPr lang="en-US" dirty="0" smtClean="0"/>
              <a:t> and </a:t>
            </a:r>
            <a:r>
              <a:rPr lang="en-US" dirty="0" err="1" smtClean="0"/>
              <a:t>Wulffies</a:t>
            </a:r>
            <a:endParaRPr lang="en-US" dirty="0" smtClean="0"/>
          </a:p>
          <a:p>
            <a:r>
              <a:rPr lang="en-US" dirty="0" smtClean="0"/>
              <a:t>Previous generation of </a:t>
            </a:r>
            <a:r>
              <a:rPr lang="en-US" dirty="0" err="1" smtClean="0"/>
              <a:t>Fluffies</a:t>
            </a:r>
            <a:r>
              <a:rPr lang="en-US" dirty="0" smtClean="0"/>
              <a:t> and </a:t>
            </a:r>
            <a:r>
              <a:rPr lang="en-US" dirty="0" err="1" smtClean="0"/>
              <a:t>Wulffies</a:t>
            </a:r>
            <a:r>
              <a:rPr lang="en-US" dirty="0" smtClean="0"/>
              <a:t> are used as the labeled data</a:t>
            </a:r>
            <a:endParaRPr lang="en-US" dirty="0"/>
          </a:p>
          <a:p>
            <a:r>
              <a:rPr lang="en-US" dirty="0" smtClean="0"/>
              <a:t>New </a:t>
            </a:r>
            <a:r>
              <a:rPr lang="en-US" dirty="0" err="1" smtClean="0"/>
              <a:t>Fluffies</a:t>
            </a:r>
            <a:r>
              <a:rPr lang="en-US" dirty="0" smtClean="0"/>
              <a:t> and </a:t>
            </a:r>
            <a:r>
              <a:rPr lang="en-US" dirty="0" err="1" smtClean="0"/>
              <a:t>Wulffies</a:t>
            </a:r>
            <a:r>
              <a:rPr lang="en-US" dirty="0" smtClean="0"/>
              <a:t> are the unlabeled data</a:t>
            </a:r>
          </a:p>
          <a:p>
            <a:r>
              <a:rPr lang="en-US" dirty="0" smtClean="0"/>
              <a:t>Evaluate and classify the new </a:t>
            </a:r>
            <a:r>
              <a:rPr lang="en-US" dirty="0" err="1" smtClean="0"/>
              <a:t>Fluffies</a:t>
            </a:r>
            <a:r>
              <a:rPr lang="en-US" dirty="0" smtClean="0"/>
              <a:t> and </a:t>
            </a:r>
            <a:r>
              <a:rPr lang="en-US" dirty="0" err="1" smtClean="0"/>
              <a:t>Wulffies</a:t>
            </a:r>
            <a:endParaRPr lang="en-US" dirty="0" smtClean="0"/>
          </a:p>
          <a:p>
            <a:r>
              <a:rPr lang="en-US" dirty="0" smtClean="0"/>
              <a:t>Filter out the “good” </a:t>
            </a:r>
            <a:r>
              <a:rPr lang="en-US" dirty="0" err="1" smtClean="0"/>
              <a:t>Fluffies</a:t>
            </a:r>
            <a:r>
              <a:rPr lang="en-US" dirty="0" smtClean="0"/>
              <a:t> and </a:t>
            </a:r>
            <a:r>
              <a:rPr lang="en-US" dirty="0" err="1" smtClean="0"/>
              <a:t>Wulffies</a:t>
            </a:r>
            <a:r>
              <a:rPr lang="en-US" dirty="0" smtClean="0"/>
              <a:t> for the new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8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Creature has a single layer Neural Network that carries weights for each rule, this NN then determines the final acceleration at each update.</a:t>
            </a:r>
          </a:p>
          <a:p>
            <a:r>
              <a:rPr lang="en-US" dirty="0" smtClean="0"/>
              <a:t>Rules are single layer Neural Networks that take in inputs and produce a direction to move to satisfy that rule.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508" y="6189405"/>
            <a:ext cx="42439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err="1" smtClean="0">
                <a:solidFill>
                  <a:srgbClr val="A29E99"/>
                </a:solidFill>
              </a:rPr>
              <a:t>ιτ</a:t>
            </a:r>
            <a:r>
              <a:rPr lang="en-US" sz="3000" dirty="0" smtClean="0">
                <a:solidFill>
                  <a:srgbClr val="A29E99"/>
                </a:solidFill>
              </a:rPr>
              <a:t>  </a:t>
            </a:r>
            <a:r>
              <a:rPr lang="en-US" sz="3000" dirty="0" err="1" smtClean="0">
                <a:solidFill>
                  <a:srgbClr val="A29E99"/>
                </a:solidFill>
              </a:rPr>
              <a:t>Ις</a:t>
            </a:r>
            <a:r>
              <a:rPr lang="en-US" sz="3000" dirty="0" smtClean="0">
                <a:solidFill>
                  <a:srgbClr val="A29E99"/>
                </a:solidFill>
              </a:rPr>
              <a:t> α </a:t>
            </a:r>
            <a:r>
              <a:rPr lang="en-US" sz="3000" dirty="0" err="1" smtClean="0">
                <a:solidFill>
                  <a:srgbClr val="A29E99"/>
                </a:solidFill>
              </a:rPr>
              <a:t>ϑοοδ</a:t>
            </a:r>
            <a:r>
              <a:rPr lang="en-US" sz="3000" dirty="0" smtClean="0">
                <a:solidFill>
                  <a:srgbClr val="A29E99"/>
                </a:solidFill>
              </a:rPr>
              <a:t> </a:t>
            </a:r>
            <a:r>
              <a:rPr lang="en-US" sz="3000" dirty="0" err="1" smtClean="0">
                <a:solidFill>
                  <a:srgbClr val="A29E99"/>
                </a:solidFill>
              </a:rPr>
              <a:t>δΑϒ</a:t>
            </a:r>
            <a:r>
              <a:rPr lang="en-US" sz="3000" dirty="0" smtClean="0">
                <a:solidFill>
                  <a:srgbClr val="A29E99"/>
                </a:solidFill>
              </a:rPr>
              <a:t> </a:t>
            </a:r>
            <a:r>
              <a:rPr lang="en-US" sz="3000" dirty="0" err="1" smtClean="0">
                <a:solidFill>
                  <a:srgbClr val="A29E99"/>
                </a:solidFill>
              </a:rPr>
              <a:t>το</a:t>
            </a:r>
            <a:r>
              <a:rPr lang="en-US" sz="3000" dirty="0" smtClean="0">
                <a:solidFill>
                  <a:srgbClr val="A29E99"/>
                </a:solidFill>
              </a:rPr>
              <a:t> </a:t>
            </a:r>
            <a:r>
              <a:rPr lang="en-US" sz="3000" dirty="0" err="1" smtClean="0">
                <a:solidFill>
                  <a:srgbClr val="A29E99"/>
                </a:solidFill>
              </a:rPr>
              <a:t>διε</a:t>
            </a:r>
            <a:endParaRPr lang="en-US" sz="3000" dirty="0">
              <a:solidFill>
                <a:srgbClr val="A29E9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67789" y="310635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A29E99"/>
                </a:solidFill>
                <a:latin typeface="ＭＳ ゴシック"/>
                <a:ea typeface="ＭＳ ゴシック"/>
                <a:cs typeface="ＭＳ ゴシック"/>
              </a:rPr>
              <a:t>♯</a:t>
            </a:r>
            <a:endParaRPr lang="en-US" sz="3000" dirty="0">
              <a:solidFill>
                <a:srgbClr val="A29E9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5189" y="6097072"/>
            <a:ext cx="4906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err="1">
                <a:solidFill>
                  <a:srgbClr val="A29E99"/>
                </a:solidFill>
                <a:latin typeface="Lucida Grande"/>
                <a:ea typeface="Lucida Grande"/>
                <a:cs typeface="Lucida Grande"/>
              </a:rPr>
              <a:t>ϕ</a:t>
            </a:r>
            <a:endParaRPr lang="en-US" sz="3000" dirty="0">
              <a:solidFill>
                <a:srgbClr val="A29E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555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90452" y="698102"/>
            <a:ext cx="5609609" cy="5450232"/>
          </a:xfrm>
          <a:prstGeom prst="roundRect">
            <a:avLst>
              <a:gd name="adj" fmla="val 4862"/>
            </a:avLst>
          </a:prstGeom>
          <a:effectLst>
            <a:glow rad="70000">
              <a:schemeClr val="dk1">
                <a:tint val="30000"/>
                <a:shade val="95000"/>
                <a:satMod val="300000"/>
                <a:alpha val="5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51384" y="3676548"/>
            <a:ext cx="1539068" cy="49624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51384" y="2684068"/>
            <a:ext cx="1539068" cy="49624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Velocity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51384" y="3180308"/>
            <a:ext cx="1539068" cy="49624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7350863" y="3180308"/>
            <a:ext cx="1539068" cy="49624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Velocity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037717" y="1337326"/>
            <a:ext cx="1766143" cy="41717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169833" y="1337326"/>
            <a:ext cx="1942759" cy="8326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Avoidance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169833" y="2267731"/>
            <a:ext cx="1942759" cy="8326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Steering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169833" y="3198135"/>
            <a:ext cx="1942759" cy="8326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169833" y="4122322"/>
            <a:ext cx="1942759" cy="8326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4112592" y="1522365"/>
            <a:ext cx="925125" cy="38689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112592" y="2490618"/>
            <a:ext cx="925125" cy="38689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112592" y="3432632"/>
            <a:ext cx="925125" cy="38689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112592" y="4383059"/>
            <a:ext cx="925125" cy="38689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75369" y="883140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56381" y="899962"/>
            <a:ext cx="133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Aggregator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0284" y="185222"/>
            <a:ext cx="136738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err="1" smtClean="0">
                <a:solidFill>
                  <a:srgbClr val="A29E99"/>
                </a:solidFill>
                <a:latin typeface="Lucida Grande"/>
                <a:ea typeface="Lucida Grande"/>
                <a:cs typeface="Lucida Grande"/>
              </a:rPr>
              <a:t>ιδδΘδ</a:t>
            </a:r>
            <a:endParaRPr lang="en-US" sz="3000" dirty="0">
              <a:solidFill>
                <a:srgbClr val="A29E99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178244" y="5282016"/>
            <a:ext cx="1194249" cy="4541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27" name="Bent-Up Arrow 26"/>
          <p:cNvSpPr/>
          <p:nvPr/>
        </p:nvSpPr>
        <p:spPr>
          <a:xfrm>
            <a:off x="3372493" y="4954996"/>
            <a:ext cx="580305" cy="629811"/>
          </a:xfrm>
          <a:prstGeom prst="bent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45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Heuristic Function</a:t>
            </a:r>
          </a:p>
          <a:p>
            <a:r>
              <a:rPr lang="en-US" dirty="0" smtClean="0"/>
              <a:t>[How we measure fitness]</a:t>
            </a:r>
          </a:p>
          <a:p>
            <a:r>
              <a:rPr lang="en-US" dirty="0" smtClean="0"/>
              <a:t>Memory</a:t>
            </a:r>
          </a:p>
          <a:p>
            <a:r>
              <a:rPr lang="en-US" dirty="0" smtClean="0"/>
              <a:t>Hunger</a:t>
            </a:r>
          </a:p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07511" y="6292335"/>
            <a:ext cx="2424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A29E99"/>
                </a:solidFill>
                <a:latin typeface="Lucida Grande"/>
                <a:ea typeface="Lucida Grande"/>
                <a:cs typeface="Lucida Grande"/>
              </a:rPr>
              <a:t>τηεΥε</a:t>
            </a:r>
            <a:r>
              <a:rPr lang="en-US" b="1" dirty="0" smtClean="0">
                <a:solidFill>
                  <a:srgbClr val="A29E99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en-US" b="1" dirty="0" err="1" smtClean="0">
                <a:solidFill>
                  <a:srgbClr val="A29E99"/>
                </a:solidFill>
                <a:latin typeface="Lucida Grande"/>
                <a:ea typeface="Lucida Grande"/>
                <a:cs typeface="Lucida Grande"/>
              </a:rPr>
              <a:t>ις</a:t>
            </a:r>
            <a:r>
              <a:rPr lang="en-US" b="1" dirty="0" smtClean="0">
                <a:solidFill>
                  <a:srgbClr val="A29E99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en-US" b="1" dirty="0" err="1" smtClean="0">
                <a:solidFill>
                  <a:srgbClr val="A29E99"/>
                </a:solidFill>
                <a:latin typeface="Lucida Grande"/>
                <a:ea typeface="Lucida Grande"/>
                <a:cs typeface="Lucida Grande"/>
              </a:rPr>
              <a:t>Νθ</a:t>
            </a:r>
            <a:r>
              <a:rPr lang="en-US" b="1" dirty="0" smtClean="0">
                <a:solidFill>
                  <a:srgbClr val="A29E99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en-US" b="1" dirty="0" err="1" smtClean="0">
                <a:solidFill>
                  <a:srgbClr val="A29E99"/>
                </a:solidFill>
                <a:latin typeface="Lucida Grande"/>
                <a:ea typeface="Lucida Grande"/>
                <a:cs typeface="Lucida Grande"/>
              </a:rPr>
              <a:t>ςρσσ</a:t>
            </a:r>
            <a:r>
              <a:rPr lang="en-US" b="1" dirty="0" smtClean="0">
                <a:solidFill>
                  <a:srgbClr val="A29E99"/>
                </a:solidFill>
                <a:latin typeface="Lucida Grande"/>
                <a:ea typeface="Lucida Grande"/>
                <a:cs typeface="Lucida Grande"/>
              </a:rPr>
              <a:t>π </a:t>
            </a:r>
            <a:endParaRPr lang="en-US" dirty="0">
              <a:solidFill>
                <a:srgbClr val="A29E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264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1563</TotalTime>
  <Words>885</Words>
  <Application>Microsoft Macintosh PowerPoint</Application>
  <PresentationFormat>On-screen Show (4:3)</PresentationFormat>
  <Paragraphs>106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Technic</vt:lpstr>
      <vt:lpstr>Predators &amp; Prey</vt:lpstr>
      <vt:lpstr>Artificial Life</vt:lpstr>
      <vt:lpstr>Project</vt:lpstr>
      <vt:lpstr>Vision</vt:lpstr>
      <vt:lpstr>Neutral Networks</vt:lpstr>
      <vt:lpstr>Supervised Learning</vt:lpstr>
      <vt:lpstr>Specifics</vt:lpstr>
      <vt:lpstr>PowerPoint Presentation</vt:lpstr>
      <vt:lpstr>Agents</vt:lpstr>
      <vt:lpstr>Fluffies: Avoidance</vt:lpstr>
      <vt:lpstr>Fluffies: Steering</vt:lpstr>
      <vt:lpstr>Fluffies: Alignment</vt:lpstr>
      <vt:lpstr>Fluffies: Goal</vt:lpstr>
      <vt:lpstr>Wulffies: Avoidance</vt:lpstr>
      <vt:lpstr>Wulffies: Alignment</vt:lpstr>
      <vt:lpstr>Wulffies: Hunting</vt:lpstr>
      <vt:lpstr>Generations</vt:lpstr>
      <vt:lpstr>Result Data</vt:lpstr>
      <vt:lpstr>References</vt:lpstr>
      <vt:lpstr>References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Predators &amp; Prey</dc:title>
  <dc:creator>Shawn Merrill</dc:creator>
  <cp:lastModifiedBy>Shawn Merrill</cp:lastModifiedBy>
  <cp:revision>69</cp:revision>
  <dcterms:created xsi:type="dcterms:W3CDTF">2011-12-07T21:54:53Z</dcterms:created>
  <dcterms:modified xsi:type="dcterms:W3CDTF">2011-12-09T04:37:37Z</dcterms:modified>
</cp:coreProperties>
</file>