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71" r:id="rId3"/>
    <p:sldId id="257" r:id="rId4"/>
    <p:sldId id="263" r:id="rId5"/>
    <p:sldId id="259" r:id="rId6"/>
    <p:sldId id="264" r:id="rId7"/>
    <p:sldId id="266" r:id="rId8"/>
    <p:sldId id="267" r:id="rId9"/>
    <p:sldId id="268" r:id="rId10"/>
    <p:sldId id="269" r:id="rId11"/>
    <p:sldId id="261" r:id="rId12"/>
    <p:sldId id="270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55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3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81268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8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8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6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3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31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72C73-2D91-4E12-BA25-F0AA0C03599B}" type="datetimeFigureOut">
              <a:rPr lang="en-US" smtClean="0"/>
              <a:t>10-Aug-17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61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287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054" y="1997459"/>
            <a:ext cx="8361229" cy="980872"/>
          </a:xfrm>
        </p:spPr>
        <p:txBody>
          <a:bodyPr/>
          <a:lstStyle/>
          <a:p>
            <a:r>
              <a:rPr lang="en-US" sz="9600" dirty="0" err="1" smtClean="0">
                <a:solidFill>
                  <a:srgbClr val="C00000"/>
                </a:solidFill>
              </a:rPr>
              <a:t>RouTING</a:t>
            </a:r>
            <a:endParaRPr lang="en-US" sz="9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8499" y="4073844"/>
            <a:ext cx="3535479" cy="143868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Presented by: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S.Jagannathan</a:t>
            </a:r>
            <a:r>
              <a:rPr lang="en-US" dirty="0" smtClean="0"/>
              <a:t>,</a:t>
            </a:r>
          </a:p>
          <a:p>
            <a:pPr algn="l"/>
            <a:r>
              <a:rPr lang="en-US" dirty="0" smtClean="0"/>
              <a:t>	ME-VLSI &amp; Embedded,</a:t>
            </a:r>
          </a:p>
          <a:p>
            <a:pPr algn="l"/>
            <a:r>
              <a:rPr lang="en-US" dirty="0" smtClean="0"/>
              <a:t>	MIT, Anna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1300"/>
            <a:ext cx="9601200" cy="736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Global Routing Between Blocks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05000"/>
            <a:ext cx="9773009" cy="41071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1600" y="1440934"/>
            <a:ext cx="659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Global routing for a cell-based ASIC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7571" y="6106918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  A </a:t>
            </a:r>
            <a:r>
              <a:rPr lang="en-US" dirty="0">
                <a:latin typeface="Times New Roman" panose="02020603050405020304" pitchFamily="18" charset="0"/>
              </a:rPr>
              <a:t>cell-based </a:t>
            </a:r>
            <a:r>
              <a:rPr lang="en-US" dirty="0" smtClean="0">
                <a:latin typeface="Times New Roman" panose="02020603050405020304" pitchFamily="18" charset="0"/>
              </a:rPr>
              <a:t>ASIC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with numbered channels.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6350" y="6106918"/>
            <a:ext cx="217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channels form</a:t>
            </a:r>
          </a:p>
          <a:p>
            <a:r>
              <a:rPr lang="en-US" dirty="0">
                <a:latin typeface="Times New Roman" panose="02020603050405020304" pitchFamily="18" charset="0"/>
              </a:rPr>
              <a:t>the edges of a graph.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64677" y="6211669"/>
            <a:ext cx="2277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channel-intersection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0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30" y="1435111"/>
            <a:ext cx="8925854" cy="30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84" y="1651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global routing for a net with five terminals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5722" y="4584700"/>
            <a:ext cx="2316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Terminals in cell based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 ASIC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34262" y="4584700"/>
            <a:ext cx="2351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A minimum-length tree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 for the nets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50241" y="4584700"/>
            <a:ext cx="2687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 </a:t>
            </a:r>
            <a:r>
              <a:rPr lang="en-US" dirty="0" smtClean="0">
                <a:latin typeface="Times New Roman" panose="02020603050405020304" pitchFamily="18" charset="0"/>
              </a:rPr>
              <a:t>minimum-delay </a:t>
            </a:r>
            <a:r>
              <a:rPr lang="en-US" dirty="0">
                <a:latin typeface="Times New Roman" panose="02020603050405020304" pitchFamily="18" charset="0"/>
              </a:rPr>
              <a:t>tree</a:t>
            </a:r>
          </a:p>
          <a:p>
            <a:r>
              <a:rPr lang="en-US" dirty="0">
                <a:latin typeface="Times New Roman" panose="02020603050405020304" pitchFamily="18" charset="0"/>
              </a:rPr>
              <a:t> for the nets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909" y="5231031"/>
            <a:ext cx="10162902" cy="1514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global </a:t>
            </a:r>
            <a:r>
              <a:rPr lang="en-US" dirty="0"/>
              <a:t>router can allocate </a:t>
            </a:r>
            <a:r>
              <a:rPr lang="en-US" dirty="0">
                <a:solidFill>
                  <a:srgbClr val="7030A0"/>
                </a:solidFill>
              </a:rPr>
              <a:t>as </a:t>
            </a:r>
            <a:r>
              <a:rPr lang="en-US" dirty="0" smtClean="0">
                <a:solidFill>
                  <a:srgbClr val="7030A0"/>
                </a:solidFill>
              </a:rPr>
              <a:t>many interconnects </a:t>
            </a:r>
            <a:r>
              <a:rPr lang="en-US" dirty="0">
                <a:solidFill>
                  <a:srgbClr val="7030A0"/>
                </a:solidFill>
              </a:rPr>
              <a:t>to each channel </a:t>
            </a:r>
            <a:r>
              <a:rPr lang="en-US" dirty="0"/>
              <a:t>as it </a:t>
            </a:r>
            <a:r>
              <a:rPr lang="en-US" dirty="0" smtClean="0"/>
              <a:t>likes, but </a:t>
            </a:r>
            <a:r>
              <a:rPr lang="en-US" dirty="0"/>
              <a:t>there is </a:t>
            </a:r>
            <a:r>
              <a:rPr lang="en-US" dirty="0">
                <a:solidFill>
                  <a:srgbClr val="7030A0"/>
                </a:solidFill>
              </a:rPr>
              <a:t>a maximum number of interconnects that </a:t>
            </a:r>
            <a:r>
              <a:rPr lang="en-US" dirty="0" smtClean="0">
                <a:solidFill>
                  <a:srgbClr val="7030A0"/>
                </a:solidFill>
              </a:rPr>
              <a:t>each channel </a:t>
            </a:r>
            <a:r>
              <a:rPr lang="en-US" dirty="0">
                <a:solidFill>
                  <a:srgbClr val="7030A0"/>
                </a:solidFill>
              </a:rPr>
              <a:t>can </a:t>
            </a:r>
            <a:r>
              <a:rPr lang="en-US" dirty="0" smtClean="0">
                <a:solidFill>
                  <a:srgbClr val="7030A0"/>
                </a:solidFill>
              </a:rPr>
              <a:t>hold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global router needs more room</a:t>
            </a:r>
            <a:r>
              <a:rPr lang="en-US" dirty="0"/>
              <a:t>, even in just one </a:t>
            </a:r>
            <a:r>
              <a:rPr lang="en-US" dirty="0" smtClean="0"/>
              <a:t>channel on </a:t>
            </a:r>
            <a:r>
              <a:rPr lang="en-US" dirty="0"/>
              <a:t>the whole chip, </a:t>
            </a:r>
            <a:r>
              <a:rPr lang="en-US" dirty="0" smtClean="0"/>
              <a:t> the </a:t>
            </a:r>
            <a:r>
              <a:rPr lang="en-US" dirty="0"/>
              <a:t>designer has to </a:t>
            </a:r>
            <a:r>
              <a:rPr lang="en-US" dirty="0">
                <a:solidFill>
                  <a:srgbClr val="7030A0"/>
                </a:solidFill>
              </a:rPr>
              <a:t>repeat the placement-and-routing </a:t>
            </a:r>
            <a:r>
              <a:rPr lang="en-US" dirty="0"/>
              <a:t>steps </a:t>
            </a:r>
            <a:r>
              <a:rPr lang="en-US" dirty="0" smtClean="0"/>
              <a:t>and try again</a:t>
            </a:r>
          </a:p>
        </p:txBody>
      </p:sp>
    </p:spTree>
    <p:extLst>
      <p:ext uri="{BB962C8B-B14F-4D97-AF65-F5344CB8AC3E}">
        <p14:creationId xmlns:p14="http://schemas.microsoft.com/office/powerpoint/2010/main" val="41200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Global Routing Inside Flexible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2455817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Global Routing Inside Flexible Blocks is illustrated in </a:t>
            </a:r>
            <a:r>
              <a:rPr lang="en-US" dirty="0" smtClean="0"/>
              <a:t>Sea of gates.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Sea of gates</a:t>
            </a:r>
            <a:r>
              <a:rPr lang="en-US" dirty="0" smtClean="0"/>
              <a:t> consist of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30A0"/>
                </a:solidFill>
              </a:rPr>
              <a:t>gate array </a:t>
            </a:r>
            <a:r>
              <a:rPr lang="en-US" dirty="0" smtClean="0">
                <a:solidFill>
                  <a:srgbClr val="7030A0"/>
                </a:solidFill>
              </a:rPr>
              <a:t>base cells</a:t>
            </a:r>
            <a:r>
              <a:rPr lang="en-US" dirty="0" smtClean="0"/>
              <a:t> </a:t>
            </a:r>
            <a:r>
              <a:rPr lang="en-US" dirty="0"/>
              <a:t>are arranged in 36 </a:t>
            </a:r>
            <a:r>
              <a:rPr lang="en-US" dirty="0" smtClean="0"/>
              <a:t>blocks.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Each block consist of </a:t>
            </a:r>
            <a:r>
              <a:rPr lang="en-US" dirty="0"/>
              <a:t>an array of </a:t>
            </a:r>
            <a:r>
              <a:rPr lang="en-US" dirty="0" smtClean="0">
                <a:solidFill>
                  <a:srgbClr val="7030A0"/>
                </a:solidFill>
              </a:rPr>
              <a:t>8-by-16 gate-array </a:t>
            </a:r>
            <a:r>
              <a:rPr lang="en-US" dirty="0">
                <a:solidFill>
                  <a:srgbClr val="7030A0"/>
                </a:solidFill>
              </a:rPr>
              <a:t>base </a:t>
            </a:r>
            <a:r>
              <a:rPr lang="en-US" dirty="0" smtClean="0">
                <a:solidFill>
                  <a:srgbClr val="7030A0"/>
                </a:solidFill>
              </a:rPr>
              <a:t>cells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Hence a </a:t>
            </a:r>
            <a:r>
              <a:rPr lang="en-US" i="0" dirty="0" err="1"/>
              <a:t>a</a:t>
            </a:r>
            <a:r>
              <a:rPr lang="en-US" i="0" dirty="0"/>
              <a:t> total of </a:t>
            </a:r>
            <a:r>
              <a:rPr lang="en-US" i="0" dirty="0">
                <a:solidFill>
                  <a:srgbClr val="7030A0"/>
                </a:solidFill>
              </a:rPr>
              <a:t>4068 base </a:t>
            </a:r>
            <a:r>
              <a:rPr lang="en-US" i="0" dirty="0" smtClean="0">
                <a:solidFill>
                  <a:srgbClr val="7030A0"/>
                </a:solidFill>
              </a:rPr>
              <a:t>cells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623" y="251460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Global </a:t>
            </a:r>
            <a:r>
              <a:rPr lang="en-US" dirty="0" smtClean="0">
                <a:solidFill>
                  <a:srgbClr val="FF0000"/>
                </a:solidFill>
              </a:rPr>
              <a:t>Routing in sea of gates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20932" y="1998617"/>
            <a:ext cx="4944291" cy="44283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In </a:t>
            </a:r>
            <a:r>
              <a:rPr lang="en-US" dirty="0"/>
              <a:t>sea of gates,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Top channel </a:t>
            </a:r>
            <a:r>
              <a:rPr lang="en-US" dirty="0"/>
              <a:t>-  array of 3 gate array base cells.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7 horizontal wiring tracks in single row</a:t>
            </a:r>
            <a:r>
              <a:rPr lang="en-US" dirty="0"/>
              <a:t> of gate array base cells.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Thus, </a:t>
            </a:r>
            <a:r>
              <a:rPr lang="en-US" dirty="0">
                <a:solidFill>
                  <a:srgbClr val="7030A0"/>
                </a:solidFill>
              </a:rPr>
              <a:t>channel capacity  is 7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7946" t="18661" r="24767" b="5268"/>
          <a:stretch/>
        </p:blipFill>
        <p:spPr>
          <a:xfrm>
            <a:off x="6039394" y="994410"/>
            <a:ext cx="6152606" cy="55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035" y="581299"/>
            <a:ext cx="9601200" cy="7903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 </a:t>
            </a:r>
            <a:r>
              <a:rPr lang="en-US" dirty="0" smtClean="0">
                <a:solidFill>
                  <a:srgbClr val="FF0000"/>
                </a:solidFill>
              </a:rPr>
              <a:t>annotation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1946364"/>
            <a:ext cx="9601200" cy="407561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After global routing is complete it is possible to accurately </a:t>
            </a:r>
            <a:r>
              <a:rPr lang="en-US" dirty="0" smtClean="0"/>
              <a:t>predict,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what the </a:t>
            </a:r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ength and Size of </a:t>
            </a:r>
            <a:r>
              <a:rPr lang="en-US" dirty="0">
                <a:solidFill>
                  <a:srgbClr val="7030A0"/>
                </a:solidFill>
              </a:rPr>
              <a:t>each interconnect</a:t>
            </a:r>
            <a:r>
              <a:rPr lang="en-US" dirty="0"/>
              <a:t> in every </a:t>
            </a:r>
            <a:r>
              <a:rPr lang="en-US" dirty="0" smtClean="0"/>
              <a:t>net.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 smtClean="0">
                <a:solidFill>
                  <a:srgbClr val="7030A0"/>
                </a:solidFill>
              </a:rPr>
              <a:t>esistance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Capacitance </a:t>
            </a:r>
            <a:r>
              <a:rPr lang="en-US" dirty="0">
                <a:solidFill>
                  <a:srgbClr val="7030A0"/>
                </a:solidFill>
              </a:rPr>
              <a:t>of each path</a:t>
            </a:r>
            <a:r>
              <a:rPr lang="en-US" dirty="0"/>
              <a:t> in each net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But only after  detailed routing only we will  exactly tell about the length and size of the interconnect.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We </a:t>
            </a:r>
            <a:r>
              <a:rPr lang="en-US" dirty="0">
                <a:solidFill>
                  <a:srgbClr val="7030A0"/>
                </a:solidFill>
              </a:rPr>
              <a:t>can back-annotate this net delay information </a:t>
            </a:r>
            <a:r>
              <a:rPr lang="en-US" dirty="0"/>
              <a:t>to the </a:t>
            </a:r>
            <a:r>
              <a:rPr lang="en-US" dirty="0">
                <a:solidFill>
                  <a:srgbClr val="7030A0"/>
                </a:solidFill>
              </a:rPr>
              <a:t>synthesis tool </a:t>
            </a:r>
            <a:r>
              <a:rPr lang="en-US" dirty="0" smtClean="0"/>
              <a:t>for in-place </a:t>
            </a:r>
            <a:r>
              <a:rPr lang="en-US" dirty="0"/>
              <a:t>optimization or to a </a:t>
            </a:r>
            <a:r>
              <a:rPr lang="en-US" dirty="0">
                <a:solidFill>
                  <a:srgbClr val="7030A0"/>
                </a:solidFill>
              </a:rPr>
              <a:t>timing verifier </a:t>
            </a:r>
            <a:r>
              <a:rPr lang="en-US" dirty="0"/>
              <a:t>to make sure there are no </a:t>
            </a:r>
            <a:r>
              <a:rPr lang="en-US" dirty="0" smtClean="0"/>
              <a:t>timing surprises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5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7800"/>
            <a:ext cx="9601200" cy="14859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Physical Design flow of ASIC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8" b="4965"/>
          <a:stretch/>
        </p:blipFill>
        <p:spPr>
          <a:xfrm>
            <a:off x="2510438" y="1054100"/>
            <a:ext cx="7704524" cy="5359400"/>
          </a:xfrm>
        </p:spPr>
      </p:pic>
    </p:spTree>
    <p:extLst>
      <p:ext uri="{BB962C8B-B14F-4D97-AF65-F5344CB8AC3E}">
        <p14:creationId xmlns:p14="http://schemas.microsoft.com/office/powerpoint/2010/main" val="3302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431801"/>
            <a:ext cx="9601200" cy="96592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Routing?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35611"/>
            <a:ext cx="9601200" cy="3581400"/>
          </a:xfrm>
        </p:spPr>
        <p:txBody>
          <a:bodyPr/>
          <a:lstStyle/>
          <a:p>
            <a:r>
              <a:rPr lang="en-US" dirty="0" smtClean="0"/>
              <a:t>Routing is the </a:t>
            </a:r>
            <a:r>
              <a:rPr lang="en-US" dirty="0" smtClean="0">
                <a:solidFill>
                  <a:srgbClr val="7030A0"/>
                </a:solidFill>
              </a:rPr>
              <a:t>process of selecting the route or path</a:t>
            </a:r>
            <a:r>
              <a:rPr lang="en-US" dirty="0" smtClean="0"/>
              <a:t> for connecting the two nodes or cells.</a:t>
            </a:r>
          </a:p>
          <a:p>
            <a:r>
              <a:rPr lang="en-US" dirty="0" smtClean="0"/>
              <a:t>The </a:t>
            </a:r>
            <a:r>
              <a:rPr lang="en-US" dirty="0"/>
              <a:t>routing is to locate a </a:t>
            </a:r>
            <a:r>
              <a:rPr lang="en-US" dirty="0">
                <a:solidFill>
                  <a:srgbClr val="7030A0"/>
                </a:solidFill>
              </a:rPr>
              <a:t>set of wires in the routing space </a:t>
            </a:r>
            <a:r>
              <a:rPr lang="en-US" dirty="0"/>
              <a:t>that connect all the nets in the net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capacities of channels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width of wires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wire crossings </a:t>
            </a:r>
            <a:r>
              <a:rPr lang="en-US" dirty="0"/>
              <a:t>often need to be taken into consideration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3724776"/>
            <a:ext cx="8586787" cy="27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263C4C5-876C-4A54-AA6D-7560FFEEDA1F}"/>
              </a:ext>
            </a:extLst>
          </p:cNvPr>
          <p:cNvSpPr txBox="1">
            <a:spLocks/>
          </p:cNvSpPr>
          <p:nvPr/>
        </p:nvSpPr>
        <p:spPr>
          <a:xfrm>
            <a:off x="867087" y="134063"/>
            <a:ext cx="10515600" cy="739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4400" dirty="0">
                <a:solidFill>
                  <a:srgbClr val="FF0000"/>
                </a:solidFill>
              </a:rPr>
              <a:t>Overview of Routing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D71CF5-4D7B-47F5-8DDC-C078865008EE}"/>
              </a:ext>
            </a:extLst>
          </p:cNvPr>
          <p:cNvGrpSpPr/>
          <p:nvPr/>
        </p:nvGrpSpPr>
        <p:grpSpPr>
          <a:xfrm>
            <a:off x="3637560" y="348468"/>
            <a:ext cx="5746797" cy="6622743"/>
            <a:chOff x="4653756" y="749175"/>
            <a:chExt cx="4503263" cy="5189664"/>
          </a:xfrm>
        </p:grpSpPr>
        <p:sp>
          <p:nvSpPr>
            <p:cNvPr id="9" name="Freeform 209">
              <a:extLst>
                <a:ext uri="{FF2B5EF4-FFF2-40B4-BE49-F238E27FC236}">
                  <a16:creationId xmlns:a16="http://schemas.microsoft.com/office/drawing/2014/main" id="{0C4419FC-DB41-48A9-AB6A-849A5135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131" y="2278063"/>
              <a:ext cx="1600200" cy="927100"/>
            </a:xfrm>
            <a:custGeom>
              <a:avLst/>
              <a:gdLst>
                <a:gd name="T0" fmla="*/ 2415 w 5040"/>
                <a:gd name="T1" fmla="*/ 2920 h 2920"/>
                <a:gd name="T2" fmla="*/ 0 w 5040"/>
                <a:gd name="T3" fmla="*/ 1516 h 2920"/>
                <a:gd name="T4" fmla="*/ 2625 w 5040"/>
                <a:gd name="T5" fmla="*/ 0 h 2920"/>
                <a:gd name="T6" fmla="*/ 5040 w 5040"/>
                <a:gd name="T7" fmla="*/ 1403 h 2920"/>
                <a:gd name="T8" fmla="*/ 2415 w 5040"/>
                <a:gd name="T9" fmla="*/ 2920 h 2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0" h="2920">
                  <a:moveTo>
                    <a:pt x="2415" y="2920"/>
                  </a:moveTo>
                  <a:lnTo>
                    <a:pt x="0" y="1516"/>
                  </a:lnTo>
                  <a:lnTo>
                    <a:pt x="2625" y="0"/>
                  </a:lnTo>
                  <a:lnTo>
                    <a:pt x="5040" y="1403"/>
                  </a:lnTo>
                  <a:lnTo>
                    <a:pt x="2415" y="292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0">
              <a:extLst>
                <a:ext uri="{FF2B5EF4-FFF2-40B4-BE49-F238E27FC236}">
                  <a16:creationId xmlns:a16="http://schemas.microsoft.com/office/drawing/2014/main" id="{CC2DCF22-E34F-4662-BCFE-A5C7AD1FE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131" y="2759076"/>
              <a:ext cx="768350" cy="765175"/>
            </a:xfrm>
            <a:custGeom>
              <a:avLst/>
              <a:gdLst>
                <a:gd name="T0" fmla="*/ 2418 w 2418"/>
                <a:gd name="T1" fmla="*/ 2409 h 2409"/>
                <a:gd name="T2" fmla="*/ 3 w 2418"/>
                <a:gd name="T3" fmla="*/ 1005 h 2409"/>
                <a:gd name="T4" fmla="*/ 0 w 2418"/>
                <a:gd name="T5" fmla="*/ 0 h 2409"/>
                <a:gd name="T6" fmla="*/ 2415 w 2418"/>
                <a:gd name="T7" fmla="*/ 1404 h 2409"/>
                <a:gd name="T8" fmla="*/ 2418 w 2418"/>
                <a:gd name="T9" fmla="*/ 2409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8" h="2409">
                  <a:moveTo>
                    <a:pt x="2418" y="2409"/>
                  </a:moveTo>
                  <a:lnTo>
                    <a:pt x="3" y="1005"/>
                  </a:lnTo>
                  <a:lnTo>
                    <a:pt x="0" y="0"/>
                  </a:lnTo>
                  <a:lnTo>
                    <a:pt x="2415" y="1404"/>
                  </a:lnTo>
                  <a:lnTo>
                    <a:pt x="2418" y="24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1">
              <a:extLst>
                <a:ext uri="{FF2B5EF4-FFF2-40B4-BE49-F238E27FC236}">
                  <a16:creationId xmlns:a16="http://schemas.microsoft.com/office/drawing/2014/main" id="{19CFBC65-009B-4FE6-989B-55B6649EE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2281" y="3078163"/>
              <a:ext cx="1600200" cy="927100"/>
            </a:xfrm>
            <a:custGeom>
              <a:avLst/>
              <a:gdLst>
                <a:gd name="T0" fmla="*/ 2415 w 5041"/>
                <a:gd name="T1" fmla="*/ 2919 h 2919"/>
                <a:gd name="T2" fmla="*/ 0 w 5041"/>
                <a:gd name="T3" fmla="*/ 1516 h 2919"/>
                <a:gd name="T4" fmla="*/ 2626 w 5041"/>
                <a:gd name="T5" fmla="*/ 0 h 2919"/>
                <a:gd name="T6" fmla="*/ 5041 w 5041"/>
                <a:gd name="T7" fmla="*/ 1404 h 2919"/>
                <a:gd name="T8" fmla="*/ 2415 w 5041"/>
                <a:gd name="T9" fmla="*/ 2919 h 2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1" h="2919">
                  <a:moveTo>
                    <a:pt x="2415" y="2919"/>
                  </a:moveTo>
                  <a:lnTo>
                    <a:pt x="0" y="1516"/>
                  </a:lnTo>
                  <a:lnTo>
                    <a:pt x="2626" y="0"/>
                  </a:lnTo>
                  <a:lnTo>
                    <a:pt x="5041" y="1404"/>
                  </a:lnTo>
                  <a:lnTo>
                    <a:pt x="2415" y="291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2">
              <a:extLst>
                <a:ext uri="{FF2B5EF4-FFF2-40B4-BE49-F238E27FC236}">
                  <a16:creationId xmlns:a16="http://schemas.microsoft.com/office/drawing/2014/main" id="{C1C9D5D7-3427-4854-9BD8-7D02CFD26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2281" y="3559176"/>
              <a:ext cx="766763" cy="765175"/>
            </a:xfrm>
            <a:custGeom>
              <a:avLst/>
              <a:gdLst>
                <a:gd name="T0" fmla="*/ 2419 w 2419"/>
                <a:gd name="T1" fmla="*/ 2409 h 2409"/>
                <a:gd name="T2" fmla="*/ 4 w 2419"/>
                <a:gd name="T3" fmla="*/ 1006 h 2409"/>
                <a:gd name="T4" fmla="*/ 0 w 2419"/>
                <a:gd name="T5" fmla="*/ 0 h 2409"/>
                <a:gd name="T6" fmla="*/ 2415 w 2419"/>
                <a:gd name="T7" fmla="*/ 1403 h 2409"/>
                <a:gd name="T8" fmla="*/ 2419 w 2419"/>
                <a:gd name="T9" fmla="*/ 2409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409">
                  <a:moveTo>
                    <a:pt x="2419" y="2409"/>
                  </a:moveTo>
                  <a:lnTo>
                    <a:pt x="4" y="1006"/>
                  </a:lnTo>
                  <a:lnTo>
                    <a:pt x="0" y="0"/>
                  </a:lnTo>
                  <a:lnTo>
                    <a:pt x="2415" y="1403"/>
                  </a:lnTo>
                  <a:lnTo>
                    <a:pt x="2419" y="240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3">
              <a:extLst>
                <a:ext uri="{FF2B5EF4-FFF2-40B4-BE49-F238E27FC236}">
                  <a16:creationId xmlns:a16="http://schemas.microsoft.com/office/drawing/2014/main" id="{9718868F-0B95-484D-ADA2-7578E81BB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844" y="4359276"/>
              <a:ext cx="768350" cy="765175"/>
            </a:xfrm>
            <a:custGeom>
              <a:avLst/>
              <a:gdLst>
                <a:gd name="T0" fmla="*/ 2418 w 2418"/>
                <a:gd name="T1" fmla="*/ 2410 h 2410"/>
                <a:gd name="T2" fmla="*/ 2 w 2418"/>
                <a:gd name="T3" fmla="*/ 1006 h 2410"/>
                <a:gd name="T4" fmla="*/ 0 w 2418"/>
                <a:gd name="T5" fmla="*/ 0 h 2410"/>
                <a:gd name="T6" fmla="*/ 2415 w 2418"/>
                <a:gd name="T7" fmla="*/ 1404 h 2410"/>
                <a:gd name="T8" fmla="*/ 2418 w 2418"/>
                <a:gd name="T9" fmla="*/ 2410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8" h="2410">
                  <a:moveTo>
                    <a:pt x="2418" y="2410"/>
                  </a:moveTo>
                  <a:lnTo>
                    <a:pt x="2" y="1006"/>
                  </a:lnTo>
                  <a:lnTo>
                    <a:pt x="0" y="0"/>
                  </a:lnTo>
                  <a:lnTo>
                    <a:pt x="2415" y="1404"/>
                  </a:lnTo>
                  <a:lnTo>
                    <a:pt x="2418" y="241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4">
              <a:extLst>
                <a:ext uri="{FF2B5EF4-FFF2-40B4-BE49-F238E27FC236}">
                  <a16:creationId xmlns:a16="http://schemas.microsoft.com/office/drawing/2014/main" id="{AB0162B2-EBA0-4B05-A964-0BF67EDB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844" y="3878263"/>
              <a:ext cx="1600200" cy="927100"/>
            </a:xfrm>
            <a:custGeom>
              <a:avLst/>
              <a:gdLst>
                <a:gd name="T0" fmla="*/ 2415 w 5041"/>
                <a:gd name="T1" fmla="*/ 2919 h 2919"/>
                <a:gd name="T2" fmla="*/ 0 w 5041"/>
                <a:gd name="T3" fmla="*/ 1515 h 2919"/>
                <a:gd name="T4" fmla="*/ 2626 w 5041"/>
                <a:gd name="T5" fmla="*/ 0 h 2919"/>
                <a:gd name="T6" fmla="*/ 5041 w 5041"/>
                <a:gd name="T7" fmla="*/ 1403 h 2919"/>
                <a:gd name="T8" fmla="*/ 2415 w 5041"/>
                <a:gd name="T9" fmla="*/ 2919 h 2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1" h="2919">
                  <a:moveTo>
                    <a:pt x="2415" y="2919"/>
                  </a:moveTo>
                  <a:lnTo>
                    <a:pt x="0" y="1515"/>
                  </a:lnTo>
                  <a:lnTo>
                    <a:pt x="2626" y="0"/>
                  </a:lnTo>
                  <a:lnTo>
                    <a:pt x="5041" y="1403"/>
                  </a:lnTo>
                  <a:lnTo>
                    <a:pt x="2415" y="2919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6">
              <a:extLst>
                <a:ext uri="{FF2B5EF4-FFF2-40B4-BE49-F238E27FC236}">
                  <a16:creationId xmlns:a16="http://schemas.microsoft.com/office/drawing/2014/main" id="{BA9E7E50-7E22-4540-AF14-D8467F86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3756" y="2460626"/>
              <a:ext cx="3408363" cy="3478213"/>
            </a:xfrm>
            <a:custGeom>
              <a:avLst/>
              <a:gdLst>
                <a:gd name="T0" fmla="*/ 10734 w 10736"/>
                <a:gd name="T1" fmla="*/ 0 h 10952"/>
                <a:gd name="T2" fmla="*/ 10736 w 10736"/>
                <a:gd name="T3" fmla="*/ 964 h 10952"/>
                <a:gd name="T4" fmla="*/ 8111 w 10736"/>
                <a:gd name="T5" fmla="*/ 2479 h 10952"/>
                <a:gd name="T6" fmla="*/ 8114 w 10736"/>
                <a:gd name="T7" fmla="*/ 3485 h 10952"/>
                <a:gd name="T8" fmla="*/ 5488 w 10736"/>
                <a:gd name="T9" fmla="*/ 5001 h 10952"/>
                <a:gd name="T10" fmla="*/ 5492 w 10736"/>
                <a:gd name="T11" fmla="*/ 6006 h 10952"/>
                <a:gd name="T12" fmla="*/ 2866 w 10736"/>
                <a:gd name="T13" fmla="*/ 7522 h 10952"/>
                <a:gd name="T14" fmla="*/ 2868 w 10736"/>
                <a:gd name="T15" fmla="*/ 8527 h 10952"/>
                <a:gd name="T16" fmla="*/ 243 w 10736"/>
                <a:gd name="T17" fmla="*/ 10044 h 10952"/>
                <a:gd name="T18" fmla="*/ 245 w 10736"/>
                <a:gd name="T19" fmla="*/ 10811 h 10952"/>
                <a:gd name="T20" fmla="*/ 2 w 10736"/>
                <a:gd name="T21" fmla="*/ 10952 h 10952"/>
                <a:gd name="T22" fmla="*/ 0 w 10736"/>
                <a:gd name="T23" fmla="*/ 9904 h 10952"/>
                <a:gd name="T24" fmla="*/ 2625 w 10736"/>
                <a:gd name="T25" fmla="*/ 8389 h 10952"/>
                <a:gd name="T26" fmla="*/ 2622 w 10736"/>
                <a:gd name="T27" fmla="*/ 7383 h 10952"/>
                <a:gd name="T28" fmla="*/ 5248 w 10736"/>
                <a:gd name="T29" fmla="*/ 5867 h 10952"/>
                <a:gd name="T30" fmla="*/ 5244 w 10736"/>
                <a:gd name="T31" fmla="*/ 4861 h 10952"/>
                <a:gd name="T32" fmla="*/ 7870 w 10736"/>
                <a:gd name="T33" fmla="*/ 3346 h 10952"/>
                <a:gd name="T34" fmla="*/ 7867 w 10736"/>
                <a:gd name="T35" fmla="*/ 2341 h 10952"/>
                <a:gd name="T36" fmla="*/ 10492 w 10736"/>
                <a:gd name="T37" fmla="*/ 824 h 10952"/>
                <a:gd name="T38" fmla="*/ 10490 w 10736"/>
                <a:gd name="T39" fmla="*/ 141 h 10952"/>
                <a:gd name="T40" fmla="*/ 10734 w 10736"/>
                <a:gd name="T41" fmla="*/ 0 h 10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36" h="10952">
                  <a:moveTo>
                    <a:pt x="10734" y="0"/>
                  </a:moveTo>
                  <a:lnTo>
                    <a:pt x="10736" y="964"/>
                  </a:lnTo>
                  <a:lnTo>
                    <a:pt x="8111" y="2479"/>
                  </a:lnTo>
                  <a:lnTo>
                    <a:pt x="8114" y="3485"/>
                  </a:lnTo>
                  <a:lnTo>
                    <a:pt x="5488" y="5001"/>
                  </a:lnTo>
                  <a:lnTo>
                    <a:pt x="5492" y="6006"/>
                  </a:lnTo>
                  <a:lnTo>
                    <a:pt x="2866" y="7522"/>
                  </a:lnTo>
                  <a:lnTo>
                    <a:pt x="2868" y="8527"/>
                  </a:lnTo>
                  <a:lnTo>
                    <a:pt x="243" y="10044"/>
                  </a:lnTo>
                  <a:lnTo>
                    <a:pt x="245" y="10811"/>
                  </a:lnTo>
                  <a:lnTo>
                    <a:pt x="2" y="10952"/>
                  </a:lnTo>
                  <a:lnTo>
                    <a:pt x="0" y="9904"/>
                  </a:lnTo>
                  <a:lnTo>
                    <a:pt x="2625" y="8389"/>
                  </a:lnTo>
                  <a:lnTo>
                    <a:pt x="2622" y="7383"/>
                  </a:lnTo>
                  <a:lnTo>
                    <a:pt x="5248" y="5867"/>
                  </a:lnTo>
                  <a:lnTo>
                    <a:pt x="5244" y="4861"/>
                  </a:lnTo>
                  <a:lnTo>
                    <a:pt x="7870" y="3346"/>
                  </a:lnTo>
                  <a:lnTo>
                    <a:pt x="7867" y="2341"/>
                  </a:lnTo>
                  <a:lnTo>
                    <a:pt x="10492" y="824"/>
                  </a:lnTo>
                  <a:lnTo>
                    <a:pt x="10490" y="141"/>
                  </a:lnTo>
                  <a:lnTo>
                    <a:pt x="10734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8">
              <a:extLst>
                <a:ext uri="{FF2B5EF4-FFF2-40B4-BE49-F238E27FC236}">
                  <a16:creationId xmlns:a16="http://schemas.microsoft.com/office/drawing/2014/main" id="{A61E0419-DC10-4341-BE84-3794EAD58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6931" y="749175"/>
              <a:ext cx="700088" cy="1131888"/>
            </a:xfrm>
            <a:custGeom>
              <a:avLst/>
              <a:gdLst>
                <a:gd name="T0" fmla="*/ 223 w 2205"/>
                <a:gd name="T1" fmla="*/ 0 h 3563"/>
                <a:gd name="T2" fmla="*/ 0 w 2205"/>
                <a:gd name="T3" fmla="*/ 130 h 3563"/>
                <a:gd name="T4" fmla="*/ 1983 w 2205"/>
                <a:gd name="T5" fmla="*/ 3563 h 3563"/>
                <a:gd name="T6" fmla="*/ 2205 w 2205"/>
                <a:gd name="T7" fmla="*/ 3433 h 3563"/>
                <a:gd name="T8" fmla="*/ 223 w 2205"/>
                <a:gd name="T9" fmla="*/ 0 h 3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5" h="3563">
                  <a:moveTo>
                    <a:pt x="223" y="0"/>
                  </a:moveTo>
                  <a:lnTo>
                    <a:pt x="0" y="130"/>
                  </a:lnTo>
                  <a:lnTo>
                    <a:pt x="1983" y="3563"/>
                  </a:lnTo>
                  <a:lnTo>
                    <a:pt x="2205" y="34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9">
              <a:extLst>
                <a:ext uri="{FF2B5EF4-FFF2-40B4-BE49-F238E27FC236}">
                  <a16:creationId xmlns:a16="http://schemas.microsoft.com/office/drawing/2014/main" id="{5D8D0F67-E443-4C09-B403-E52A846FB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795" y="786810"/>
              <a:ext cx="1263650" cy="1158875"/>
            </a:xfrm>
            <a:custGeom>
              <a:avLst/>
              <a:gdLst>
                <a:gd name="T0" fmla="*/ 3978 w 3978"/>
                <a:gd name="T1" fmla="*/ 3433 h 3651"/>
                <a:gd name="T2" fmla="*/ 1995 w 3978"/>
                <a:gd name="T3" fmla="*/ 0 h 3651"/>
                <a:gd name="T4" fmla="*/ 0 w 3978"/>
                <a:gd name="T5" fmla="*/ 1136 h 3651"/>
                <a:gd name="T6" fmla="*/ 773 w 3978"/>
                <a:gd name="T7" fmla="*/ 1583 h 3651"/>
                <a:gd name="T8" fmla="*/ 775 w 3978"/>
                <a:gd name="T9" fmla="*/ 2248 h 3651"/>
                <a:gd name="T10" fmla="*/ 3190 w 3978"/>
                <a:gd name="T11" fmla="*/ 3651 h 3651"/>
                <a:gd name="T12" fmla="*/ 3188 w 3978"/>
                <a:gd name="T13" fmla="*/ 2977 h 3651"/>
                <a:gd name="T14" fmla="*/ 3978 w 3978"/>
                <a:gd name="T15" fmla="*/ 3433 h 3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78" h="3651">
                  <a:moveTo>
                    <a:pt x="3978" y="3433"/>
                  </a:moveTo>
                  <a:lnTo>
                    <a:pt x="1995" y="0"/>
                  </a:lnTo>
                  <a:lnTo>
                    <a:pt x="0" y="1136"/>
                  </a:lnTo>
                  <a:lnTo>
                    <a:pt x="773" y="1583"/>
                  </a:lnTo>
                  <a:lnTo>
                    <a:pt x="775" y="2248"/>
                  </a:lnTo>
                  <a:lnTo>
                    <a:pt x="3190" y="3651"/>
                  </a:lnTo>
                  <a:lnTo>
                    <a:pt x="3188" y="2977"/>
                  </a:lnTo>
                  <a:lnTo>
                    <a:pt x="3978" y="34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A05B5A-6844-4788-BACF-1500FA9CD969}"/>
              </a:ext>
            </a:extLst>
          </p:cNvPr>
          <p:cNvGrpSpPr/>
          <p:nvPr/>
        </p:nvGrpSpPr>
        <p:grpSpPr>
          <a:xfrm>
            <a:off x="2420170" y="1545492"/>
            <a:ext cx="4227742" cy="1508105"/>
            <a:chOff x="4531211" y="926561"/>
            <a:chExt cx="4227742" cy="150810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A2539B1-BC47-4631-8EB4-BA2C405CF2FF}"/>
                </a:ext>
              </a:extLst>
            </p:cNvPr>
            <p:cNvGrpSpPr/>
            <p:nvPr/>
          </p:nvGrpSpPr>
          <p:grpSpPr>
            <a:xfrm>
              <a:off x="4531211" y="926561"/>
              <a:ext cx="3505900" cy="1508105"/>
              <a:chOff x="332936" y="2594480"/>
              <a:chExt cx="3505900" cy="150810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FBDD0A-EBB3-4BE7-96DF-2F8BD168005A}"/>
                  </a:ext>
                </a:extLst>
              </p:cNvPr>
              <p:cNvSpPr txBox="1"/>
              <p:nvPr/>
            </p:nvSpPr>
            <p:spPr>
              <a:xfrm>
                <a:off x="332936" y="2594480"/>
                <a:ext cx="2937088" cy="58477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3200" b="1" dirty="0" smtClean="0">
                    <a:solidFill>
                      <a:srgbClr val="FFC000"/>
                    </a:solidFill>
                  </a:rPr>
                  <a:t>Detailed Routing</a:t>
                </a:r>
                <a:endParaRPr lang="en-US" sz="3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9961E3-6967-408A-9BF2-01530E4C2467}"/>
                  </a:ext>
                </a:extLst>
              </p:cNvPr>
              <p:cNvSpPr txBox="1"/>
              <p:nvPr/>
            </p:nvSpPr>
            <p:spPr>
              <a:xfrm>
                <a:off x="340731" y="3179255"/>
                <a:ext cx="3498105" cy="92333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Find the actual geometry of each net within the assigned routing regions.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A8DFE77-4908-4DC2-8EF2-2B9A8CC72CE7}"/>
                </a:ext>
              </a:extLst>
            </p:cNvPr>
            <p:cNvGrpSpPr/>
            <p:nvPr/>
          </p:nvGrpSpPr>
          <p:grpSpPr>
            <a:xfrm>
              <a:off x="7525449" y="1280503"/>
              <a:ext cx="1233504" cy="691739"/>
              <a:chOff x="7468299" y="1280503"/>
              <a:chExt cx="1233504" cy="69173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9AADA1F-9145-43A4-8168-7B51B3AD4FE8}"/>
                  </a:ext>
                </a:extLst>
              </p:cNvPr>
              <p:cNvCxnSpPr/>
              <p:nvPr/>
            </p:nvCxnSpPr>
            <p:spPr>
              <a:xfrm flipV="1">
                <a:off x="7468299" y="1280503"/>
                <a:ext cx="1193024" cy="1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119D94-28E6-4816-814B-F2611E4DAB57}"/>
                  </a:ext>
                </a:extLst>
              </p:cNvPr>
              <p:cNvCxnSpPr/>
              <p:nvPr/>
            </p:nvCxnSpPr>
            <p:spPr>
              <a:xfrm>
                <a:off x="8661321" y="1280503"/>
                <a:ext cx="0" cy="610776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9CEE53B-B323-4EC9-BC85-78BBF765D52A}"/>
                  </a:ext>
                </a:extLst>
              </p:cNvPr>
              <p:cNvSpPr/>
              <p:nvPr/>
            </p:nvSpPr>
            <p:spPr>
              <a:xfrm>
                <a:off x="8620840" y="1891279"/>
                <a:ext cx="80963" cy="8096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D720CB0-7551-4BFA-A657-2BFD8CD9E7FA}"/>
              </a:ext>
            </a:extLst>
          </p:cNvPr>
          <p:cNvGrpSpPr/>
          <p:nvPr/>
        </p:nvGrpSpPr>
        <p:grpSpPr>
          <a:xfrm>
            <a:off x="390014" y="3885730"/>
            <a:ext cx="4075351" cy="3041218"/>
            <a:chOff x="4798276" y="1019159"/>
            <a:chExt cx="3960677" cy="312599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3C0F780-17BA-4967-9861-EC717940184C}"/>
                </a:ext>
              </a:extLst>
            </p:cNvPr>
            <p:cNvGrpSpPr/>
            <p:nvPr/>
          </p:nvGrpSpPr>
          <p:grpSpPr>
            <a:xfrm>
              <a:off x="4798276" y="1019159"/>
              <a:ext cx="3287435" cy="3125990"/>
              <a:chOff x="600001" y="2687078"/>
              <a:chExt cx="3287435" cy="312599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91C6845-6B4A-4A36-ADEC-88C257DE338F}"/>
                  </a:ext>
                </a:extLst>
              </p:cNvPr>
              <p:cNvSpPr txBox="1"/>
              <p:nvPr/>
            </p:nvSpPr>
            <p:spPr>
              <a:xfrm>
                <a:off x="600001" y="2687078"/>
                <a:ext cx="2937088" cy="53780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800" b="1" dirty="0" smtClean="0">
                    <a:solidFill>
                      <a:srgbClr val="7030A0"/>
                    </a:solidFill>
                  </a:rPr>
                  <a:t>Floorplan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81C0B9-3794-4981-9230-745D8A5FF6DB}"/>
                  </a:ext>
                </a:extLst>
              </p:cNvPr>
              <p:cNvSpPr txBox="1"/>
              <p:nvPr/>
            </p:nvSpPr>
            <p:spPr>
              <a:xfrm>
                <a:off x="957813" y="3155681"/>
                <a:ext cx="2929623" cy="265738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GB" dirty="0" smtClean="0"/>
                  <a:t>Netlist </a:t>
                </a:r>
                <a:r>
                  <a:rPr lang="en-GB" dirty="0"/>
                  <a:t>contains details about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GB" dirty="0"/>
                  <a:t>Locations of all fixed and flexible blocks.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placement information for flexible blocks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Locations of all the logic cells.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BD648CD-BEDF-40CF-9A74-FB6C9B576B3D}"/>
                </a:ext>
              </a:extLst>
            </p:cNvPr>
            <p:cNvGrpSpPr/>
            <p:nvPr/>
          </p:nvGrpSpPr>
          <p:grpSpPr>
            <a:xfrm>
              <a:off x="7870816" y="1280503"/>
              <a:ext cx="888137" cy="691739"/>
              <a:chOff x="7813666" y="1280503"/>
              <a:chExt cx="888137" cy="691739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B0D0AA3-E4BF-4E3E-B932-609938D951B1}"/>
                  </a:ext>
                </a:extLst>
              </p:cNvPr>
              <p:cNvCxnSpPr/>
              <p:nvPr/>
            </p:nvCxnSpPr>
            <p:spPr>
              <a:xfrm flipV="1">
                <a:off x="7813666" y="1280504"/>
                <a:ext cx="847657" cy="5498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8404EBB-C00E-4236-96E3-C812EB787909}"/>
                  </a:ext>
                </a:extLst>
              </p:cNvPr>
              <p:cNvCxnSpPr/>
              <p:nvPr/>
            </p:nvCxnSpPr>
            <p:spPr>
              <a:xfrm>
                <a:off x="8661321" y="1280503"/>
                <a:ext cx="0" cy="610776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D6E2616-B779-4C98-BCD5-797B7B382C21}"/>
                  </a:ext>
                </a:extLst>
              </p:cNvPr>
              <p:cNvSpPr/>
              <p:nvPr/>
            </p:nvSpPr>
            <p:spPr>
              <a:xfrm>
                <a:off x="8620840" y="1891279"/>
                <a:ext cx="80963" cy="8096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9EE6E59-E380-4E11-A0DF-C5AB743FC6B6}"/>
              </a:ext>
            </a:extLst>
          </p:cNvPr>
          <p:cNvGrpSpPr/>
          <p:nvPr/>
        </p:nvGrpSpPr>
        <p:grpSpPr>
          <a:xfrm>
            <a:off x="6237697" y="3788486"/>
            <a:ext cx="4281637" cy="1836182"/>
            <a:chOff x="7595805" y="4144538"/>
            <a:chExt cx="4281637" cy="183618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B4AAAE4-F5F7-4193-8338-77CB3A296AB2}"/>
                </a:ext>
              </a:extLst>
            </p:cNvPr>
            <p:cNvGrpSpPr/>
            <p:nvPr/>
          </p:nvGrpSpPr>
          <p:grpSpPr>
            <a:xfrm>
              <a:off x="8940354" y="4472615"/>
              <a:ext cx="2937088" cy="1508105"/>
              <a:chOff x="332936" y="2594480"/>
              <a:chExt cx="2937088" cy="150810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BC0CEF4-3D46-4DEF-ACA3-E5BCC3EB95B1}"/>
                  </a:ext>
                </a:extLst>
              </p:cNvPr>
              <p:cNvSpPr txBox="1"/>
              <p:nvPr/>
            </p:nvSpPr>
            <p:spPr>
              <a:xfrm>
                <a:off x="332936" y="2594480"/>
                <a:ext cx="2937088" cy="58477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00B050"/>
                    </a:solidFill>
                  </a:rPr>
                  <a:t>Global Routing</a:t>
                </a:r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96CBDC3-A261-4814-B3CD-85C2D6C03018}"/>
                  </a:ext>
                </a:extLst>
              </p:cNvPr>
              <p:cNvSpPr txBox="1"/>
              <p:nvPr/>
            </p:nvSpPr>
            <p:spPr>
              <a:xfrm>
                <a:off x="340731" y="3179255"/>
                <a:ext cx="2929293" cy="92333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GB" dirty="0"/>
                  <a:t>Generate a rough route for each net without specifying actual layout of the wires.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29D2BE-96A6-4E38-A86D-3AF2CBE7DF1F}"/>
                </a:ext>
              </a:extLst>
            </p:cNvPr>
            <p:cNvGrpSpPr/>
            <p:nvPr/>
          </p:nvGrpSpPr>
          <p:grpSpPr>
            <a:xfrm flipH="1" flipV="1">
              <a:off x="7595805" y="4144538"/>
              <a:ext cx="1234440" cy="694944"/>
              <a:chOff x="7468299" y="1280503"/>
              <a:chExt cx="1233504" cy="6917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ADBA6D6-E636-42ED-A96D-2C0013C79386}"/>
                  </a:ext>
                </a:extLst>
              </p:cNvPr>
              <p:cNvCxnSpPr/>
              <p:nvPr/>
            </p:nvCxnSpPr>
            <p:spPr>
              <a:xfrm flipV="1">
                <a:off x="7468299" y="1280503"/>
                <a:ext cx="1193024" cy="1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70132CD-4463-41D0-B9BE-62FBB7F42296}"/>
                  </a:ext>
                </a:extLst>
              </p:cNvPr>
              <p:cNvCxnSpPr/>
              <p:nvPr/>
            </p:nvCxnSpPr>
            <p:spPr>
              <a:xfrm>
                <a:off x="8661321" y="1280503"/>
                <a:ext cx="0" cy="610776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269E0D0-59B5-4A86-8C51-C445C00586D5}"/>
                  </a:ext>
                </a:extLst>
              </p:cNvPr>
              <p:cNvSpPr/>
              <p:nvPr/>
            </p:nvSpPr>
            <p:spPr>
              <a:xfrm>
                <a:off x="8620840" y="1891279"/>
                <a:ext cx="80963" cy="8096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67BD239-405F-4435-85D9-F4CF6D03737F}"/>
              </a:ext>
            </a:extLst>
          </p:cNvPr>
          <p:cNvSpPr/>
          <p:nvPr/>
        </p:nvSpPr>
        <p:spPr>
          <a:xfrm>
            <a:off x="10790414" y="628668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800" dirty="0"/>
              <a:t>23</a:t>
            </a:r>
          </a:p>
        </p:txBody>
      </p:sp>
      <p:sp>
        <p:nvSpPr>
          <p:cNvPr id="52" name="Freeform 213">
            <a:extLst>
              <a:ext uri="{FF2B5EF4-FFF2-40B4-BE49-F238E27FC236}">
                <a16:creationId xmlns:a16="http://schemas.microsoft.com/office/drawing/2014/main" id="{9718868F-0B95-484D-ADA2-7578E81BB3AF}"/>
              </a:ext>
            </a:extLst>
          </p:cNvPr>
          <p:cNvSpPr>
            <a:spLocks/>
          </p:cNvSpPr>
          <p:nvPr/>
        </p:nvSpPr>
        <p:spPr bwMode="auto">
          <a:xfrm>
            <a:off x="6910546" y="1913524"/>
            <a:ext cx="980523" cy="976471"/>
          </a:xfrm>
          <a:custGeom>
            <a:avLst/>
            <a:gdLst>
              <a:gd name="T0" fmla="*/ 2418 w 2418"/>
              <a:gd name="T1" fmla="*/ 2410 h 2410"/>
              <a:gd name="T2" fmla="*/ 2 w 2418"/>
              <a:gd name="T3" fmla="*/ 1006 h 2410"/>
              <a:gd name="T4" fmla="*/ 0 w 2418"/>
              <a:gd name="T5" fmla="*/ 0 h 2410"/>
              <a:gd name="T6" fmla="*/ 2415 w 2418"/>
              <a:gd name="T7" fmla="*/ 1404 h 2410"/>
              <a:gd name="T8" fmla="*/ 2418 w 2418"/>
              <a:gd name="T9" fmla="*/ 2410 h 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8" h="2410">
                <a:moveTo>
                  <a:pt x="2418" y="2410"/>
                </a:moveTo>
                <a:lnTo>
                  <a:pt x="2" y="1006"/>
                </a:lnTo>
                <a:lnTo>
                  <a:pt x="0" y="0"/>
                </a:lnTo>
                <a:lnTo>
                  <a:pt x="2415" y="1404"/>
                </a:lnTo>
                <a:lnTo>
                  <a:pt x="2418" y="241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14">
            <a:extLst>
              <a:ext uri="{FF2B5EF4-FFF2-40B4-BE49-F238E27FC236}">
                <a16:creationId xmlns:a16="http://schemas.microsoft.com/office/drawing/2014/main" id="{AB0162B2-EBA0-4B05-A964-0BF67EDB9F5A}"/>
              </a:ext>
            </a:extLst>
          </p:cNvPr>
          <p:cNvSpPr>
            <a:spLocks/>
          </p:cNvSpPr>
          <p:nvPr/>
        </p:nvSpPr>
        <p:spPr bwMode="auto">
          <a:xfrm>
            <a:off x="6910546" y="1299684"/>
            <a:ext cx="2042080" cy="1183110"/>
          </a:xfrm>
          <a:custGeom>
            <a:avLst/>
            <a:gdLst>
              <a:gd name="T0" fmla="*/ 2415 w 5041"/>
              <a:gd name="T1" fmla="*/ 2919 h 2919"/>
              <a:gd name="T2" fmla="*/ 0 w 5041"/>
              <a:gd name="T3" fmla="*/ 1515 h 2919"/>
              <a:gd name="T4" fmla="*/ 2626 w 5041"/>
              <a:gd name="T5" fmla="*/ 0 h 2919"/>
              <a:gd name="T6" fmla="*/ 5041 w 5041"/>
              <a:gd name="T7" fmla="*/ 1403 h 2919"/>
              <a:gd name="T8" fmla="*/ 2415 w 5041"/>
              <a:gd name="T9" fmla="*/ 2919 h 2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1" h="2919">
                <a:moveTo>
                  <a:pt x="2415" y="2919"/>
                </a:moveTo>
                <a:lnTo>
                  <a:pt x="0" y="1515"/>
                </a:lnTo>
                <a:lnTo>
                  <a:pt x="2626" y="0"/>
                </a:lnTo>
                <a:lnTo>
                  <a:pt x="5041" y="1403"/>
                </a:lnTo>
                <a:lnTo>
                  <a:pt x="2415" y="2919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9EE6E59-E380-4E11-A0DF-C5AB743FC6B6}"/>
              </a:ext>
            </a:extLst>
          </p:cNvPr>
          <p:cNvGrpSpPr/>
          <p:nvPr/>
        </p:nvGrpSpPr>
        <p:grpSpPr>
          <a:xfrm>
            <a:off x="8490946" y="1866053"/>
            <a:ext cx="3426734" cy="1233482"/>
            <a:chOff x="7595801" y="4144538"/>
            <a:chExt cx="3857356" cy="123553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B4AAAE4-F5F7-4193-8338-77CB3A296AB2}"/>
                </a:ext>
              </a:extLst>
            </p:cNvPr>
            <p:cNvGrpSpPr/>
            <p:nvPr/>
          </p:nvGrpSpPr>
          <p:grpSpPr>
            <a:xfrm>
              <a:off x="8371596" y="4543083"/>
              <a:ext cx="3081561" cy="836985"/>
              <a:chOff x="-235822" y="2664948"/>
              <a:chExt cx="3081561" cy="83698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C0CEF4-3D46-4DEF-ACA3-E5BCC3EB95B1}"/>
                  </a:ext>
                </a:extLst>
              </p:cNvPr>
              <p:cNvSpPr txBox="1"/>
              <p:nvPr/>
            </p:nvSpPr>
            <p:spPr>
              <a:xfrm>
                <a:off x="-235822" y="2664948"/>
                <a:ext cx="3081561" cy="524089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Circuit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E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xtraction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96CBDC3-A261-4814-B3CD-85C2D6C03018}"/>
                  </a:ext>
                </a:extLst>
              </p:cNvPr>
              <p:cNvSpPr txBox="1"/>
              <p:nvPr/>
            </p:nvSpPr>
            <p:spPr>
              <a:xfrm>
                <a:off x="-107697" y="3131988"/>
                <a:ext cx="2929293" cy="36994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329D2BE-96A6-4E38-A86D-3AF2CBE7DF1F}"/>
                </a:ext>
              </a:extLst>
            </p:cNvPr>
            <p:cNvGrpSpPr/>
            <p:nvPr/>
          </p:nvGrpSpPr>
          <p:grpSpPr>
            <a:xfrm flipH="1" flipV="1">
              <a:off x="7595801" y="4144538"/>
              <a:ext cx="776363" cy="694944"/>
              <a:chOff x="7926029" y="1280503"/>
              <a:chExt cx="775774" cy="691739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ADBA6D6-E636-42ED-A96D-2C0013C79386}"/>
                  </a:ext>
                </a:extLst>
              </p:cNvPr>
              <p:cNvCxnSpPr/>
              <p:nvPr/>
            </p:nvCxnSpPr>
            <p:spPr>
              <a:xfrm flipV="1">
                <a:off x="7926029" y="1280503"/>
                <a:ext cx="735293" cy="5564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70132CD-4463-41D0-B9BE-62FBB7F42296}"/>
                  </a:ext>
                </a:extLst>
              </p:cNvPr>
              <p:cNvCxnSpPr/>
              <p:nvPr/>
            </p:nvCxnSpPr>
            <p:spPr>
              <a:xfrm>
                <a:off x="8661321" y="1280503"/>
                <a:ext cx="0" cy="610776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69E0D0-59B5-4A86-8C51-C445C00586D5}"/>
                  </a:ext>
                </a:extLst>
              </p:cNvPr>
              <p:cNvSpPr/>
              <p:nvPr/>
            </p:nvSpPr>
            <p:spPr>
              <a:xfrm>
                <a:off x="8620840" y="1891279"/>
                <a:ext cx="80963" cy="8096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53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32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Global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7097"/>
            <a:ext cx="96012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Objectives of Global Routing: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/>
              <a:t>Minimize the </a:t>
            </a:r>
            <a:r>
              <a:rPr lang="en-US" i="0" dirty="0">
                <a:solidFill>
                  <a:srgbClr val="7030A0"/>
                </a:solidFill>
              </a:rPr>
              <a:t>total interconnect len</a:t>
            </a:r>
            <a:r>
              <a:rPr lang="en-US" i="0" dirty="0">
                <a:solidFill>
                  <a:srgbClr val="7030A0"/>
                </a:solidFill>
              </a:rPr>
              <a:t>gth</a:t>
            </a:r>
            <a:r>
              <a:rPr lang="en-US" i="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 smtClean="0"/>
              <a:t>Maximize </a:t>
            </a:r>
            <a:r>
              <a:rPr lang="en-US" i="0" dirty="0"/>
              <a:t>the probability that the detailed router can </a:t>
            </a:r>
            <a:r>
              <a:rPr lang="en-US" i="0" dirty="0">
                <a:solidFill>
                  <a:srgbClr val="7030A0"/>
                </a:solidFill>
              </a:rPr>
              <a:t>complete the </a:t>
            </a:r>
            <a:r>
              <a:rPr lang="en-US" i="0" dirty="0" smtClean="0">
                <a:solidFill>
                  <a:srgbClr val="7030A0"/>
                </a:solidFill>
              </a:rPr>
              <a:t>routing</a:t>
            </a:r>
            <a:r>
              <a:rPr lang="en-US" i="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/>
              <a:t>Minimize the </a:t>
            </a:r>
            <a:r>
              <a:rPr lang="en-US" i="0" dirty="0">
                <a:solidFill>
                  <a:srgbClr val="7030A0"/>
                </a:solidFill>
              </a:rPr>
              <a:t>critical path delay</a:t>
            </a:r>
            <a:r>
              <a:rPr lang="en-US" i="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i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Placement is Given</a:t>
            </a:r>
            <a:endParaRPr lang="en-US" i="0" dirty="0" smtClean="0"/>
          </a:p>
          <a:p>
            <a:pPr lvl="1"/>
            <a:r>
              <a:rPr lang="en-US" dirty="0">
                <a:solidFill>
                  <a:srgbClr val="7030A0"/>
                </a:solidFill>
              </a:rPr>
              <a:t>Region assignment</a:t>
            </a:r>
            <a:r>
              <a:rPr lang="en-US" dirty="0"/>
              <a:t>: All routing region is partitioned into simpler regions.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Routing Graph</a:t>
            </a:r>
            <a:r>
              <a:rPr lang="en-US" dirty="0"/>
              <a:t>: A routing graph can be defined.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Global Routing  </a:t>
            </a:r>
            <a:r>
              <a:rPr lang="en-US" dirty="0"/>
              <a:t>took place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Detailed Routing</a:t>
            </a:r>
            <a:r>
              <a:rPr lang="en-US" dirty="0" smtClean="0"/>
              <a:t> took place.</a:t>
            </a:r>
            <a:endParaRPr lang="en-US" dirty="0"/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Region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4"/>
            <a:ext cx="9601200" cy="44021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Here  routing region is assigned to  each net.</a:t>
            </a:r>
          </a:p>
          <a:p>
            <a:pPr>
              <a:lnSpc>
                <a:spcPct val="100000"/>
              </a:lnSpc>
            </a:pPr>
            <a:r>
              <a:rPr lang="en-US" dirty="0"/>
              <a:t>How to define these </a:t>
            </a:r>
            <a:r>
              <a:rPr lang="en-US" dirty="0" smtClean="0"/>
              <a:t>regions?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Partition </a:t>
            </a:r>
            <a:r>
              <a:rPr lang="en-US" dirty="0"/>
              <a:t>the routing area into a set of </a:t>
            </a:r>
            <a:r>
              <a:rPr lang="en-US" dirty="0">
                <a:solidFill>
                  <a:srgbClr val="7030A0"/>
                </a:solidFill>
              </a:rPr>
              <a:t>non-intersecting </a:t>
            </a:r>
            <a:r>
              <a:rPr lang="en-US" dirty="0" smtClean="0">
                <a:solidFill>
                  <a:srgbClr val="7030A0"/>
                </a:solidFill>
              </a:rPr>
              <a:t> rectangular regions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Types </a:t>
            </a:r>
            <a:r>
              <a:rPr lang="en-US" dirty="0"/>
              <a:t>of routing regions</a:t>
            </a:r>
            <a:r>
              <a:rPr lang="en-US" dirty="0" smtClean="0"/>
              <a:t>:</a:t>
            </a:r>
          </a:p>
          <a:p>
            <a:pPr marL="1844802" lvl="3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dirty="0">
                <a:solidFill>
                  <a:srgbClr val="7030A0"/>
                </a:solidFill>
              </a:rPr>
              <a:t>Horizontal </a:t>
            </a:r>
            <a:r>
              <a:rPr lang="en-US" sz="2000" dirty="0" smtClean="0">
                <a:solidFill>
                  <a:srgbClr val="7030A0"/>
                </a:solidFill>
              </a:rPr>
              <a:t>channel</a:t>
            </a:r>
            <a:r>
              <a:rPr lang="en-US" sz="2000" dirty="0" smtClean="0"/>
              <a:t>: Parallel </a:t>
            </a:r>
            <a:r>
              <a:rPr lang="en-US" sz="2000" dirty="0"/>
              <a:t>to the x-axis with pins at </a:t>
            </a:r>
            <a:r>
              <a:rPr lang="en-US" sz="2000" dirty="0" smtClean="0"/>
              <a:t> their </a:t>
            </a:r>
            <a:r>
              <a:rPr lang="en-US" sz="2000" dirty="0">
                <a:solidFill>
                  <a:srgbClr val="7030A0"/>
                </a:solidFill>
              </a:rPr>
              <a:t>top and bottom</a:t>
            </a:r>
            <a:r>
              <a:rPr lang="en-US" sz="2000" dirty="0"/>
              <a:t> </a:t>
            </a:r>
            <a:r>
              <a:rPr lang="en-US" sz="2000" dirty="0" smtClean="0"/>
              <a:t>boundaries.</a:t>
            </a:r>
          </a:p>
          <a:p>
            <a:pPr marL="1844802" lvl="3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dirty="0" smtClean="0">
                <a:solidFill>
                  <a:srgbClr val="7030A0"/>
                </a:solidFill>
              </a:rPr>
              <a:t>Vertical channel</a:t>
            </a:r>
            <a:r>
              <a:rPr lang="en-US" sz="2000" dirty="0" smtClean="0"/>
              <a:t>: </a:t>
            </a:r>
            <a:r>
              <a:rPr lang="en-US" sz="2000" dirty="0"/>
              <a:t>parallel to the y-axis with pins at their </a:t>
            </a:r>
            <a:r>
              <a:rPr lang="en-US" sz="2000" dirty="0" smtClean="0">
                <a:solidFill>
                  <a:srgbClr val="7030A0"/>
                </a:solidFill>
              </a:rPr>
              <a:t>left </a:t>
            </a:r>
            <a:r>
              <a:rPr lang="en-US" sz="2000" dirty="0">
                <a:solidFill>
                  <a:srgbClr val="7030A0"/>
                </a:solidFill>
              </a:rPr>
              <a:t>and right</a:t>
            </a:r>
            <a:r>
              <a:rPr lang="en-US" sz="2000" dirty="0"/>
              <a:t> </a:t>
            </a:r>
            <a:r>
              <a:rPr lang="en-US" sz="2000" dirty="0" smtClean="0"/>
              <a:t>boundaries.</a:t>
            </a:r>
          </a:p>
          <a:p>
            <a:pPr marL="1844802" lvl="3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Switchbox</a:t>
            </a:r>
            <a:r>
              <a:rPr lang="en-US" sz="2000" dirty="0" smtClean="0"/>
              <a:t> : </a:t>
            </a:r>
            <a:r>
              <a:rPr lang="en-US" sz="2000" dirty="0"/>
              <a:t>rectangular regions with pins on </a:t>
            </a:r>
            <a:r>
              <a:rPr lang="en-US" sz="2000" dirty="0">
                <a:solidFill>
                  <a:srgbClr val="7030A0"/>
                </a:solidFill>
              </a:rPr>
              <a:t>all four </a:t>
            </a:r>
            <a:r>
              <a:rPr lang="en-US" sz="2000" dirty="0" smtClean="0">
                <a:solidFill>
                  <a:srgbClr val="7030A0"/>
                </a:solidFill>
              </a:rPr>
              <a:t>sides</a:t>
            </a:r>
            <a:r>
              <a:rPr lang="en-US" sz="2000" dirty="0"/>
              <a:t>.</a:t>
            </a:r>
          </a:p>
          <a:p>
            <a:pPr marL="1844802" lvl="3" indent="-400050">
              <a:lnSpc>
                <a:spcPct val="100000"/>
              </a:lnSpc>
              <a:buFont typeface="+mj-lt"/>
              <a:buAutoNum type="romanLcPeriod"/>
            </a:pPr>
            <a:endParaRPr lang="en-US" sz="2000" dirty="0"/>
          </a:p>
          <a:p>
            <a:pPr marL="1844802" lvl="3" indent="-400050">
              <a:lnSpc>
                <a:spcPct val="100000"/>
              </a:lnSpc>
              <a:buFont typeface="+mj-lt"/>
              <a:buAutoNum type="romanLcPeriod"/>
            </a:pPr>
            <a:endParaRPr lang="en-US" sz="2000" dirty="0"/>
          </a:p>
          <a:p>
            <a:pPr lvl="3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Grid Graph Model : Illustration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086" y="1982695"/>
            <a:ext cx="4145279" cy="4057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0343" y="1982449"/>
            <a:ext cx="640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Define a graph</a:t>
            </a:r>
            <a:r>
              <a:rPr lang="en-US" sz="2000" dirty="0" smtClean="0">
                <a:latin typeface="+mj-lt"/>
              </a:rPr>
              <a:t>: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– Each cell c</a:t>
            </a:r>
            <a:r>
              <a:rPr lang="en-US" sz="2000" baseline="-25000" dirty="0">
                <a:latin typeface="+mj-lt"/>
              </a:rPr>
              <a:t>i</a:t>
            </a:r>
            <a:r>
              <a:rPr lang="en-US" sz="2000" dirty="0">
                <a:latin typeface="+mj-lt"/>
              </a:rPr>
              <a:t> is represented as a 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vertex v</a:t>
            </a:r>
            <a:r>
              <a:rPr lang="en-US" sz="2000" baseline="-25000" dirty="0">
                <a:solidFill>
                  <a:srgbClr val="7030A0"/>
                </a:solidFill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– Two vertices 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v</a:t>
            </a:r>
            <a:r>
              <a:rPr lang="en-US" sz="2000" baseline="-25000" dirty="0">
                <a:solidFill>
                  <a:srgbClr val="7030A0"/>
                </a:solidFill>
                <a:latin typeface="+mj-lt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 and </a:t>
            </a:r>
            <a:r>
              <a:rPr lang="en-US" sz="2000" dirty="0" err="1">
                <a:solidFill>
                  <a:srgbClr val="7030A0"/>
                </a:solidFill>
                <a:latin typeface="+mj-lt"/>
              </a:rPr>
              <a:t>v</a:t>
            </a:r>
            <a:r>
              <a:rPr lang="en-US" sz="2000" baseline="-25000" dirty="0" err="1">
                <a:solidFill>
                  <a:srgbClr val="7030A0"/>
                </a:solidFill>
                <a:latin typeface="+mj-lt"/>
              </a:rPr>
              <a:t>j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 are joined by an edge </a:t>
            </a:r>
            <a:r>
              <a:rPr lang="en-US" sz="2000" dirty="0">
                <a:latin typeface="+mj-lt"/>
              </a:rPr>
              <a:t>if the</a:t>
            </a:r>
          </a:p>
          <a:p>
            <a:r>
              <a:rPr lang="en-US" sz="2000" dirty="0">
                <a:latin typeface="+mj-lt"/>
              </a:rPr>
              <a:t>corresponding cells c</a:t>
            </a:r>
            <a:r>
              <a:rPr lang="en-US" sz="2000" baseline="-25000" dirty="0">
                <a:latin typeface="+mj-lt"/>
              </a:rPr>
              <a:t>i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 err="1">
                <a:latin typeface="+mj-lt"/>
              </a:rPr>
              <a:t>c</a:t>
            </a:r>
            <a:r>
              <a:rPr lang="en-US" sz="2000" baseline="-25000" dirty="0" err="1">
                <a:latin typeface="+mj-lt"/>
              </a:rPr>
              <a:t>j</a:t>
            </a:r>
            <a:r>
              <a:rPr lang="en-US" sz="2000" dirty="0">
                <a:latin typeface="+mj-lt"/>
              </a:rPr>
              <a:t> are adjacent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– A terminal in cell c</a:t>
            </a:r>
            <a:r>
              <a:rPr lang="en-US" sz="2000" baseline="-25000" dirty="0">
                <a:latin typeface="+mj-lt"/>
              </a:rPr>
              <a:t>i</a:t>
            </a:r>
            <a:r>
              <a:rPr lang="en-US" sz="2000" dirty="0">
                <a:latin typeface="+mj-lt"/>
              </a:rPr>
              <a:t> is assigned to the corresponding </a:t>
            </a:r>
            <a:r>
              <a:rPr lang="en-US" sz="2000" dirty="0" smtClean="0">
                <a:latin typeface="+mj-lt"/>
              </a:rPr>
              <a:t>vertex v</a:t>
            </a:r>
            <a:r>
              <a:rPr lang="en-US" sz="2000" baseline="-25000" dirty="0" smtClean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– The 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occupied cells </a:t>
            </a:r>
            <a:r>
              <a:rPr lang="en-US" sz="2000" dirty="0">
                <a:latin typeface="+mj-lt"/>
              </a:rPr>
              <a:t>are represented as 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filled circles</a:t>
            </a:r>
            <a:r>
              <a:rPr lang="en-US" sz="2000" dirty="0">
                <a:latin typeface="+mj-lt"/>
              </a:rPr>
              <a:t>,</a:t>
            </a:r>
          </a:p>
          <a:p>
            <a:r>
              <a:rPr lang="en-US" sz="2000" dirty="0">
                <a:latin typeface="+mj-lt"/>
              </a:rPr>
              <a:t>whereas the others as clear circles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– The capacity and length of each edge is 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set to one</a:t>
            </a:r>
            <a:r>
              <a:rPr lang="en-US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9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Sequential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1778000"/>
            <a:ext cx="9702800" cy="4089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Nets are routed sequentially, </a:t>
            </a:r>
            <a:r>
              <a:rPr lang="en-US" dirty="0">
                <a:solidFill>
                  <a:srgbClr val="7030A0"/>
                </a:solidFill>
              </a:rPr>
              <a:t>one at a time</a:t>
            </a:r>
            <a:r>
              <a:rPr lang="en-US" dirty="0"/>
              <a:t>.</a:t>
            </a:r>
          </a:p>
          <a:p>
            <a:pPr marL="1044702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/>
              <a:t>First an ordering of the nets is obtained based </a:t>
            </a:r>
            <a:r>
              <a:rPr lang="en-US" dirty="0" smtClean="0"/>
              <a:t>on: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Number </a:t>
            </a:r>
            <a:r>
              <a:rPr lang="en-US" dirty="0"/>
              <a:t>of terminals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Bounding </a:t>
            </a:r>
            <a:r>
              <a:rPr lang="en-US" dirty="0"/>
              <a:t>box length</a:t>
            </a:r>
          </a:p>
          <a:p>
            <a:pPr marL="1044702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/>
              <a:t>Each net is then routed as dictated by the ordering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Most of these techniques use variations of </a:t>
            </a:r>
            <a:r>
              <a:rPr lang="en-US" dirty="0" smtClean="0">
                <a:solidFill>
                  <a:srgbClr val="7030A0"/>
                </a:solidFill>
              </a:rPr>
              <a:t>maze running </a:t>
            </a:r>
            <a:r>
              <a:rPr lang="en-US" dirty="0"/>
              <a:t>or line search methods</a:t>
            </a:r>
          </a:p>
        </p:txBody>
      </p:sp>
    </p:spTree>
    <p:extLst>
      <p:ext uri="{BB962C8B-B14F-4D97-AF65-F5344CB8AC3E}">
        <p14:creationId xmlns:p14="http://schemas.microsoft.com/office/powerpoint/2010/main" val="131178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Hierarchical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8299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the hierarchy of the routing graph </a:t>
            </a:r>
            <a:r>
              <a:rPr lang="en-US" dirty="0" smtClean="0"/>
              <a:t>to decompose </a:t>
            </a:r>
            <a:r>
              <a:rPr lang="en-US" dirty="0"/>
              <a:t>a </a:t>
            </a:r>
            <a:r>
              <a:rPr lang="en-US" dirty="0">
                <a:solidFill>
                  <a:srgbClr val="7030A0"/>
                </a:solidFill>
              </a:rPr>
              <a:t>large routing problem into </a:t>
            </a:r>
            <a:r>
              <a:rPr lang="en-US" dirty="0" smtClean="0">
                <a:solidFill>
                  <a:srgbClr val="7030A0"/>
                </a:solidFill>
              </a:rPr>
              <a:t>sub problems of </a:t>
            </a:r>
            <a:r>
              <a:rPr lang="en-US" dirty="0">
                <a:solidFill>
                  <a:srgbClr val="7030A0"/>
                </a:solidFill>
              </a:rPr>
              <a:t>manageable size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52" y="2492453"/>
            <a:ext cx="8792148" cy="43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878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534</TotalTime>
  <Words>714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Franklin Gothic Book</vt:lpstr>
      <vt:lpstr>Times New Roman</vt:lpstr>
      <vt:lpstr>Wingdings</vt:lpstr>
      <vt:lpstr>Crop</vt:lpstr>
      <vt:lpstr>RouTING</vt:lpstr>
      <vt:lpstr>Physical Design flow of ASIC</vt:lpstr>
      <vt:lpstr>What is Routing? </vt:lpstr>
      <vt:lpstr>PowerPoint Presentation</vt:lpstr>
      <vt:lpstr>Global Routing</vt:lpstr>
      <vt:lpstr>Region assignment</vt:lpstr>
      <vt:lpstr>Grid Graph Model : Illustration</vt:lpstr>
      <vt:lpstr>Sequential Approaches</vt:lpstr>
      <vt:lpstr>Hierarchical Approaches</vt:lpstr>
      <vt:lpstr>Global Routing Between Blocks</vt:lpstr>
      <vt:lpstr>Example: global routing for a net with five terminals</vt:lpstr>
      <vt:lpstr>Global Routing Inside Flexible Blocks</vt:lpstr>
      <vt:lpstr>Global Routing in sea of gates</vt:lpstr>
      <vt:lpstr>Back annotation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Jagan</dc:creator>
  <cp:lastModifiedBy>Jagan</cp:lastModifiedBy>
  <cp:revision>156</cp:revision>
  <dcterms:created xsi:type="dcterms:W3CDTF">2017-08-09T05:20:03Z</dcterms:created>
  <dcterms:modified xsi:type="dcterms:W3CDTF">2017-08-10T04:51:45Z</dcterms:modified>
</cp:coreProperties>
</file>