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6" r:id="rId5"/>
    <p:sldId id="271" r:id="rId6"/>
    <p:sldId id="268" r:id="rId7"/>
    <p:sldId id="259" r:id="rId8"/>
    <p:sldId id="260" r:id="rId9"/>
    <p:sldId id="261" r:id="rId10"/>
    <p:sldId id="262" r:id="rId11"/>
    <p:sldId id="263" r:id="rId12"/>
    <p:sldId id="273" r:id="rId13"/>
    <p:sldId id="274" r:id="rId14"/>
    <p:sldId id="264" r:id="rId15"/>
    <p:sldId id="272" r:id="rId16"/>
    <p:sldId id="275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9D603E-274B-4328-999D-49464C6AE127}" type="datetimeFigureOut">
              <a:rPr lang="en-US" smtClean="0"/>
              <a:t>05-Sep-17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3C9F05-899D-4B23-ACFE-CC38783349B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2228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603E-274B-4328-999D-49464C6AE127}" type="datetimeFigureOut">
              <a:rPr lang="en-US" smtClean="0"/>
              <a:t>05-Sep-17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F05-899D-4B23-ACFE-CC387833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603E-274B-4328-999D-49464C6AE127}" type="datetimeFigureOut">
              <a:rPr lang="en-US" smtClean="0"/>
              <a:t>05-Sep-17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F05-899D-4B23-ACFE-CC387833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1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603E-274B-4328-999D-49464C6AE127}" type="datetimeFigureOut">
              <a:rPr lang="en-US" smtClean="0"/>
              <a:t>05-Sep-17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F05-899D-4B23-ACFE-CC387833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9D603E-274B-4328-999D-49464C6AE127}" type="datetimeFigureOut">
              <a:rPr lang="en-US" smtClean="0"/>
              <a:t>05-Sep-17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3C9F05-899D-4B23-ACFE-CC38783349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02353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603E-274B-4328-999D-49464C6AE127}" type="datetimeFigureOut">
              <a:rPr lang="en-US" smtClean="0"/>
              <a:t>05-Sep-17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F05-899D-4B23-ACFE-CC387833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603E-274B-4328-999D-49464C6AE127}" type="datetimeFigureOut">
              <a:rPr lang="en-US" smtClean="0"/>
              <a:t>05-Sep-17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F05-899D-4B23-ACFE-CC387833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603E-274B-4328-999D-49464C6AE127}" type="datetimeFigureOut">
              <a:rPr lang="en-US" smtClean="0"/>
              <a:t>05-Sep-17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F05-899D-4B23-ACFE-CC387833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603E-274B-4328-999D-49464C6AE127}" type="datetimeFigureOut">
              <a:rPr lang="en-US" smtClean="0"/>
              <a:t>05-Sep-17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F05-899D-4B23-ACFE-CC387833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4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9D603E-274B-4328-999D-49464C6AE127}" type="datetimeFigureOut">
              <a:rPr lang="en-US" smtClean="0"/>
              <a:t>05-Sep-17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3C9F05-899D-4B23-ACFE-CC3878334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95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9D603E-274B-4328-999D-49464C6AE127}" type="datetimeFigureOut">
              <a:rPr lang="en-US" smtClean="0"/>
              <a:t>05-Sep-17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3C9F05-899D-4B23-ACFE-CC3878334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73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D9D603E-274B-4328-999D-49464C6AE127}" type="datetimeFigureOut">
              <a:rPr lang="en-US" smtClean="0"/>
              <a:t>05-Sep-17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3C9F05-899D-4B23-ACFE-CC3878334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745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esica.com/product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65F5-10DF-4538-A35C-00BCAE5D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8234" y="1378633"/>
            <a:ext cx="8335015" cy="2067951"/>
          </a:xfrm>
        </p:spPr>
        <p:txBody>
          <a:bodyPr/>
          <a:lstStyle/>
          <a:p>
            <a:r>
              <a:rPr lang="en-US" sz="6000" dirty="0">
                <a:solidFill>
                  <a:srgbClr val="FF0000"/>
                </a:solidFill>
              </a:rPr>
              <a:t>Energy Efficient mac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A5568-A245-4974-8704-622276A8F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915" y="3900009"/>
            <a:ext cx="6831673" cy="140351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Presented by</a:t>
            </a:r>
          </a:p>
          <a:p>
            <a:pPr algn="r"/>
            <a:r>
              <a:rPr lang="en-US" dirty="0" err="1">
                <a:solidFill>
                  <a:srgbClr val="7030A0"/>
                </a:solidFill>
              </a:rPr>
              <a:t>S.Jagannathan</a:t>
            </a:r>
            <a:endParaRPr lang="en-US" dirty="0">
              <a:solidFill>
                <a:srgbClr val="7030A0"/>
              </a:solidFill>
            </a:endParaRPr>
          </a:p>
          <a:p>
            <a:pPr algn="r"/>
            <a:r>
              <a:rPr lang="en-US" dirty="0" err="1">
                <a:solidFill>
                  <a:srgbClr val="7030A0"/>
                </a:solidFill>
              </a:rPr>
              <a:t>MIT,chennai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0759-5F09-4B8D-B4A1-D9DC036C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23" y="221566"/>
            <a:ext cx="9601200" cy="777240"/>
          </a:xfrm>
        </p:spPr>
        <p:txBody>
          <a:bodyPr/>
          <a:lstStyle/>
          <a:p>
            <a:r>
              <a:rPr lang="en-US" altLang="en-US" dirty="0"/>
              <a:t>Periodic Listen and Sleep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0F552-3426-4410-BF66-5D4145C1D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221480"/>
          </a:xfrm>
        </p:spPr>
        <p:txBody>
          <a:bodyPr/>
          <a:lstStyle/>
          <a:p>
            <a:r>
              <a:rPr lang="en-US" altLang="en-US" dirty="0"/>
              <a:t>Schedules can differ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kumimoji="1" lang="en-US" altLang="en-US" sz="2600" dirty="0">
                <a:latin typeface="Tahoma" panose="020B0604030504040204" pitchFamily="34" charset="0"/>
              </a:rPr>
              <a:t>Prefer neighboring nodes have same schedule</a:t>
            </a:r>
          </a:p>
          <a:p>
            <a:pPr lvl="2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en-US" dirty="0">
                <a:latin typeface="Tahoma" panose="020B0604030504040204" pitchFamily="34" charset="0"/>
              </a:rPr>
              <a:t>— easy broadcast &amp; low control overhead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67093D0F-2BA2-41BE-9015-7B8F9C0691B2}"/>
              </a:ext>
            </a:extLst>
          </p:cNvPr>
          <p:cNvGrpSpPr>
            <a:grpSpLocks/>
          </p:cNvGrpSpPr>
          <p:nvPr/>
        </p:nvGrpSpPr>
        <p:grpSpPr bwMode="auto">
          <a:xfrm>
            <a:off x="2653506" y="2108102"/>
            <a:ext cx="7037387" cy="1095375"/>
            <a:chOff x="685" y="1255"/>
            <a:chExt cx="4433" cy="690"/>
          </a:xfrm>
        </p:grpSpPr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4D8206A7-6EB7-46E7-B305-87F272EFD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1255"/>
              <a:ext cx="61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2880" rIns="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3200" baseline="30000">
                  <a:latin typeface="Times New Roman" panose="02020603050405020304" pitchFamily="18" charset="0"/>
                </a:rPr>
                <a:t>Node 1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FCB76B32-7C29-4E9D-845B-89FF0167B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" y="1628"/>
              <a:ext cx="61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2880" rIns="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3200" baseline="30000">
                  <a:latin typeface="Times New Roman" panose="02020603050405020304" pitchFamily="18" charset="0"/>
                </a:rPr>
                <a:t>Node 2</a:t>
              </a:r>
            </a:p>
          </p:txBody>
        </p: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A1BF7C65-765B-4D49-9D17-C1E2A9BE29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7" y="1276"/>
              <a:ext cx="3164" cy="227"/>
              <a:chOff x="1497" y="1276"/>
              <a:chExt cx="3164" cy="227"/>
            </a:xfrm>
          </p:grpSpPr>
          <p:sp>
            <p:nvSpPr>
              <p:cNvPr id="14" name="Line 10">
                <a:extLst>
                  <a:ext uri="{FF2B5EF4-FFF2-40B4-BE49-F238E27FC236}">
                    <a16:creationId xmlns:a16="http://schemas.microsoft.com/office/drawing/2014/main" id="{2BFD9CFC-AAE2-4243-9305-DC1D648D562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497" y="1503"/>
                <a:ext cx="31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9144" rIns="0" bIns="9144" anchor="ctr"/>
              <a:lstStyle/>
              <a:p>
                <a:endParaRPr lang="en-US"/>
              </a:p>
            </p:txBody>
          </p:sp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E1524DB6-170A-48EA-ADD1-1EE77739911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90" y="1281"/>
                <a:ext cx="484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" rIns="0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sleep</a:t>
                </a:r>
              </a:p>
            </p:txBody>
          </p:sp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40B74AC4-78C5-4843-9E14-B9A745EC447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617" y="1289"/>
                <a:ext cx="467" cy="212"/>
              </a:xfrm>
              <a:prstGeom prst="rect">
                <a:avLst/>
              </a:prstGeom>
              <a:solidFill>
                <a:srgbClr val="808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" rIns="0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listen</a:t>
                </a:r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931546F0-F9E2-4115-9783-411B0ACA790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135" y="1289"/>
                <a:ext cx="467" cy="212"/>
              </a:xfrm>
              <a:prstGeom prst="rect">
                <a:avLst/>
              </a:prstGeom>
              <a:solidFill>
                <a:srgbClr val="808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" rIns="0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listen</a:t>
                </a:r>
              </a:p>
            </p:txBody>
          </p:sp>
          <p:sp>
            <p:nvSpPr>
              <p:cNvPr id="18" name="Text Box 14">
                <a:extLst>
                  <a:ext uri="{FF2B5EF4-FFF2-40B4-BE49-F238E27FC236}">
                    <a16:creationId xmlns:a16="http://schemas.microsoft.com/office/drawing/2014/main" id="{58021E15-AA2C-4172-8BF6-5994109780D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885" y="1276"/>
                <a:ext cx="484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" rIns="0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sleep</a:t>
                </a:r>
              </a:p>
            </p:txBody>
          </p:sp>
        </p:grpSp>
        <p:grpSp>
          <p:nvGrpSpPr>
            <p:cNvPr id="8" name="Group 15">
              <a:extLst>
                <a:ext uri="{FF2B5EF4-FFF2-40B4-BE49-F238E27FC236}">
                  <a16:creationId xmlns:a16="http://schemas.microsoft.com/office/drawing/2014/main" id="{3188FA63-E62B-40AA-81E7-1C17549B67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" y="1639"/>
              <a:ext cx="3620" cy="227"/>
              <a:chOff x="1441" y="1639"/>
              <a:chExt cx="3620" cy="227"/>
            </a:xfrm>
          </p:grpSpPr>
          <p:sp>
            <p:nvSpPr>
              <p:cNvPr id="9" name="Line 16">
                <a:extLst>
                  <a:ext uri="{FF2B5EF4-FFF2-40B4-BE49-F238E27FC236}">
                    <a16:creationId xmlns:a16="http://schemas.microsoft.com/office/drawing/2014/main" id="{DE7AB459-2840-49CF-A12B-D27EEFAFE90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441" y="1866"/>
                <a:ext cx="36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9144" rIns="0" bIns="9144" anchor="ctr"/>
              <a:lstStyle/>
              <a:p>
                <a:endParaRPr lang="en-US"/>
              </a:p>
            </p:txBody>
          </p:sp>
          <p:sp>
            <p:nvSpPr>
              <p:cNvPr id="10" name="Text Box 17">
                <a:extLst>
                  <a:ext uri="{FF2B5EF4-FFF2-40B4-BE49-F238E27FC236}">
                    <a16:creationId xmlns:a16="http://schemas.microsoft.com/office/drawing/2014/main" id="{F752C74A-0773-4492-B790-01A677F5A52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971" y="1644"/>
                <a:ext cx="484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" rIns="0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sleep</a:t>
                </a:r>
              </a:p>
            </p:txBody>
          </p:sp>
          <p:sp>
            <p:nvSpPr>
              <p:cNvPr id="11" name="Text Box 18">
                <a:extLst>
                  <a:ext uri="{FF2B5EF4-FFF2-40B4-BE49-F238E27FC236}">
                    <a16:creationId xmlns:a16="http://schemas.microsoft.com/office/drawing/2014/main" id="{6125BEB8-036B-434D-97DC-6CEB06BB5E1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198" y="1652"/>
                <a:ext cx="467" cy="212"/>
              </a:xfrm>
              <a:prstGeom prst="rect">
                <a:avLst/>
              </a:prstGeom>
              <a:solidFill>
                <a:srgbClr val="808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" rIns="0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listen</a:t>
                </a:r>
              </a:p>
            </p:txBody>
          </p:sp>
          <p:sp>
            <p:nvSpPr>
              <p:cNvPr id="12" name="Text Box 19">
                <a:extLst>
                  <a:ext uri="{FF2B5EF4-FFF2-40B4-BE49-F238E27FC236}">
                    <a16:creationId xmlns:a16="http://schemas.microsoft.com/office/drawing/2014/main" id="{0FA68C12-DD8D-470F-A7D9-79ADF0ACCA2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716" y="1652"/>
                <a:ext cx="467" cy="212"/>
              </a:xfrm>
              <a:prstGeom prst="rect">
                <a:avLst/>
              </a:prstGeom>
              <a:solidFill>
                <a:srgbClr val="808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" rIns="0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listen</a:t>
                </a:r>
              </a:p>
            </p:txBody>
          </p:sp>
          <p:sp>
            <p:nvSpPr>
              <p:cNvPr id="13" name="Text Box 20">
                <a:extLst>
                  <a:ext uri="{FF2B5EF4-FFF2-40B4-BE49-F238E27FC236}">
                    <a16:creationId xmlns:a16="http://schemas.microsoft.com/office/drawing/2014/main" id="{6A4EE952-FC28-4F6E-B2AC-71281EB9877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466" y="1639"/>
                <a:ext cx="484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9144" rIns="0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sleep</a:t>
                </a:r>
              </a:p>
            </p:txBody>
          </p:sp>
        </p:grpSp>
      </p:grpSp>
      <p:sp>
        <p:nvSpPr>
          <p:cNvPr id="47" name="Arc 4">
            <a:extLst>
              <a:ext uri="{FF2B5EF4-FFF2-40B4-BE49-F238E27FC236}">
                <a16:creationId xmlns:a16="http://schemas.microsoft.com/office/drawing/2014/main" id="{6B3978D5-383C-46AA-B498-95DB52392D22}"/>
              </a:ext>
            </a:extLst>
          </p:cNvPr>
          <p:cNvSpPr>
            <a:spLocks/>
          </p:cNvSpPr>
          <p:nvPr/>
        </p:nvSpPr>
        <p:spPr bwMode="auto">
          <a:xfrm flipH="1">
            <a:off x="6257157" y="4605741"/>
            <a:ext cx="646112" cy="1900237"/>
          </a:xfrm>
          <a:custGeom>
            <a:avLst/>
            <a:gdLst>
              <a:gd name="G0" fmla="+- 0 0 0"/>
              <a:gd name="G1" fmla="+- 20036 0 0"/>
              <a:gd name="G2" fmla="+- 21600 0 0"/>
              <a:gd name="T0" fmla="*/ 8069 w 21600"/>
              <a:gd name="T1" fmla="*/ 0 h 39934"/>
              <a:gd name="T2" fmla="*/ 8404 w 21600"/>
              <a:gd name="T3" fmla="*/ 39934 h 39934"/>
              <a:gd name="T4" fmla="*/ 0 w 21600"/>
              <a:gd name="T5" fmla="*/ 20036 h 39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934" fill="none" extrusionOk="0">
                <a:moveTo>
                  <a:pt x="8069" y="-1"/>
                </a:moveTo>
                <a:cubicBezTo>
                  <a:pt x="16244" y="3292"/>
                  <a:pt x="21600" y="11222"/>
                  <a:pt x="21600" y="20036"/>
                </a:cubicBezTo>
                <a:cubicBezTo>
                  <a:pt x="21600" y="28717"/>
                  <a:pt x="16401" y="36556"/>
                  <a:pt x="8404" y="39934"/>
                </a:cubicBezTo>
              </a:path>
              <a:path w="21600" h="39934" stroke="0" extrusionOk="0">
                <a:moveTo>
                  <a:pt x="8069" y="-1"/>
                </a:moveTo>
                <a:cubicBezTo>
                  <a:pt x="16244" y="3292"/>
                  <a:pt x="21600" y="11222"/>
                  <a:pt x="21600" y="20036"/>
                </a:cubicBezTo>
                <a:cubicBezTo>
                  <a:pt x="21600" y="28717"/>
                  <a:pt x="16401" y="36556"/>
                  <a:pt x="8404" y="39934"/>
                </a:cubicBezTo>
                <a:lnTo>
                  <a:pt x="0" y="2003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B65A354-9071-4827-8CFA-07261539C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469" y="5051828"/>
            <a:ext cx="268288" cy="2746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BCACDC7-8245-4443-A447-F6DFE0AD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894" y="5583641"/>
            <a:ext cx="268288" cy="274637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958667-7C72-45EA-84B0-4A4F05CE8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219" y="4872441"/>
            <a:ext cx="268288" cy="274637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7817C8-0B05-47F6-A97E-765705099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232" y="5586816"/>
            <a:ext cx="268287" cy="274637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62698FD-4376-4BEE-9F0F-3386D021A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782" y="5742391"/>
            <a:ext cx="268287" cy="274637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Arc 10">
            <a:extLst>
              <a:ext uri="{FF2B5EF4-FFF2-40B4-BE49-F238E27FC236}">
                <a16:creationId xmlns:a16="http://schemas.microsoft.com/office/drawing/2014/main" id="{6F7AEEB9-285F-4CCE-B0B6-5A34EC19941A}"/>
              </a:ext>
            </a:extLst>
          </p:cNvPr>
          <p:cNvSpPr>
            <a:spLocks/>
          </p:cNvSpPr>
          <p:nvPr/>
        </p:nvSpPr>
        <p:spPr bwMode="auto">
          <a:xfrm>
            <a:off x="5633269" y="4629553"/>
            <a:ext cx="646113" cy="1900238"/>
          </a:xfrm>
          <a:custGeom>
            <a:avLst/>
            <a:gdLst>
              <a:gd name="G0" fmla="+- 0 0 0"/>
              <a:gd name="G1" fmla="+- 20036 0 0"/>
              <a:gd name="G2" fmla="+- 21600 0 0"/>
              <a:gd name="T0" fmla="*/ 8069 w 21600"/>
              <a:gd name="T1" fmla="*/ 0 h 39934"/>
              <a:gd name="T2" fmla="*/ 8404 w 21600"/>
              <a:gd name="T3" fmla="*/ 39934 h 39934"/>
              <a:gd name="T4" fmla="*/ 0 w 21600"/>
              <a:gd name="T5" fmla="*/ 20036 h 39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934" fill="none" extrusionOk="0">
                <a:moveTo>
                  <a:pt x="8069" y="-1"/>
                </a:moveTo>
                <a:cubicBezTo>
                  <a:pt x="16244" y="3292"/>
                  <a:pt x="21600" y="11222"/>
                  <a:pt x="21600" y="20036"/>
                </a:cubicBezTo>
                <a:cubicBezTo>
                  <a:pt x="21600" y="28717"/>
                  <a:pt x="16401" y="36556"/>
                  <a:pt x="8404" y="39934"/>
                </a:cubicBezTo>
              </a:path>
              <a:path w="21600" h="39934" stroke="0" extrusionOk="0">
                <a:moveTo>
                  <a:pt x="8069" y="-1"/>
                </a:moveTo>
                <a:cubicBezTo>
                  <a:pt x="16244" y="3292"/>
                  <a:pt x="21600" y="11222"/>
                  <a:pt x="21600" y="20036"/>
                </a:cubicBezTo>
                <a:cubicBezTo>
                  <a:pt x="21600" y="28717"/>
                  <a:pt x="16401" y="36556"/>
                  <a:pt x="8404" y="39934"/>
                </a:cubicBezTo>
                <a:lnTo>
                  <a:pt x="0" y="2003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CE3C6DF1-8035-4507-9177-FEE010D80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6469" y="5264553"/>
            <a:ext cx="15208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2880" rIns="0" bIns="0" anchor="ctr" anchorCtr="1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Schedule 2</a:t>
            </a:r>
          </a:p>
        </p:txBody>
      </p:sp>
      <p:sp>
        <p:nvSpPr>
          <p:cNvPr id="55" name="Text Box 12">
            <a:extLst>
              <a:ext uri="{FF2B5EF4-FFF2-40B4-BE49-F238E27FC236}">
                <a16:creationId xmlns:a16="http://schemas.microsoft.com/office/drawing/2014/main" id="{443DF4C7-E81C-4562-BFF4-CD9FE79ED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357" y="5140728"/>
            <a:ext cx="15208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288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Schedule 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C73F8B0-B896-43F3-AFDA-0C8FE0146F58}"/>
              </a:ext>
            </a:extLst>
          </p:cNvPr>
          <p:cNvGrpSpPr>
            <a:grpSpLocks/>
          </p:cNvGrpSpPr>
          <p:nvPr/>
        </p:nvGrpSpPr>
        <p:grpSpPr bwMode="auto">
          <a:xfrm>
            <a:off x="4695061" y="5372509"/>
            <a:ext cx="1301752" cy="592139"/>
            <a:chOff x="1582" y="2001"/>
            <a:chExt cx="820" cy="373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27B738A-CE8F-490F-96BF-94CF2C5BD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201"/>
              <a:ext cx="169" cy="1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2058609-E44C-40B9-8783-74F70EB4E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2001"/>
              <a:ext cx="169" cy="1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57" name="Text Box 19">
            <a:extLst>
              <a:ext uri="{FF2B5EF4-FFF2-40B4-BE49-F238E27FC236}">
                <a16:creationId xmlns:a16="http://schemas.microsoft.com/office/drawing/2014/main" id="{16859450-B6E7-446A-B82E-0D7096094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132" y="565507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" name="Text Box 20">
            <a:extLst>
              <a:ext uri="{FF2B5EF4-FFF2-40B4-BE49-F238E27FC236}">
                <a16:creationId xmlns:a16="http://schemas.microsoft.com/office/drawing/2014/main" id="{685E85D6-E31F-48C2-87E7-2C633E261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869" y="589637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71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8EA7-E73C-482A-9280-BC339622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8175"/>
            <a:ext cx="9601200" cy="988255"/>
          </a:xfrm>
        </p:spPr>
        <p:txBody>
          <a:bodyPr/>
          <a:lstStyle/>
          <a:p>
            <a:r>
              <a:rPr lang="en-US" altLang="en-US" dirty="0"/>
              <a:t>Overhearing Avoidance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C04B9-C6CC-4763-892D-8AE0DEB3F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6430"/>
            <a:ext cx="9601200" cy="4530970"/>
          </a:xfrm>
        </p:spPr>
        <p:txBody>
          <a:bodyPr/>
          <a:lstStyle/>
          <a:p>
            <a:r>
              <a:rPr lang="en-US" altLang="en-US" dirty="0">
                <a:solidFill>
                  <a:srgbClr val="000099"/>
                </a:solidFill>
              </a:rPr>
              <a:t>Problem:</a:t>
            </a:r>
            <a:r>
              <a:rPr lang="en-US" altLang="en-US" dirty="0"/>
              <a:t> Receive packets destined to others</a:t>
            </a:r>
          </a:p>
          <a:p>
            <a:r>
              <a:rPr lang="en-US" altLang="en-US" dirty="0">
                <a:solidFill>
                  <a:srgbClr val="000099"/>
                </a:solidFill>
              </a:rPr>
              <a:t>Solution:</a:t>
            </a:r>
            <a:r>
              <a:rPr lang="en-US" altLang="en-US" dirty="0"/>
              <a:t> Sleep when neighbors talk</a:t>
            </a:r>
          </a:p>
          <a:p>
            <a:pPr marL="860425" lvl="1" indent="-403225"/>
            <a:r>
              <a:rPr lang="en-US" altLang="en-US" dirty="0"/>
              <a:t>Basic idea from PAMAS </a:t>
            </a:r>
            <a:r>
              <a:rPr lang="en-US" altLang="en-US" sz="2400" dirty="0"/>
              <a:t>(Singh, Raghavendra 1998)</a:t>
            </a:r>
          </a:p>
          <a:p>
            <a:pPr marL="860425" lvl="1" indent="-403225"/>
            <a:r>
              <a:rPr lang="en-US" altLang="en-US" dirty="0"/>
              <a:t>But we only use in-channel signaling</a:t>
            </a:r>
          </a:p>
          <a:p>
            <a:r>
              <a:rPr lang="en-US" altLang="en-US" dirty="0"/>
              <a:t>Who should sleep?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kumimoji="1" lang="en-US" altLang="en-US" sz="2600" dirty="0">
                <a:latin typeface="Tahoma" panose="020B0604030504040204" pitchFamily="34" charset="0"/>
              </a:rPr>
              <a:t>All immediate neighbors of sender and receiver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kumimoji="1" lang="en-US" altLang="en-US" sz="3000" dirty="0">
                <a:latin typeface="Tahoma" panose="020B0604030504040204" pitchFamily="34" charset="0"/>
              </a:rPr>
              <a:t>How long to sleep?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kumimoji="1" lang="en-US" altLang="en-US" sz="2600" dirty="0">
                <a:latin typeface="Tahoma" panose="020B0604030504040204" pitchFamily="34" charset="0"/>
              </a:rPr>
              <a:t>The duration field in each packet informs other nodes the sleep interval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2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24AB-36A1-413B-9673-EC754822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605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Message Passing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1639-3238-4951-B09C-2784390C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How to efficiently transmit a long message?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Single packet vs. fragmentations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Single packet: high cost of retransmission if only a few bits have been corrupted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Fragmentations: large control overhead (RTS &amp; CTS for each fragment), longer delay</a:t>
            </a:r>
          </a:p>
          <a:p>
            <a:r>
              <a:rPr lang="en-US" altLang="zh-CN" sz="2600" dirty="0">
                <a:ea typeface="宋体" panose="02010600030101010101" pitchFamily="2" charset="-122"/>
              </a:rPr>
              <a:t>Problem: Sensor network in-network processing 		requires </a:t>
            </a:r>
            <a:r>
              <a:rPr lang="en-US" altLang="zh-CN" sz="2600" i="1" dirty="0">
                <a:ea typeface="宋体" panose="02010600030101010101" pitchFamily="2" charset="-122"/>
              </a:rPr>
              <a:t>entire </a:t>
            </a:r>
            <a:r>
              <a:rPr lang="en-US" altLang="zh-CN" sz="2600" dirty="0">
                <a:ea typeface="宋体" panose="02010600030101010101" pitchFamily="2" charset="-122"/>
              </a:rPr>
              <a:t>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4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E8EB-FF80-43F5-9164-5DED32A3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9363"/>
            <a:ext cx="9601200" cy="875714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Message Passing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7178-79AC-457F-B056-C92521555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94228"/>
            <a:ext cx="9601200" cy="457317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Solution: Don’t interleave different messages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Long message is fragmented &amp; sent in burst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RTS/CTS reserve medium for entire message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Fragment-level error recovery — ACK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— extend </a:t>
            </a:r>
            <a:r>
              <a:rPr lang="en-US" altLang="zh-CN" dirty="0" err="1">
                <a:ea typeface="宋体" panose="02010600030101010101" pitchFamily="2" charset="-122"/>
              </a:rPr>
              <a:t>Tx</a:t>
            </a:r>
            <a:r>
              <a:rPr lang="en-US" altLang="zh-CN" dirty="0">
                <a:ea typeface="宋体" panose="02010600030101010101" pitchFamily="2" charset="-122"/>
              </a:rPr>
              <a:t> time and re-transmit immediately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Other nodes sleep for whole message time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DF4FBD-E601-4607-9047-A4B5CBE89C62}"/>
              </a:ext>
            </a:extLst>
          </p:cNvPr>
          <p:cNvGrpSpPr/>
          <p:nvPr/>
        </p:nvGrpSpPr>
        <p:grpSpPr>
          <a:xfrm>
            <a:off x="3158832" y="4472232"/>
            <a:ext cx="6521450" cy="727075"/>
            <a:chOff x="2835275" y="3065463"/>
            <a:chExt cx="6521450" cy="727075"/>
          </a:xfrm>
        </p:grpSpPr>
        <p:sp>
          <p:nvSpPr>
            <p:cNvPr id="4" name="AutoShape 7">
              <a:extLst>
                <a:ext uri="{FF2B5EF4-FFF2-40B4-BE49-F238E27FC236}">
                  <a16:creationId xmlns:a16="http://schemas.microsoft.com/office/drawing/2014/main" id="{91A319FE-F2A2-42C9-A323-77DA642B0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950" y="3197226"/>
              <a:ext cx="368300" cy="354013"/>
            </a:xfrm>
            <a:prstGeom prst="smileyFace">
              <a:avLst>
                <a:gd name="adj" fmla="val -4653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" name="AutoShape 8">
              <a:extLst>
                <a:ext uri="{FF2B5EF4-FFF2-40B4-BE49-F238E27FC236}">
                  <a16:creationId xmlns:a16="http://schemas.microsoft.com/office/drawing/2014/main" id="{8BB1B2F2-EF04-48D0-AD18-2E6165755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9175" y="3209926"/>
              <a:ext cx="368300" cy="354013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AutoShape 9">
              <a:extLst>
                <a:ext uri="{FF2B5EF4-FFF2-40B4-BE49-F238E27FC236}">
                  <a16:creationId xmlns:a16="http://schemas.microsoft.com/office/drawing/2014/main" id="{753ED9C4-E9B5-437E-91FF-C15838EAB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3292476"/>
              <a:ext cx="792163" cy="219075"/>
            </a:xfrm>
            <a:prstGeom prst="rightArrow">
              <a:avLst>
                <a:gd name="adj1" fmla="val 50000"/>
                <a:gd name="adj2" fmla="val 90399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4AE16063-D921-4EAF-AD5A-4B06C1A4B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275" y="3187701"/>
              <a:ext cx="1309688" cy="503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2880" rIns="0" bIns="0" anchor="ctr" anchorCtr="1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>
                <a:spcBef>
                  <a:spcPct val="50000"/>
                </a:spcBef>
              </a:pPr>
              <a:r>
                <a:rPr lang="en-US" altLang="zh-CN" sz="4000" baseline="30000">
                  <a:solidFill>
                    <a:srgbClr val="000099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Fairness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3A14D20D-61D6-4999-86A8-22546BC7D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125" y="3065463"/>
              <a:ext cx="2768600" cy="72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74320" rIns="0" bIns="0" anchor="ctr" anchorCtr="1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>
                <a:spcBef>
                  <a:spcPct val="50000"/>
                </a:spcBef>
              </a:pPr>
              <a:r>
                <a:rPr lang="en-US" altLang="zh-CN" sz="4000" baseline="30000" dirty="0">
                  <a:solidFill>
                    <a:srgbClr val="000099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Energy</a:t>
              </a:r>
            </a:p>
            <a:p>
              <a:pPr algn="l" eaLnBrk="0" hangingPunct="0"/>
              <a:r>
                <a:rPr lang="en-US" altLang="zh-CN" sz="4000" baseline="30000" dirty="0" err="1">
                  <a:solidFill>
                    <a:srgbClr val="000099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Msg</a:t>
              </a:r>
              <a:r>
                <a:rPr lang="en-US" altLang="zh-CN" sz="4000" baseline="30000" dirty="0">
                  <a:solidFill>
                    <a:srgbClr val="000099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-level latency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98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881C-CCA8-4416-BC7C-60802241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109025"/>
            <a:ext cx="9601200" cy="749105"/>
          </a:xfrm>
        </p:spPr>
        <p:txBody>
          <a:bodyPr/>
          <a:lstStyle/>
          <a:p>
            <a:r>
              <a:rPr lang="en-US" altLang="en-US" dirty="0"/>
              <a:t>S-MAC</a:t>
            </a:r>
            <a:endParaRPr lang="en-US" dirty="0"/>
          </a:p>
        </p:txBody>
      </p:sp>
      <p:pic>
        <p:nvPicPr>
          <p:cNvPr id="4" name="Picture 4" descr="sync">
            <a:extLst>
              <a:ext uri="{FF2B5EF4-FFF2-40B4-BE49-F238E27FC236}">
                <a16:creationId xmlns:a16="http://schemas.microsoft.com/office/drawing/2014/main" id="{27112928-9C16-4DD2-BAB9-7B2E77D2F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1921" y="858130"/>
            <a:ext cx="7785296" cy="57396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57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8AE8-74FB-458D-8FE9-E4D7967C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56" y="193430"/>
            <a:ext cx="9601200" cy="94605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1B18-2B32-43D6-80EA-32986896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5243"/>
            <a:ext cx="9601200" cy="4362157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Who should sleep when node A is transmitting to B?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All immediate neighbors of both sender &amp; receiver should go to sleep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F88B8-E22F-4F4D-A09A-072E623E1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18" y="2407920"/>
            <a:ext cx="73342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81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AF0D-911C-4199-8640-EBE7CA30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274"/>
            <a:ext cx="9601200" cy="82314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Experiment Result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20D4-069A-4F59-93BF-A1228F5C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1852"/>
            <a:ext cx="9601200" cy="4235548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dirty="0">
                <a:latin typeface="+mj-lt"/>
                <a:ea typeface="宋体" panose="02010600030101010101" pitchFamily="2" charset="-122"/>
              </a:rPr>
              <a:t>Average source nodes energy consumption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dirty="0">
                <a:latin typeface="+mj-lt"/>
                <a:ea typeface="宋体" panose="02010600030101010101" pitchFamily="2" charset="-122"/>
              </a:rPr>
              <a:t>S-MAC consumes much less energy </a:t>
            </a: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kumimoji="1" lang="en-US" altLang="zh-CN" dirty="0">
                <a:latin typeface="+mj-lt"/>
                <a:ea typeface="宋体" panose="02010600030101010101" pitchFamily="2" charset="-122"/>
              </a:rPr>
              <a:t>     than 802.11-like protocol w/o sleeping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dirty="0">
                <a:latin typeface="+mj-lt"/>
                <a:ea typeface="宋体" panose="02010600030101010101" pitchFamily="2" charset="-122"/>
              </a:rPr>
              <a:t>At heavy load, overhearing avoidance is</a:t>
            </a:r>
          </a:p>
          <a:p>
            <a:pPr marL="0" indent="0">
              <a:spcBef>
                <a:spcPct val="20000"/>
              </a:spcBef>
              <a:buClr>
                <a:schemeClr val="tx1"/>
              </a:buClr>
              <a:buNone/>
            </a:pPr>
            <a:r>
              <a:rPr kumimoji="1" lang="en-US" altLang="zh-CN" dirty="0">
                <a:latin typeface="+mj-lt"/>
                <a:ea typeface="宋体" panose="02010600030101010101" pitchFamily="2" charset="-122"/>
              </a:rPr>
              <a:t>      the major factor in energy savings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dirty="0">
                <a:latin typeface="+mj-lt"/>
                <a:ea typeface="宋体" panose="02010600030101010101" pitchFamily="2" charset="-122"/>
              </a:rPr>
              <a:t>At light load, periodic sleeping plays the key role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63A765-5392-4E7D-A69A-385231329D70}"/>
              </a:ext>
            </a:extLst>
          </p:cNvPr>
          <p:cNvGrpSpPr>
            <a:grpSpLocks/>
          </p:cNvGrpSpPr>
          <p:nvPr/>
        </p:nvGrpSpPr>
        <p:grpSpPr bwMode="auto">
          <a:xfrm>
            <a:off x="7372741" y="1402445"/>
            <a:ext cx="4508501" cy="4694361"/>
            <a:chOff x="2612" y="1378"/>
            <a:chExt cx="2840" cy="22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E5E14B-383F-4335-A9A9-BC8C1BF53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1537"/>
              <a:ext cx="2485" cy="1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5454EA-FCF3-4A79-ABB5-CD99300ED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1537"/>
              <a:ext cx="2485" cy="1875"/>
            </a:xfrm>
            <a:prstGeom prst="rect">
              <a:avLst/>
            </a:prstGeom>
            <a:noFill/>
            <a:ln w="174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3CD63636-F98A-4486-8918-19B4792E7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1537"/>
              <a:ext cx="24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2533D069-9B75-44BD-B8F2-5E989539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" y="1537"/>
              <a:ext cx="2485" cy="1875"/>
            </a:xfrm>
            <a:custGeom>
              <a:avLst/>
              <a:gdLst>
                <a:gd name="T0" fmla="*/ 0 w 468"/>
                <a:gd name="T1" fmla="*/ 353 h 353"/>
                <a:gd name="T2" fmla="*/ 468 w 468"/>
                <a:gd name="T3" fmla="*/ 353 h 353"/>
                <a:gd name="T4" fmla="*/ 468 w 468"/>
                <a:gd name="T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8" h="353">
                  <a:moveTo>
                    <a:pt x="0" y="353"/>
                  </a:moveTo>
                  <a:lnTo>
                    <a:pt x="468" y="353"/>
                  </a:lnTo>
                  <a:lnTo>
                    <a:pt x="468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544DF353-BD9F-4761-BBE2-23ED7D6FD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7" y="1537"/>
              <a:ext cx="1" cy="18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3A0FD048-D679-418D-BAC0-57F8AAF79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3412"/>
              <a:ext cx="24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B7DA9005-BCF2-4585-BEAE-79990BF47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7" y="1537"/>
              <a:ext cx="1" cy="18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34004403-7881-47CE-88D8-7CB6E0CAF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7" y="3385"/>
              <a:ext cx="1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5E6FD8AF-1000-431F-84FD-AEEC30411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1537"/>
              <a:ext cx="1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330D3-A539-4A80-9D8F-C18995BB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3438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4EE14194-1CF4-441E-BAD4-AA801B5AE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8" y="3385"/>
              <a:ext cx="1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E90A051E-515F-4A2B-9ADB-1255B60F3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1537"/>
              <a:ext cx="1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7623FD-BBEE-40C1-8AC4-B65BC2781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3438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A15111DA-1A4D-4526-83B2-81D9817A5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9" y="3385"/>
              <a:ext cx="1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FAE36C19-42FE-48BD-A46C-ECC100A0F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9" y="1537"/>
              <a:ext cx="1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2B7CD9-B733-4744-ABD1-FFE9158E7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" y="3438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6480422B-E42F-412A-B1FD-8D91BA627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1" y="3385"/>
              <a:ext cx="1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58F85871-ABA5-4015-ACEF-E3EF84097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1" y="1537"/>
              <a:ext cx="1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DD8303-856B-476C-92DC-72FA6ABB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3438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B00CE4DB-06B7-4132-A02A-D3A4437EA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2" y="3385"/>
              <a:ext cx="1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BCB39543-DF7C-4839-9352-8269B75AB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2" y="1537"/>
              <a:ext cx="1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81923A-4536-411D-9653-0434684C6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3438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CFE4FE55-62CA-4360-8F38-8724DAC60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4" y="3385"/>
              <a:ext cx="1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4EC26868-7D64-491D-BF8D-F606CB5D2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4" y="1537"/>
              <a:ext cx="1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C5C1DE-EED3-4737-AEF2-9C78F6B55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" y="3438"/>
              <a:ext cx="9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10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C856272D-6D56-49D4-8E6B-EEAD4BD33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3205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BB453BA8-196E-4ED9-BA57-CDD81A993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5" y="3205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293C0B-3B58-49C7-BDD3-AA72A0910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" y="3157"/>
              <a:ext cx="14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200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37">
              <a:extLst>
                <a:ext uri="{FF2B5EF4-FFF2-40B4-BE49-F238E27FC236}">
                  <a16:creationId xmlns:a16="http://schemas.microsoft.com/office/drawing/2014/main" id="{972810D3-916E-4F25-A3F2-DCC4004EB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2998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75E14561-8289-4E99-A513-AF457E63F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5" y="2998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76993B-BA16-4F0B-B99A-80BC86D1F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" y="2950"/>
              <a:ext cx="14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400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D74AC4F1-2BB6-4F24-BE80-6387D50CE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2785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Line 41">
              <a:extLst>
                <a:ext uri="{FF2B5EF4-FFF2-40B4-BE49-F238E27FC236}">
                  <a16:creationId xmlns:a16="http://schemas.microsoft.com/office/drawing/2014/main" id="{282C4668-EC53-42ED-85B6-79D3ADE10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5" y="2785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E0A4FA2-10DA-4B1B-90D2-971C2554D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" y="2737"/>
              <a:ext cx="14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600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87D99BDE-8D69-401A-8FD5-1E6F83B03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2578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5AFB68B9-21A0-4962-A7D3-B26708B766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5" y="2578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84721E-5C8F-4619-B9F9-D3EDF3780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" y="2530"/>
              <a:ext cx="14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800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46">
              <a:extLst>
                <a:ext uri="{FF2B5EF4-FFF2-40B4-BE49-F238E27FC236}">
                  <a16:creationId xmlns:a16="http://schemas.microsoft.com/office/drawing/2014/main" id="{ADDD2576-2935-43A5-B977-39957C7B7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2371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Line 47">
              <a:extLst>
                <a:ext uri="{FF2B5EF4-FFF2-40B4-BE49-F238E27FC236}">
                  <a16:creationId xmlns:a16="http://schemas.microsoft.com/office/drawing/2014/main" id="{52D7B78B-66CE-4FE2-8ACD-B0A89999B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5" y="2371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687269B-C253-41A0-A2FB-0CEEDA170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323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1000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49">
              <a:extLst>
                <a:ext uri="{FF2B5EF4-FFF2-40B4-BE49-F238E27FC236}">
                  <a16:creationId xmlns:a16="http://schemas.microsoft.com/office/drawing/2014/main" id="{04CA88A3-5D60-455B-A79C-E06D85A80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2164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Line 50">
              <a:extLst>
                <a:ext uri="{FF2B5EF4-FFF2-40B4-BE49-F238E27FC236}">
                  <a16:creationId xmlns:a16="http://schemas.microsoft.com/office/drawing/2014/main" id="{6CBCA35E-6AD5-4361-93FF-AAEA9CC579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5" y="2164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BB1BB77-B30D-4B13-8312-60A2958F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116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1200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52">
              <a:extLst>
                <a:ext uri="{FF2B5EF4-FFF2-40B4-BE49-F238E27FC236}">
                  <a16:creationId xmlns:a16="http://schemas.microsoft.com/office/drawing/2014/main" id="{C6D3F3A8-5AB2-4916-AD6C-0E122B76D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1951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Line 53">
              <a:extLst>
                <a:ext uri="{FF2B5EF4-FFF2-40B4-BE49-F238E27FC236}">
                  <a16:creationId xmlns:a16="http://schemas.microsoft.com/office/drawing/2014/main" id="{66ED02AE-D0AC-4112-B6C4-8E4AB53F7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5" y="1951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0FFC9F-B1D9-47C3-98A3-E4FB8F85B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904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1400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55">
              <a:extLst>
                <a:ext uri="{FF2B5EF4-FFF2-40B4-BE49-F238E27FC236}">
                  <a16:creationId xmlns:a16="http://schemas.microsoft.com/office/drawing/2014/main" id="{A29948A3-A190-4F83-AF2D-E2008ED23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1744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Line 56">
              <a:extLst>
                <a:ext uri="{FF2B5EF4-FFF2-40B4-BE49-F238E27FC236}">
                  <a16:creationId xmlns:a16="http://schemas.microsoft.com/office/drawing/2014/main" id="{9C863E48-2058-4C8F-87C2-B82C106D3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5" y="1744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FFCF9B0-D5A2-4531-BEB8-3420F2801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697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1600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190B9A43-3ED1-4F9C-B574-DA04BBF17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1537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23C47813-CBC5-4E75-B1D1-F7692CF24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5" y="1537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80EE5C3-E338-401E-8993-5EC156BFA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489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1800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E284F133-13FF-4B45-A30B-06374987F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1537"/>
              <a:ext cx="24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 62">
              <a:extLst>
                <a:ext uri="{FF2B5EF4-FFF2-40B4-BE49-F238E27FC236}">
                  <a16:creationId xmlns:a16="http://schemas.microsoft.com/office/drawing/2014/main" id="{6F759790-044E-4C32-A828-27DB052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" y="1537"/>
              <a:ext cx="2485" cy="1875"/>
            </a:xfrm>
            <a:custGeom>
              <a:avLst/>
              <a:gdLst>
                <a:gd name="T0" fmla="*/ 0 w 468"/>
                <a:gd name="T1" fmla="*/ 353 h 353"/>
                <a:gd name="T2" fmla="*/ 468 w 468"/>
                <a:gd name="T3" fmla="*/ 353 h 353"/>
                <a:gd name="T4" fmla="*/ 468 w 468"/>
                <a:gd name="T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8" h="353">
                  <a:moveTo>
                    <a:pt x="0" y="353"/>
                  </a:moveTo>
                  <a:lnTo>
                    <a:pt x="468" y="353"/>
                  </a:lnTo>
                  <a:lnTo>
                    <a:pt x="468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Line 63">
              <a:extLst>
                <a:ext uri="{FF2B5EF4-FFF2-40B4-BE49-F238E27FC236}">
                  <a16:creationId xmlns:a16="http://schemas.microsoft.com/office/drawing/2014/main" id="{A03B6471-B6CF-4A83-BB98-661E5A4B5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7" y="1537"/>
              <a:ext cx="1" cy="1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64">
              <a:extLst>
                <a:ext uri="{FF2B5EF4-FFF2-40B4-BE49-F238E27FC236}">
                  <a16:creationId xmlns:a16="http://schemas.microsoft.com/office/drawing/2014/main" id="{DAD776A3-5916-4BC4-9129-588571461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861"/>
              <a:ext cx="2029" cy="855"/>
            </a:xfrm>
            <a:custGeom>
              <a:avLst/>
              <a:gdLst>
                <a:gd name="T0" fmla="*/ 0 w 2029"/>
                <a:gd name="T1" fmla="*/ 855 h 855"/>
                <a:gd name="T2" fmla="*/ 223 w 2029"/>
                <a:gd name="T3" fmla="*/ 845 h 855"/>
                <a:gd name="T4" fmla="*/ 451 w 2029"/>
                <a:gd name="T5" fmla="*/ 829 h 855"/>
                <a:gd name="T6" fmla="*/ 674 w 2029"/>
                <a:gd name="T7" fmla="*/ 818 h 855"/>
                <a:gd name="T8" fmla="*/ 903 w 2029"/>
                <a:gd name="T9" fmla="*/ 701 h 855"/>
                <a:gd name="T10" fmla="*/ 1126 w 2029"/>
                <a:gd name="T11" fmla="*/ 563 h 855"/>
                <a:gd name="T12" fmla="*/ 1354 w 2029"/>
                <a:gd name="T13" fmla="*/ 425 h 855"/>
                <a:gd name="T14" fmla="*/ 1577 w 2029"/>
                <a:gd name="T15" fmla="*/ 282 h 855"/>
                <a:gd name="T16" fmla="*/ 1806 w 2029"/>
                <a:gd name="T17" fmla="*/ 144 h 855"/>
                <a:gd name="T18" fmla="*/ 2029 w 2029"/>
                <a:gd name="T19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9" h="855">
                  <a:moveTo>
                    <a:pt x="0" y="855"/>
                  </a:moveTo>
                  <a:lnTo>
                    <a:pt x="223" y="845"/>
                  </a:lnTo>
                  <a:lnTo>
                    <a:pt x="451" y="829"/>
                  </a:lnTo>
                  <a:lnTo>
                    <a:pt x="674" y="818"/>
                  </a:lnTo>
                  <a:lnTo>
                    <a:pt x="903" y="701"/>
                  </a:lnTo>
                  <a:lnTo>
                    <a:pt x="1126" y="563"/>
                  </a:lnTo>
                  <a:lnTo>
                    <a:pt x="1354" y="425"/>
                  </a:lnTo>
                  <a:lnTo>
                    <a:pt x="1577" y="282"/>
                  </a:lnTo>
                  <a:lnTo>
                    <a:pt x="1806" y="144"/>
                  </a:lnTo>
                  <a:lnTo>
                    <a:pt x="2029" y="0"/>
                  </a:lnTo>
                </a:path>
              </a:pathLst>
            </a:cu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Line 65">
              <a:extLst>
                <a:ext uri="{FF2B5EF4-FFF2-40B4-BE49-F238E27FC236}">
                  <a16:creationId xmlns:a16="http://schemas.microsoft.com/office/drawing/2014/main" id="{0F4C8544-B38A-441A-B291-02042995D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9" y="2700"/>
              <a:ext cx="32" cy="3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Line 66">
              <a:extLst>
                <a:ext uri="{FF2B5EF4-FFF2-40B4-BE49-F238E27FC236}">
                  <a16:creationId xmlns:a16="http://schemas.microsoft.com/office/drawing/2014/main" id="{E9B14248-A70E-4AF9-8768-DA602BD40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9" y="2700"/>
              <a:ext cx="32" cy="3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Line 67">
              <a:extLst>
                <a:ext uri="{FF2B5EF4-FFF2-40B4-BE49-F238E27FC236}">
                  <a16:creationId xmlns:a16="http://schemas.microsoft.com/office/drawing/2014/main" id="{B3C0ED5D-916F-4FC6-8D49-C0A2CD308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2690"/>
              <a:ext cx="32" cy="3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Line 68">
              <a:extLst>
                <a:ext uri="{FF2B5EF4-FFF2-40B4-BE49-F238E27FC236}">
                  <a16:creationId xmlns:a16="http://schemas.microsoft.com/office/drawing/2014/main" id="{6F52F8FD-200C-4B4D-9B46-843847F8E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2" y="2690"/>
              <a:ext cx="32" cy="3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Line 69">
              <a:extLst>
                <a:ext uri="{FF2B5EF4-FFF2-40B4-BE49-F238E27FC236}">
                  <a16:creationId xmlns:a16="http://schemas.microsoft.com/office/drawing/2014/main" id="{F7DDE6AA-295B-4E4C-9E67-BBC3503CD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0" y="2674"/>
              <a:ext cx="32" cy="3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Line 70">
              <a:extLst>
                <a:ext uri="{FF2B5EF4-FFF2-40B4-BE49-F238E27FC236}">
                  <a16:creationId xmlns:a16="http://schemas.microsoft.com/office/drawing/2014/main" id="{2A4D3B3B-5B57-4A79-B378-E12D7E0E9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0" y="2674"/>
              <a:ext cx="32" cy="3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Line 71">
              <a:extLst>
                <a:ext uri="{FF2B5EF4-FFF2-40B4-BE49-F238E27FC236}">
                  <a16:creationId xmlns:a16="http://schemas.microsoft.com/office/drawing/2014/main" id="{B32E5F30-276E-4DBE-AB7D-A23B111DD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2663"/>
              <a:ext cx="32" cy="3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Line 72">
              <a:extLst>
                <a:ext uri="{FF2B5EF4-FFF2-40B4-BE49-F238E27FC236}">
                  <a16:creationId xmlns:a16="http://schemas.microsoft.com/office/drawing/2014/main" id="{3B6F33AB-F0A2-4278-8FD6-4BF7A58F29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3" y="2663"/>
              <a:ext cx="32" cy="3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Line 73">
              <a:extLst>
                <a:ext uri="{FF2B5EF4-FFF2-40B4-BE49-F238E27FC236}">
                  <a16:creationId xmlns:a16="http://schemas.microsoft.com/office/drawing/2014/main" id="{2D8CFD47-C525-4882-946B-3D99660A4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2" y="2546"/>
              <a:ext cx="32" cy="3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0" name="Line 74">
              <a:extLst>
                <a:ext uri="{FF2B5EF4-FFF2-40B4-BE49-F238E27FC236}">
                  <a16:creationId xmlns:a16="http://schemas.microsoft.com/office/drawing/2014/main" id="{245D44CA-8EAF-4472-9736-A5CFE1D00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2" y="2546"/>
              <a:ext cx="32" cy="3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Line 75">
              <a:extLst>
                <a:ext uri="{FF2B5EF4-FFF2-40B4-BE49-F238E27FC236}">
                  <a16:creationId xmlns:a16="http://schemas.microsoft.com/office/drawing/2014/main" id="{F41382C1-BDAF-42BC-B713-83356ECDC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2408"/>
              <a:ext cx="32" cy="3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2" name="Line 76">
              <a:extLst>
                <a:ext uri="{FF2B5EF4-FFF2-40B4-BE49-F238E27FC236}">
                  <a16:creationId xmlns:a16="http://schemas.microsoft.com/office/drawing/2014/main" id="{261FD95D-1F18-44C1-B6DE-7E00BFE10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5" y="2408"/>
              <a:ext cx="32" cy="3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Line 77">
              <a:extLst>
                <a:ext uri="{FF2B5EF4-FFF2-40B4-BE49-F238E27FC236}">
                  <a16:creationId xmlns:a16="http://schemas.microsoft.com/office/drawing/2014/main" id="{F1BA1030-EFC0-43C0-8329-CDEA78BF5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2270"/>
              <a:ext cx="32" cy="3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D08E863C-AAE5-4135-8850-6F8174DE84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3" y="2270"/>
              <a:ext cx="32" cy="3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Line 79">
              <a:extLst>
                <a:ext uri="{FF2B5EF4-FFF2-40B4-BE49-F238E27FC236}">
                  <a16:creationId xmlns:a16="http://schemas.microsoft.com/office/drawing/2014/main" id="{2A7627FF-59BD-4A44-9ABB-AA77D8340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6" y="2127"/>
              <a:ext cx="32" cy="3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6" name="Line 80">
              <a:extLst>
                <a:ext uri="{FF2B5EF4-FFF2-40B4-BE49-F238E27FC236}">
                  <a16:creationId xmlns:a16="http://schemas.microsoft.com/office/drawing/2014/main" id="{528B984C-0F7D-4D39-8FD4-E7777EDADA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6" y="2127"/>
              <a:ext cx="32" cy="3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Line 81">
              <a:extLst>
                <a:ext uri="{FF2B5EF4-FFF2-40B4-BE49-F238E27FC236}">
                  <a16:creationId xmlns:a16="http://schemas.microsoft.com/office/drawing/2014/main" id="{7B90DD53-BE89-4264-ABBA-53A34DC0E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5" y="1989"/>
              <a:ext cx="31" cy="3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Line 82">
              <a:extLst>
                <a:ext uri="{FF2B5EF4-FFF2-40B4-BE49-F238E27FC236}">
                  <a16:creationId xmlns:a16="http://schemas.microsoft.com/office/drawing/2014/main" id="{D870AC13-5983-4E0C-B746-8D54145AF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5" y="1989"/>
              <a:ext cx="31" cy="3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Line 83">
              <a:extLst>
                <a:ext uri="{FF2B5EF4-FFF2-40B4-BE49-F238E27FC236}">
                  <a16:creationId xmlns:a16="http://schemas.microsoft.com/office/drawing/2014/main" id="{5863DE4C-ED22-46AF-A745-E71B6F1A2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" y="1845"/>
              <a:ext cx="32" cy="3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0" name="Line 84">
              <a:extLst>
                <a:ext uri="{FF2B5EF4-FFF2-40B4-BE49-F238E27FC236}">
                  <a16:creationId xmlns:a16="http://schemas.microsoft.com/office/drawing/2014/main" id="{2B4D9BB9-C49E-4911-8505-157AC5066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8" y="1845"/>
              <a:ext cx="32" cy="3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Freeform 85">
              <a:extLst>
                <a:ext uri="{FF2B5EF4-FFF2-40B4-BE49-F238E27FC236}">
                  <a16:creationId xmlns:a16="http://schemas.microsoft.com/office/drawing/2014/main" id="{DEA70BFD-04F9-48A2-9D40-3BA4A2803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2281"/>
              <a:ext cx="2029" cy="812"/>
            </a:xfrm>
            <a:custGeom>
              <a:avLst/>
              <a:gdLst>
                <a:gd name="T0" fmla="*/ 0 w 2029"/>
                <a:gd name="T1" fmla="*/ 812 h 812"/>
                <a:gd name="T2" fmla="*/ 223 w 2029"/>
                <a:gd name="T3" fmla="*/ 796 h 812"/>
                <a:gd name="T4" fmla="*/ 451 w 2029"/>
                <a:gd name="T5" fmla="*/ 791 h 812"/>
                <a:gd name="T6" fmla="*/ 674 w 2029"/>
                <a:gd name="T7" fmla="*/ 748 h 812"/>
                <a:gd name="T8" fmla="*/ 903 w 2029"/>
                <a:gd name="T9" fmla="*/ 690 h 812"/>
                <a:gd name="T10" fmla="*/ 1126 w 2029"/>
                <a:gd name="T11" fmla="*/ 563 h 812"/>
                <a:gd name="T12" fmla="*/ 1354 w 2029"/>
                <a:gd name="T13" fmla="*/ 419 h 812"/>
                <a:gd name="T14" fmla="*/ 1577 w 2029"/>
                <a:gd name="T15" fmla="*/ 271 h 812"/>
                <a:gd name="T16" fmla="*/ 1806 w 2029"/>
                <a:gd name="T17" fmla="*/ 138 h 812"/>
                <a:gd name="T18" fmla="*/ 2029 w 2029"/>
                <a:gd name="T19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9" h="812">
                  <a:moveTo>
                    <a:pt x="0" y="812"/>
                  </a:moveTo>
                  <a:lnTo>
                    <a:pt x="223" y="796"/>
                  </a:lnTo>
                  <a:lnTo>
                    <a:pt x="451" y="791"/>
                  </a:lnTo>
                  <a:lnTo>
                    <a:pt x="674" y="748"/>
                  </a:lnTo>
                  <a:lnTo>
                    <a:pt x="903" y="690"/>
                  </a:lnTo>
                  <a:lnTo>
                    <a:pt x="1126" y="563"/>
                  </a:lnTo>
                  <a:lnTo>
                    <a:pt x="1354" y="419"/>
                  </a:lnTo>
                  <a:lnTo>
                    <a:pt x="1577" y="271"/>
                  </a:lnTo>
                  <a:lnTo>
                    <a:pt x="1806" y="138"/>
                  </a:lnTo>
                  <a:lnTo>
                    <a:pt x="2029" y="0"/>
                  </a:lnTo>
                </a:path>
              </a:pathLst>
            </a:custGeom>
            <a:noFill/>
            <a:ln w="17463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0EF7A47B-BAF6-4EDA-BFB1-FCA9B4AB3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3061"/>
              <a:ext cx="64" cy="48"/>
            </a:xfrm>
            <a:custGeom>
              <a:avLst/>
              <a:gdLst>
                <a:gd name="T0" fmla="*/ 0 w 64"/>
                <a:gd name="T1" fmla="*/ 48 h 48"/>
                <a:gd name="T2" fmla="*/ 64 w 64"/>
                <a:gd name="T3" fmla="*/ 48 h 48"/>
                <a:gd name="T4" fmla="*/ 32 w 64"/>
                <a:gd name="T5" fmla="*/ 0 h 48"/>
                <a:gd name="T6" fmla="*/ 0 w 64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48">
                  <a:moveTo>
                    <a:pt x="0" y="48"/>
                  </a:moveTo>
                  <a:lnTo>
                    <a:pt x="64" y="48"/>
                  </a:lnTo>
                  <a:lnTo>
                    <a:pt x="32" y="0"/>
                  </a:lnTo>
                  <a:lnTo>
                    <a:pt x="0" y="48"/>
                  </a:lnTo>
                  <a:close/>
                </a:path>
              </a:pathLst>
            </a:custGeom>
            <a:noFill/>
            <a:ln w="17463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id="{2BD5F9AF-9D5E-4B42-9EFA-207B3D3C1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" y="3045"/>
              <a:ext cx="64" cy="48"/>
            </a:xfrm>
            <a:custGeom>
              <a:avLst/>
              <a:gdLst>
                <a:gd name="T0" fmla="*/ 0 w 64"/>
                <a:gd name="T1" fmla="*/ 48 h 48"/>
                <a:gd name="T2" fmla="*/ 64 w 64"/>
                <a:gd name="T3" fmla="*/ 48 h 48"/>
                <a:gd name="T4" fmla="*/ 32 w 64"/>
                <a:gd name="T5" fmla="*/ 0 h 48"/>
                <a:gd name="T6" fmla="*/ 0 w 64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48">
                  <a:moveTo>
                    <a:pt x="0" y="48"/>
                  </a:moveTo>
                  <a:lnTo>
                    <a:pt x="64" y="48"/>
                  </a:lnTo>
                  <a:lnTo>
                    <a:pt x="32" y="0"/>
                  </a:lnTo>
                  <a:lnTo>
                    <a:pt x="0" y="48"/>
                  </a:lnTo>
                  <a:close/>
                </a:path>
              </a:pathLst>
            </a:custGeom>
            <a:noFill/>
            <a:ln w="17463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4" name="Freeform 88">
              <a:extLst>
                <a:ext uri="{FF2B5EF4-FFF2-40B4-BE49-F238E27FC236}">
                  <a16:creationId xmlns:a16="http://schemas.microsoft.com/office/drawing/2014/main" id="{0859B25F-E9B0-49D5-A518-97DB4BF56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3040"/>
              <a:ext cx="64" cy="48"/>
            </a:xfrm>
            <a:custGeom>
              <a:avLst/>
              <a:gdLst>
                <a:gd name="T0" fmla="*/ 0 w 64"/>
                <a:gd name="T1" fmla="*/ 48 h 48"/>
                <a:gd name="T2" fmla="*/ 64 w 64"/>
                <a:gd name="T3" fmla="*/ 48 h 48"/>
                <a:gd name="T4" fmla="*/ 32 w 64"/>
                <a:gd name="T5" fmla="*/ 0 h 48"/>
                <a:gd name="T6" fmla="*/ 0 w 64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48">
                  <a:moveTo>
                    <a:pt x="0" y="48"/>
                  </a:moveTo>
                  <a:lnTo>
                    <a:pt x="64" y="48"/>
                  </a:lnTo>
                  <a:lnTo>
                    <a:pt x="32" y="0"/>
                  </a:lnTo>
                  <a:lnTo>
                    <a:pt x="0" y="48"/>
                  </a:lnTo>
                  <a:close/>
                </a:path>
              </a:pathLst>
            </a:custGeom>
            <a:noFill/>
            <a:ln w="17463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Freeform 89">
              <a:extLst>
                <a:ext uri="{FF2B5EF4-FFF2-40B4-BE49-F238E27FC236}">
                  <a16:creationId xmlns:a16="http://schemas.microsoft.com/office/drawing/2014/main" id="{DBED272A-BB56-45D1-A863-53E639129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" y="2998"/>
              <a:ext cx="63" cy="47"/>
            </a:xfrm>
            <a:custGeom>
              <a:avLst/>
              <a:gdLst>
                <a:gd name="T0" fmla="*/ 0 w 63"/>
                <a:gd name="T1" fmla="*/ 47 h 47"/>
                <a:gd name="T2" fmla="*/ 63 w 63"/>
                <a:gd name="T3" fmla="*/ 47 h 47"/>
                <a:gd name="T4" fmla="*/ 31 w 63"/>
                <a:gd name="T5" fmla="*/ 0 h 47"/>
                <a:gd name="T6" fmla="*/ 0 w 63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47">
                  <a:moveTo>
                    <a:pt x="0" y="47"/>
                  </a:moveTo>
                  <a:lnTo>
                    <a:pt x="63" y="47"/>
                  </a:lnTo>
                  <a:lnTo>
                    <a:pt x="31" y="0"/>
                  </a:lnTo>
                  <a:lnTo>
                    <a:pt x="0" y="47"/>
                  </a:lnTo>
                  <a:close/>
                </a:path>
              </a:pathLst>
            </a:custGeom>
            <a:noFill/>
            <a:ln w="17463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6" name="Freeform 90">
              <a:extLst>
                <a:ext uri="{FF2B5EF4-FFF2-40B4-BE49-F238E27FC236}">
                  <a16:creationId xmlns:a16="http://schemas.microsoft.com/office/drawing/2014/main" id="{781C5C6A-8A72-424D-B78E-6EED04D7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2939"/>
              <a:ext cx="64" cy="48"/>
            </a:xfrm>
            <a:custGeom>
              <a:avLst/>
              <a:gdLst>
                <a:gd name="T0" fmla="*/ 0 w 64"/>
                <a:gd name="T1" fmla="*/ 48 h 48"/>
                <a:gd name="T2" fmla="*/ 64 w 64"/>
                <a:gd name="T3" fmla="*/ 48 h 48"/>
                <a:gd name="T4" fmla="*/ 32 w 64"/>
                <a:gd name="T5" fmla="*/ 0 h 48"/>
                <a:gd name="T6" fmla="*/ 0 w 64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48">
                  <a:moveTo>
                    <a:pt x="0" y="48"/>
                  </a:moveTo>
                  <a:lnTo>
                    <a:pt x="64" y="48"/>
                  </a:lnTo>
                  <a:lnTo>
                    <a:pt x="32" y="0"/>
                  </a:lnTo>
                  <a:lnTo>
                    <a:pt x="0" y="48"/>
                  </a:lnTo>
                  <a:close/>
                </a:path>
              </a:pathLst>
            </a:custGeom>
            <a:noFill/>
            <a:ln w="17463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Freeform 91">
              <a:extLst>
                <a:ext uri="{FF2B5EF4-FFF2-40B4-BE49-F238E27FC236}">
                  <a16:creationId xmlns:a16="http://schemas.microsoft.com/office/drawing/2014/main" id="{BEE15AC1-055B-4A87-9167-F29ED5D38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" y="2812"/>
              <a:ext cx="64" cy="48"/>
            </a:xfrm>
            <a:custGeom>
              <a:avLst/>
              <a:gdLst>
                <a:gd name="T0" fmla="*/ 0 w 64"/>
                <a:gd name="T1" fmla="*/ 48 h 48"/>
                <a:gd name="T2" fmla="*/ 64 w 64"/>
                <a:gd name="T3" fmla="*/ 48 h 48"/>
                <a:gd name="T4" fmla="*/ 32 w 64"/>
                <a:gd name="T5" fmla="*/ 0 h 48"/>
                <a:gd name="T6" fmla="*/ 0 w 64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48">
                  <a:moveTo>
                    <a:pt x="0" y="48"/>
                  </a:moveTo>
                  <a:lnTo>
                    <a:pt x="64" y="48"/>
                  </a:lnTo>
                  <a:lnTo>
                    <a:pt x="32" y="0"/>
                  </a:lnTo>
                  <a:lnTo>
                    <a:pt x="0" y="48"/>
                  </a:lnTo>
                  <a:close/>
                </a:path>
              </a:pathLst>
            </a:custGeom>
            <a:noFill/>
            <a:ln w="17463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8" name="Freeform 92">
              <a:extLst>
                <a:ext uri="{FF2B5EF4-FFF2-40B4-BE49-F238E27FC236}">
                  <a16:creationId xmlns:a16="http://schemas.microsoft.com/office/drawing/2014/main" id="{F41EC922-4A51-4D4D-978F-E02C36A7A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2668"/>
              <a:ext cx="64" cy="48"/>
            </a:xfrm>
            <a:custGeom>
              <a:avLst/>
              <a:gdLst>
                <a:gd name="T0" fmla="*/ 0 w 64"/>
                <a:gd name="T1" fmla="*/ 48 h 48"/>
                <a:gd name="T2" fmla="*/ 64 w 64"/>
                <a:gd name="T3" fmla="*/ 48 h 48"/>
                <a:gd name="T4" fmla="*/ 32 w 64"/>
                <a:gd name="T5" fmla="*/ 0 h 48"/>
                <a:gd name="T6" fmla="*/ 0 w 64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48">
                  <a:moveTo>
                    <a:pt x="0" y="48"/>
                  </a:moveTo>
                  <a:lnTo>
                    <a:pt x="64" y="48"/>
                  </a:lnTo>
                  <a:lnTo>
                    <a:pt x="32" y="0"/>
                  </a:lnTo>
                  <a:lnTo>
                    <a:pt x="0" y="48"/>
                  </a:lnTo>
                  <a:close/>
                </a:path>
              </a:pathLst>
            </a:custGeom>
            <a:noFill/>
            <a:ln w="17463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Freeform 93">
              <a:extLst>
                <a:ext uri="{FF2B5EF4-FFF2-40B4-BE49-F238E27FC236}">
                  <a16:creationId xmlns:a16="http://schemas.microsoft.com/office/drawing/2014/main" id="{8561809A-AAC8-4E35-92D7-3C9D17E35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" y="2520"/>
              <a:ext cx="64" cy="47"/>
            </a:xfrm>
            <a:custGeom>
              <a:avLst/>
              <a:gdLst>
                <a:gd name="T0" fmla="*/ 0 w 64"/>
                <a:gd name="T1" fmla="*/ 47 h 47"/>
                <a:gd name="T2" fmla="*/ 64 w 64"/>
                <a:gd name="T3" fmla="*/ 47 h 47"/>
                <a:gd name="T4" fmla="*/ 32 w 64"/>
                <a:gd name="T5" fmla="*/ 0 h 47"/>
                <a:gd name="T6" fmla="*/ 0 w 64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47">
                  <a:moveTo>
                    <a:pt x="0" y="47"/>
                  </a:moveTo>
                  <a:lnTo>
                    <a:pt x="64" y="47"/>
                  </a:lnTo>
                  <a:lnTo>
                    <a:pt x="32" y="0"/>
                  </a:lnTo>
                  <a:lnTo>
                    <a:pt x="0" y="47"/>
                  </a:lnTo>
                  <a:close/>
                </a:path>
              </a:pathLst>
            </a:custGeom>
            <a:noFill/>
            <a:ln w="17463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Freeform 94">
              <a:extLst>
                <a:ext uri="{FF2B5EF4-FFF2-40B4-BE49-F238E27FC236}">
                  <a16:creationId xmlns:a16="http://schemas.microsoft.com/office/drawing/2014/main" id="{76CF8768-CD86-4ACA-8196-9344A278E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9" y="2387"/>
              <a:ext cx="63" cy="48"/>
            </a:xfrm>
            <a:custGeom>
              <a:avLst/>
              <a:gdLst>
                <a:gd name="T0" fmla="*/ 0 w 63"/>
                <a:gd name="T1" fmla="*/ 48 h 48"/>
                <a:gd name="T2" fmla="*/ 63 w 63"/>
                <a:gd name="T3" fmla="*/ 48 h 48"/>
                <a:gd name="T4" fmla="*/ 32 w 63"/>
                <a:gd name="T5" fmla="*/ 0 h 48"/>
                <a:gd name="T6" fmla="*/ 0 w 63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48">
                  <a:moveTo>
                    <a:pt x="0" y="48"/>
                  </a:moveTo>
                  <a:lnTo>
                    <a:pt x="63" y="48"/>
                  </a:lnTo>
                  <a:lnTo>
                    <a:pt x="32" y="0"/>
                  </a:lnTo>
                  <a:lnTo>
                    <a:pt x="0" y="48"/>
                  </a:lnTo>
                  <a:close/>
                </a:path>
              </a:pathLst>
            </a:custGeom>
            <a:noFill/>
            <a:ln w="17463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Freeform 95">
              <a:extLst>
                <a:ext uri="{FF2B5EF4-FFF2-40B4-BE49-F238E27FC236}">
                  <a16:creationId xmlns:a16="http://schemas.microsoft.com/office/drawing/2014/main" id="{CB3B5ABB-78A9-43AD-B7A3-2375C8CFC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" y="2249"/>
              <a:ext cx="63" cy="48"/>
            </a:xfrm>
            <a:custGeom>
              <a:avLst/>
              <a:gdLst>
                <a:gd name="T0" fmla="*/ 0 w 63"/>
                <a:gd name="T1" fmla="*/ 48 h 48"/>
                <a:gd name="T2" fmla="*/ 63 w 63"/>
                <a:gd name="T3" fmla="*/ 48 h 48"/>
                <a:gd name="T4" fmla="*/ 32 w 63"/>
                <a:gd name="T5" fmla="*/ 0 h 48"/>
                <a:gd name="T6" fmla="*/ 0 w 63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48">
                  <a:moveTo>
                    <a:pt x="0" y="48"/>
                  </a:moveTo>
                  <a:lnTo>
                    <a:pt x="63" y="48"/>
                  </a:lnTo>
                  <a:lnTo>
                    <a:pt x="32" y="0"/>
                  </a:lnTo>
                  <a:lnTo>
                    <a:pt x="0" y="48"/>
                  </a:lnTo>
                  <a:close/>
                </a:path>
              </a:pathLst>
            </a:custGeom>
            <a:noFill/>
            <a:ln w="17463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Freeform 96">
              <a:extLst>
                <a:ext uri="{FF2B5EF4-FFF2-40B4-BE49-F238E27FC236}">
                  <a16:creationId xmlns:a16="http://schemas.microsoft.com/office/drawing/2014/main" id="{EA16C44D-B95F-43C9-B86C-D05A9065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2891"/>
              <a:ext cx="2029" cy="154"/>
            </a:xfrm>
            <a:custGeom>
              <a:avLst/>
              <a:gdLst>
                <a:gd name="T0" fmla="*/ 0 w 2029"/>
                <a:gd name="T1" fmla="*/ 154 h 154"/>
                <a:gd name="T2" fmla="*/ 223 w 2029"/>
                <a:gd name="T3" fmla="*/ 154 h 154"/>
                <a:gd name="T4" fmla="*/ 451 w 2029"/>
                <a:gd name="T5" fmla="*/ 149 h 154"/>
                <a:gd name="T6" fmla="*/ 674 w 2029"/>
                <a:gd name="T7" fmla="*/ 149 h 154"/>
                <a:gd name="T8" fmla="*/ 903 w 2029"/>
                <a:gd name="T9" fmla="*/ 138 h 154"/>
                <a:gd name="T10" fmla="*/ 1126 w 2029"/>
                <a:gd name="T11" fmla="*/ 123 h 154"/>
                <a:gd name="T12" fmla="*/ 1354 w 2029"/>
                <a:gd name="T13" fmla="*/ 96 h 154"/>
                <a:gd name="T14" fmla="*/ 1577 w 2029"/>
                <a:gd name="T15" fmla="*/ 59 h 154"/>
                <a:gd name="T16" fmla="*/ 1806 w 2029"/>
                <a:gd name="T17" fmla="*/ 32 h 154"/>
                <a:gd name="T18" fmla="*/ 2029 w 2029"/>
                <a:gd name="T1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9" h="154">
                  <a:moveTo>
                    <a:pt x="0" y="154"/>
                  </a:moveTo>
                  <a:lnTo>
                    <a:pt x="223" y="154"/>
                  </a:lnTo>
                  <a:lnTo>
                    <a:pt x="451" y="149"/>
                  </a:lnTo>
                  <a:lnTo>
                    <a:pt x="674" y="149"/>
                  </a:lnTo>
                  <a:lnTo>
                    <a:pt x="903" y="138"/>
                  </a:lnTo>
                  <a:lnTo>
                    <a:pt x="1126" y="123"/>
                  </a:lnTo>
                  <a:lnTo>
                    <a:pt x="1354" y="96"/>
                  </a:lnTo>
                  <a:lnTo>
                    <a:pt x="1577" y="59"/>
                  </a:lnTo>
                  <a:lnTo>
                    <a:pt x="1806" y="32"/>
                  </a:lnTo>
                  <a:lnTo>
                    <a:pt x="202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2BA5EA-4572-4AFB-BCB0-5B453D124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19"/>
              <a:ext cx="59" cy="58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9854B71-E990-4A28-B64D-5D14AE835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3019"/>
              <a:ext cx="59" cy="58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FF6B32A-9EBF-4025-B16D-3B57BFB08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3014"/>
              <a:ext cx="58" cy="58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2E5E97D-6332-4ED8-B835-A29F661B3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3014"/>
              <a:ext cx="58" cy="58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73D488D-3BCD-4841-AC53-68EEAE482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3003"/>
              <a:ext cx="59" cy="58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5E79CF4-4498-4811-B2AC-49EF2863E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2987"/>
              <a:ext cx="59" cy="58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AB3D429-D9CC-4693-A369-801B0FBA6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2960"/>
              <a:ext cx="58" cy="59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6EDE734-A2DA-458D-8636-551933B32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923"/>
              <a:ext cx="58" cy="59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6ADABCC-0ADE-4400-B019-01230DEC5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2897"/>
              <a:ext cx="58" cy="58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F3488D2-AF93-4DC6-9600-70419D969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2865"/>
              <a:ext cx="58" cy="58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9BB655A-CA80-4FEC-9610-5B888626D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1378"/>
              <a:ext cx="22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3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Average energy consumption in the source nodes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A415E1C-5BF1-4586-B26B-2E848F96B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3545"/>
              <a:ext cx="17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3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Message inter-arrival period (second)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8F31155-5F04-41E4-8E5D-1E52EC5673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81" y="2397"/>
              <a:ext cx="118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3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Energy consumption (mJ)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660E9EE-C860-498A-BB19-0C3BA5909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2007"/>
              <a:ext cx="7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802.11-like protocol</a:t>
              </a:r>
            </a:p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without sleep 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5943CCF-C74D-4067-BCC9-4DBA6A4B2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491"/>
              <a:ext cx="5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Overhearing</a:t>
              </a:r>
            </a:p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 avoidance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E7B6079-DB77-4DAB-B38C-00E95136D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" y="3078"/>
              <a:ext cx="1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en-US" altLang="zh-CN" sz="11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S-MAC w/o adaptive listen</a:t>
              </a:r>
              <a:endPara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0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0C36-A110-45A7-A961-7F7BCEAB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8514"/>
            <a:ext cx="9601200" cy="14859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S-MAC Conclusions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E011-98EC-4AAE-99AE-A7146828C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1852"/>
            <a:ext cx="9601200" cy="42355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Franklin Gothic Book" panose="020B0503020102020204" pitchFamily="34" charset="0"/>
                <a:cs typeface="Arial" panose="020B0604020202020204" pitchFamily="34" charset="0"/>
              </a:rPr>
              <a:t>Advantages:</a:t>
            </a:r>
          </a:p>
          <a:p>
            <a:pPr lvl="1"/>
            <a:r>
              <a:rPr lang="en-US" altLang="en-US" sz="2400" dirty="0">
                <a:latin typeface="Franklin Gothic Book" panose="020B0503020102020204" pitchFamily="34" charset="0"/>
                <a:cs typeface="Arial" panose="020B0604020202020204" pitchFamily="34" charset="0"/>
              </a:rPr>
              <a:t>S-MAC offers significant energy efficiency over always-listening MAC protocols.</a:t>
            </a:r>
          </a:p>
          <a:p>
            <a:pPr lvl="1"/>
            <a:r>
              <a:rPr lang="en-US" altLang="en-US" sz="2400" dirty="0">
                <a:latin typeface="Franklin Gothic Book" panose="020B0503020102020204" pitchFamily="34" charset="0"/>
                <a:cs typeface="Arial" panose="020B0604020202020204" pitchFamily="34" charset="0"/>
              </a:rPr>
              <a:t>S-MAC can function at 10% duty cycle.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Franklin Gothic Book" panose="020B0503020102020204" pitchFamily="34" charset="0"/>
                <a:cs typeface="Arial" panose="020B0604020202020204" pitchFamily="34" charset="0"/>
              </a:rPr>
              <a:t>Disadvantage</a:t>
            </a:r>
          </a:p>
          <a:p>
            <a:pPr lvl="1"/>
            <a:r>
              <a:rPr lang="en-US" altLang="en-US" sz="2400" dirty="0">
                <a:latin typeface="Franklin Gothic Book" panose="020B0503020102020204" pitchFamily="34" charset="0"/>
                <a:cs typeface="Arial" panose="020B0604020202020204" pitchFamily="34" charset="0"/>
              </a:rPr>
              <a:t>Sleep and listen periods are predefined and constant which decreases the efficiency of the algorithm under variable traffic load.</a:t>
            </a:r>
          </a:p>
          <a:p>
            <a:pPr lvl="1"/>
            <a:endParaRPr lang="en-US" altLang="en-US" sz="24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530352" lvl="1" indent="0">
              <a:buNone/>
            </a:pPr>
            <a:endParaRPr lang="en-US" altLang="en-US" sz="24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96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FB44-03C1-492F-8AE9-E014ACAF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Timeout-MAC (T-MAC)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F1BD-79B1-497B-8294-E10B0F4C1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Proposed to enhance the poor results of S-MAC protocol under variable traffic load.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Listen period ends when no activation event has occurred for a time threshold TA.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Reduce idle listening by transmitting all messages in bursts of variable length, and sleeping between bursts.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times out on hearing nothing.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89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E66B-904D-42D0-8AFE-A1ABC3D6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S-MAC Vs T-MAC</a:t>
            </a:r>
            <a:endParaRPr lang="en-US" dirty="0"/>
          </a:p>
        </p:txBody>
      </p:sp>
      <p:pic>
        <p:nvPicPr>
          <p:cNvPr id="4" name="Picture 4" descr="stmac">
            <a:extLst>
              <a:ext uri="{FF2B5EF4-FFF2-40B4-BE49-F238E27FC236}">
                <a16:creationId xmlns:a16="http://schemas.microsoft.com/office/drawing/2014/main" id="{F63BFE04-7586-4673-BC55-3BF6FA78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335236"/>
            <a:ext cx="4923892" cy="26025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7" descr="tmac">
            <a:extLst>
              <a:ext uri="{FF2B5EF4-FFF2-40B4-BE49-F238E27FC236}">
                <a16:creationId xmlns:a16="http://schemas.microsoft.com/office/drawing/2014/main" id="{2BA9ADC9-89CD-4904-8964-6E605BFA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32208" y="2335237"/>
            <a:ext cx="5114262" cy="26025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88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4A19-1CBD-4748-BBB2-E4ED1342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8175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wireless sensor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72CE-2193-49AB-9E5C-5B4DEAF4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0498"/>
            <a:ext cx="9601200" cy="44606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Network of devices</a:t>
            </a:r>
            <a:r>
              <a:rPr lang="en-US" sz="2400" dirty="0"/>
              <a:t> that can communicate the information gathered from a monitored field through wireless links.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CB9F9-6DCC-4A82-8FF5-D4A6D5AF2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83" y="2363372"/>
            <a:ext cx="6913739" cy="41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B8C7-4F20-4022-8A95-8D69E2D2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6310"/>
            <a:ext cx="9601200" cy="76317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Some Applications of Sensor Networks</a:t>
            </a:r>
            <a:br>
              <a:rPr lang="en-US" altLang="zh-TW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2483-D538-4AFD-959C-6E9245CF2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126" y="1631852"/>
            <a:ext cx="9601200" cy="436215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7030A0"/>
                </a:solidFill>
              </a:rPr>
              <a:t>Data Collection Networks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Sensing Movement of Glaciers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Environment Monitoring </a:t>
            </a:r>
          </a:p>
          <a:p>
            <a:pPr marL="530352" lvl="1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7030A0"/>
                </a:solidFill>
              </a:rPr>
              <a:t>Event Triggered Networks</a:t>
            </a:r>
            <a:endParaRPr lang="en-US" altLang="en-US" sz="2400" i="1" dirty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Military Applications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Environment Monitoring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/>
              <a:t>Poisonous gas, pollutants etc.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National Asset Protection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/>
              <a:t>Border </a:t>
            </a:r>
            <a:r>
              <a:rPr lang="en-US" altLang="en-US" sz="2400" dirty="0" err="1"/>
              <a:t>Patrol,Oil</a:t>
            </a:r>
            <a:r>
              <a:rPr lang="en-US" altLang="en-US" sz="2400" dirty="0"/>
              <a:t>/gas pipelines.</a:t>
            </a:r>
          </a:p>
          <a:p>
            <a:pPr lvl="2">
              <a:lnSpc>
                <a:spcPct val="80000"/>
              </a:lnSpc>
            </a:pPr>
            <a:endParaRPr lang="en-US" altLang="en-US" sz="2400" dirty="0"/>
          </a:p>
          <a:p>
            <a:endParaRPr lang="en-US" sz="2400" dirty="0"/>
          </a:p>
        </p:txBody>
      </p:sp>
      <p:pic>
        <p:nvPicPr>
          <p:cNvPr id="4" name="Picture 3" descr="Photo Collage">
            <a:hlinkClick r:id="rId2"/>
            <a:extLst>
              <a:ext uri="{FF2B5EF4-FFF2-40B4-BE49-F238E27FC236}">
                <a16:creationId xmlns:a16="http://schemas.microsoft.com/office/drawing/2014/main" id="{96C2F957-BE4E-4DBC-8C4D-753B950C6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07" y="1364566"/>
            <a:ext cx="4406118" cy="448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0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9ED7-43C7-4480-B9CB-B091A23D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32" y="444268"/>
            <a:ext cx="9601200" cy="71109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Evolution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5BF5951F-17B3-4F45-9B0C-DFCC7B464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652" y="1575000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Tahoma" panose="020B0604030504040204" pitchFamily="34" charset="0"/>
                <a:ea typeface="宋体" panose="02010600030101010101" pitchFamily="2" charset="-122"/>
              </a:rPr>
              <a:t>Adaptive Rate Control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1B8747-D50E-4BEB-B827-19A80920A414}"/>
              </a:ext>
            </a:extLst>
          </p:cNvPr>
          <p:cNvGrpSpPr/>
          <p:nvPr/>
        </p:nvGrpSpPr>
        <p:grpSpPr>
          <a:xfrm>
            <a:off x="1967789" y="2273597"/>
            <a:ext cx="8361485" cy="4145524"/>
            <a:chOff x="2400300" y="1816457"/>
            <a:chExt cx="7391400" cy="3651652"/>
          </a:xfrm>
        </p:grpSpPr>
        <p:sp>
          <p:nvSpPr>
            <p:cNvPr id="4" name="Line 5">
              <a:extLst>
                <a:ext uri="{FF2B5EF4-FFF2-40B4-BE49-F238E27FC236}">
                  <a16:creationId xmlns:a16="http://schemas.microsoft.com/office/drawing/2014/main" id="{09B1B23A-AE3E-446F-ABF7-1F9D0479F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0500" y="3152775"/>
              <a:ext cx="457200" cy="0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FFE8BBE4-B26C-4918-A695-8A4266047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100" y="2847975"/>
              <a:ext cx="1143000" cy="609600"/>
            </a:xfrm>
            <a:prstGeom prst="bevel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600">
                  <a:latin typeface="Tahoma" panose="020B0604030504040204" pitchFamily="34" charset="0"/>
                  <a:ea typeface="宋体" panose="02010600030101010101" pitchFamily="2" charset="-122"/>
                </a:rPr>
                <a:t>CSMA/CD</a:t>
              </a:r>
            </a:p>
          </p:txBody>
        </p:sp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FD42D593-8315-4A06-B04D-C1F06625C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100" y="2847975"/>
              <a:ext cx="1143000" cy="609600"/>
            </a:xfrm>
            <a:prstGeom prst="bevel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600">
                  <a:latin typeface="Tahoma" panose="020B0604030504040204" pitchFamily="34" charset="0"/>
                  <a:ea typeface="宋体" panose="02010600030101010101" pitchFamily="2" charset="-122"/>
                </a:rPr>
                <a:t>CSMA/CA</a:t>
              </a:r>
            </a:p>
          </p:txBody>
        </p:sp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B9541A6A-18C2-4E98-8BA0-CC95E0F5D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700" y="2847975"/>
              <a:ext cx="1066800" cy="609600"/>
            </a:xfrm>
            <a:prstGeom prst="bevel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600">
                  <a:latin typeface="Tahoma" panose="020B0604030504040204" pitchFamily="34" charset="0"/>
                  <a:ea typeface="宋体" panose="02010600030101010101" pitchFamily="2" charset="-122"/>
                </a:rPr>
                <a:t>SMAC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4A38F6B4-1BE6-4445-A8EE-5D86219F1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500" y="2847975"/>
              <a:ext cx="1066800" cy="609600"/>
            </a:xfrm>
            <a:prstGeom prst="bevel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600">
                  <a:latin typeface="Tahoma" panose="020B0604030504040204" pitchFamily="34" charset="0"/>
                  <a:ea typeface="宋体" panose="02010600030101010101" pitchFamily="2" charset="-122"/>
                </a:rPr>
                <a:t>TMAC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238B7CCD-BA93-4017-9A3E-9E3B7DDF9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5500" y="3152775"/>
              <a:ext cx="733425" cy="0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80F77771-29E8-4BA6-81BD-DB26E9A18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2900" y="3152775"/>
              <a:ext cx="457200" cy="0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A754E7E1-9878-440C-A1F1-D4E769E70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425" y="2466975"/>
              <a:ext cx="1145239" cy="298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solidFill>
                    <a:srgbClr val="0070C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IEEE 802.11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50C65BD3-F208-4942-95E2-2466E08AD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300" y="3502025"/>
              <a:ext cx="1828800" cy="731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Carrier Sense Multiple Access with Collision Detection 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3C74C634-1BA8-497A-9FC1-FD181F6B2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658" y="2466975"/>
              <a:ext cx="1046048" cy="298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solidFill>
                    <a:srgbClr val="0070C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IEEE 802.3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976AB00E-55FA-4855-8CD2-DBAF5F3F5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300" y="3502025"/>
              <a:ext cx="1752600" cy="731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Carrier Sense Multiple Access with Collision Avoidance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2586D3F8-EB1E-42BA-BE6A-CC9ABA59A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500" y="3505200"/>
              <a:ext cx="1219200" cy="515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Fixed duty cycle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5EBD398-0679-4662-ACDD-78CD4A98A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100" y="3505200"/>
              <a:ext cx="1371600" cy="515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Adaptive duty cycle</a:t>
              </a:r>
            </a:p>
          </p:txBody>
        </p:sp>
        <p:sp>
          <p:nvSpPr>
            <p:cNvPr id="17" name="AutoShape 18">
              <a:extLst>
                <a:ext uri="{FF2B5EF4-FFF2-40B4-BE49-F238E27FC236}">
                  <a16:creationId xmlns:a16="http://schemas.microsoft.com/office/drawing/2014/main" id="{3F263E77-B838-4F9D-AFA2-DC34E5F09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969" y="1816457"/>
              <a:ext cx="1066800" cy="609600"/>
            </a:xfrm>
            <a:prstGeom prst="bevel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ARC</a:t>
              </a: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161BA51-E4AB-4F27-949C-FAF69B3BA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5500" y="2168502"/>
              <a:ext cx="685800" cy="603273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AutoShape 21">
              <a:extLst>
                <a:ext uri="{FF2B5EF4-FFF2-40B4-BE49-F238E27FC236}">
                  <a16:creationId xmlns:a16="http://schemas.microsoft.com/office/drawing/2014/main" id="{9AE40C81-0BA6-4B1C-89B4-97807FDA0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969" y="4122030"/>
              <a:ext cx="1066800" cy="762000"/>
            </a:xfrm>
            <a:prstGeom prst="bevel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DMAC/</a:t>
              </a:r>
            </a:p>
            <a:p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MMAC</a:t>
              </a: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B6AA5A5A-9A2F-4702-BA1F-235680BE8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5500" y="3505200"/>
              <a:ext cx="685800" cy="762000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AA91D989-78BA-45F4-B3D0-167352857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500" y="4953000"/>
              <a:ext cx="1219200" cy="515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Directional Antennas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03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44D7-4BE0-434A-9BFA-549DBAA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8514"/>
            <a:ext cx="9601200" cy="1052866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Medium Access Control in Sensor Nets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B72C-2E25-4DCF-BF02-90927AA9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1852"/>
            <a:ext cx="9601200" cy="42355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Important attributes of MAC protocols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952500" lvl="1" indent="-495300">
              <a:buFont typeface="Wingdings" panose="05000000000000000000" pitchFamily="2" charset="2"/>
              <a:buAutoNum type="arabicPeriod"/>
            </a:pPr>
            <a:r>
              <a:rPr lang="en-US" altLang="en-US" dirty="0"/>
              <a:t>Collision avoidance</a:t>
            </a:r>
          </a:p>
          <a:p>
            <a:pPr marL="952500" lvl="1" indent="-495300">
              <a:buFont typeface="Wingdings" panose="05000000000000000000" pitchFamily="2" charset="2"/>
              <a:buAutoNum type="arabicPeriod"/>
            </a:pPr>
            <a:r>
              <a:rPr lang="en-US" altLang="en-US" dirty="0"/>
              <a:t>Energy efficiency</a:t>
            </a:r>
          </a:p>
          <a:p>
            <a:pPr marL="952500" lvl="1" indent="-495300">
              <a:buFont typeface="Wingdings" panose="05000000000000000000" pitchFamily="2" charset="2"/>
              <a:buAutoNum type="arabicPeriod"/>
            </a:pPr>
            <a:r>
              <a:rPr lang="en-US" altLang="en-US" dirty="0"/>
              <a:t>Scalability in node density</a:t>
            </a:r>
          </a:p>
          <a:p>
            <a:pPr marL="952500" lvl="1" indent="-495300">
              <a:buFont typeface="Wingdings" panose="05000000000000000000" pitchFamily="2" charset="2"/>
              <a:buAutoNum type="arabicPeriod"/>
            </a:pPr>
            <a:r>
              <a:rPr lang="en-US" altLang="en-US" dirty="0"/>
              <a:t>Latency</a:t>
            </a:r>
          </a:p>
          <a:p>
            <a:pPr marL="952500" lvl="1" indent="-495300">
              <a:buFont typeface="Wingdings" panose="05000000000000000000" pitchFamily="2" charset="2"/>
              <a:buAutoNum type="arabicPeriod"/>
            </a:pPr>
            <a:r>
              <a:rPr lang="en-US" altLang="en-US" dirty="0"/>
              <a:t>Fairness</a:t>
            </a:r>
          </a:p>
          <a:p>
            <a:pPr marL="952500" lvl="1" indent="-495300">
              <a:buFont typeface="Wingdings" panose="05000000000000000000" pitchFamily="2" charset="2"/>
              <a:buAutoNum type="arabicPeriod"/>
            </a:pPr>
            <a:r>
              <a:rPr lang="en-US" altLang="en-US" dirty="0"/>
              <a:t>Throughput</a:t>
            </a:r>
          </a:p>
          <a:p>
            <a:pPr marL="952500" lvl="1" indent="-495300">
              <a:buFont typeface="Wingdings" panose="05000000000000000000" pitchFamily="2" charset="2"/>
              <a:buAutoNum type="arabicPeriod"/>
            </a:pPr>
            <a:r>
              <a:rPr lang="en-US" altLang="en-US" dirty="0"/>
              <a:t>Bandwidth utilization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71F81E-930E-47DA-B917-E4216A3303FB}"/>
              </a:ext>
            </a:extLst>
          </p:cNvPr>
          <p:cNvGrpSpPr/>
          <p:nvPr/>
        </p:nvGrpSpPr>
        <p:grpSpPr>
          <a:xfrm>
            <a:off x="6375913" y="2540480"/>
            <a:ext cx="1868487" cy="1048674"/>
            <a:chOff x="7332516" y="2344452"/>
            <a:chExt cx="1868487" cy="1048674"/>
          </a:xfrm>
        </p:grpSpPr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7992209E-DBF4-4A05-8098-5CB4510B6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2516" y="2344452"/>
              <a:ext cx="177800" cy="1048674"/>
            </a:xfrm>
            <a:prstGeom prst="rightBrace">
              <a:avLst>
                <a:gd name="adj1" fmla="val 3997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08985E22-36E9-4CD2-889A-CE0F801DB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1953" y="2582211"/>
              <a:ext cx="1289050" cy="573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 anchorCtr="1"/>
            <a:lstStyle/>
            <a:p>
              <a:pPr eaLnBrk="0" hangingPunct="0"/>
              <a:r>
                <a:rPr lang="en-US" altLang="en-US" sz="4000" baseline="30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Primary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39793AC-8852-466A-99FA-3CBE17F30D9D}"/>
              </a:ext>
            </a:extLst>
          </p:cNvPr>
          <p:cNvGrpSpPr/>
          <p:nvPr/>
        </p:nvGrpSpPr>
        <p:grpSpPr>
          <a:xfrm>
            <a:off x="6375913" y="3749626"/>
            <a:ext cx="2197100" cy="1209592"/>
            <a:chOff x="7346803" y="3473709"/>
            <a:chExt cx="2197100" cy="1209592"/>
          </a:xfrm>
        </p:grpSpPr>
        <p:sp>
          <p:nvSpPr>
            <p:cNvPr id="6" name="AutoShape 9">
              <a:extLst>
                <a:ext uri="{FF2B5EF4-FFF2-40B4-BE49-F238E27FC236}">
                  <a16:creationId xmlns:a16="http://schemas.microsoft.com/office/drawing/2014/main" id="{EF3CFD75-48E3-4E0A-BF5C-49F97F677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803" y="3473709"/>
              <a:ext cx="163513" cy="1209592"/>
            </a:xfrm>
            <a:prstGeom prst="rightBrace">
              <a:avLst>
                <a:gd name="adj1" fmla="val 73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7D80CA08-0447-4051-9F99-6B85E3B5A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1953" y="3791927"/>
              <a:ext cx="1631950" cy="573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 anchorCtr="1"/>
            <a:lstStyle/>
            <a:p>
              <a:pPr eaLnBrk="0" hangingPunct="0"/>
              <a:r>
                <a:rPr lang="en-US" altLang="en-US" sz="4000" baseline="30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Secondary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13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15D3033-0F94-4461-B4AE-28170E2E0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9601200" cy="93198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Reason of Energy Waste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C4C4AB7-1E47-41ED-8A9C-93D57F2F5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917700"/>
            <a:ext cx="9601200" cy="3949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+mj-lt"/>
              </a:rPr>
              <a:t>Major sources of energy waste (cont.)</a:t>
            </a:r>
          </a:p>
          <a:p>
            <a:pPr marL="860425" lvl="1" indent="-403225"/>
            <a:r>
              <a:rPr lang="en-US" altLang="en-US" sz="2400" dirty="0">
                <a:latin typeface="+mj-lt"/>
              </a:rPr>
              <a:t>Idle listening</a:t>
            </a:r>
          </a:p>
          <a:p>
            <a:pPr marL="1317625" lvl="2" indent="-342900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Long idle time when no sensing event happens</a:t>
            </a:r>
          </a:p>
          <a:p>
            <a:pPr marL="860425" lvl="1" indent="-403225"/>
            <a:r>
              <a:rPr lang="en-US" altLang="en-US" sz="2400" dirty="0">
                <a:latin typeface="+mj-lt"/>
              </a:rPr>
              <a:t>Collisions</a:t>
            </a:r>
          </a:p>
          <a:p>
            <a:pPr marL="860425" lvl="1" indent="-403225"/>
            <a:r>
              <a:rPr lang="en-US" altLang="en-US" sz="2400" dirty="0">
                <a:latin typeface="+mj-lt"/>
              </a:rPr>
              <a:t>Control overhead</a:t>
            </a:r>
          </a:p>
          <a:p>
            <a:pPr marL="860425" lvl="1" indent="-403225"/>
            <a:r>
              <a:rPr lang="en-US" altLang="en-US" sz="2400" dirty="0">
                <a:latin typeface="+mj-lt"/>
              </a:rPr>
              <a:t>Overhearing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en-US" sz="2400" dirty="0">
                <a:latin typeface="+mj-lt"/>
              </a:rPr>
              <a:t>We try to reduce energy consumption from all above sources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en-US" sz="2400" dirty="0">
                <a:latin typeface="+mj-lt"/>
              </a:rPr>
              <a:t>Combine benefits of TDMA + contention protocols</a:t>
            </a:r>
          </a:p>
          <a:p>
            <a:endParaRPr lang="en-US" altLang="en-US" sz="2400" dirty="0">
              <a:latin typeface="+mj-lt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8E160B93-559F-41B2-BE8D-B73D8791CA08}"/>
              </a:ext>
            </a:extLst>
          </p:cNvPr>
          <p:cNvSpPr>
            <a:spLocks/>
          </p:cNvSpPr>
          <p:nvPr/>
        </p:nvSpPr>
        <p:spPr bwMode="auto">
          <a:xfrm>
            <a:off x="5844028" y="3377565"/>
            <a:ext cx="273050" cy="1023938"/>
          </a:xfrm>
          <a:prstGeom prst="righ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AC8D296B-F67F-4C4E-9132-49F8D3F94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291" y="3471228"/>
            <a:ext cx="2913063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/>
          <a:p>
            <a:pPr eaLnBrk="0" hangingPunct="0"/>
            <a:r>
              <a:rPr lang="en-US" altLang="en-US" sz="4000" baseline="30000" dirty="0">
                <a:solidFill>
                  <a:srgbClr val="000099"/>
                </a:solidFill>
                <a:latin typeface="Times New Roman" panose="02020603050405020304" pitchFamily="18" charset="0"/>
              </a:rPr>
              <a:t>Common to all wireless networks</a:t>
            </a: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DADB196E-A0A3-4B36-A033-3FC704F6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390" y="2506346"/>
            <a:ext cx="744538" cy="165100"/>
          </a:xfrm>
          <a:prstGeom prst="leftArrow">
            <a:avLst>
              <a:gd name="adj1" fmla="val 50000"/>
              <a:gd name="adj2" fmla="val 11274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929A101-DBD2-4FBA-9A9A-6A95B0D05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4028" y="2436496"/>
            <a:ext cx="352266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/>
          <a:lstStyle/>
          <a:p>
            <a:pPr eaLnBrk="0" hangingPunct="0"/>
            <a:r>
              <a:rPr lang="en-US" altLang="en-US" sz="4000" baseline="30000" dirty="0">
                <a:solidFill>
                  <a:srgbClr val="000099"/>
                </a:solidFill>
                <a:latin typeface="Times New Roman" panose="02020603050405020304" pitchFamily="18" charset="0"/>
              </a:rPr>
              <a:t>Dominant in sensor</a:t>
            </a:r>
            <a:r>
              <a:rPr lang="en-US" altLang="en-US" sz="40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4000" baseline="30000" dirty="0">
                <a:solidFill>
                  <a:srgbClr val="000099"/>
                </a:solidFill>
                <a:latin typeface="Times New Roman" panose="02020603050405020304" pitchFamily="18" charset="0"/>
              </a:rPr>
              <a:t>nets</a:t>
            </a:r>
          </a:p>
        </p:txBody>
      </p:sp>
    </p:spTree>
    <p:extLst>
      <p:ext uri="{BB962C8B-B14F-4D97-AF65-F5344CB8AC3E}">
        <p14:creationId xmlns:p14="http://schemas.microsoft.com/office/powerpoint/2010/main" val="90128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7547-EC75-4637-A325-7E85E583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Existing MAC Protocols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0933-C9FF-4953-874D-7635048D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Sensor-MAC (S-MAC) : Listen-sleep</a:t>
            </a:r>
          </a:p>
          <a:p>
            <a:endParaRPr lang="en-US" altLang="en-US" dirty="0"/>
          </a:p>
          <a:p>
            <a:r>
              <a:rPr lang="en-US" altLang="en-US" dirty="0"/>
              <a:t>Timeout-MAC (T-MAC) : Activation event</a:t>
            </a:r>
          </a:p>
          <a:p>
            <a:endParaRPr lang="en-US" altLang="en-US" dirty="0"/>
          </a:p>
          <a:p>
            <a:r>
              <a:rPr lang="en-US" altLang="en-US" dirty="0" err="1"/>
              <a:t>WiseMAC</a:t>
            </a:r>
            <a:r>
              <a:rPr lang="en-US" altLang="en-US" dirty="0"/>
              <a:t> : Preamble Sampling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3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26F9-0090-4B64-9D2D-B3F8979C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Sensor-MAC (S-MAC)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EE0E-8F1D-4199-9EF8-57C8EF5E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326"/>
            <a:ext cx="9601200" cy="4656406"/>
          </a:xfrm>
        </p:spPr>
        <p:txBody>
          <a:bodyPr>
            <a:normAutofit/>
          </a:bodyPr>
          <a:lstStyle/>
          <a:p>
            <a:r>
              <a:rPr lang="en-US" altLang="en-US" dirty="0"/>
              <a:t>Tradeoffs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kumimoji="1" lang="en-US" altLang="en-US" sz="3000" dirty="0">
                <a:latin typeface="Tahoma" panose="020B0604030504040204" pitchFamily="34" charset="0"/>
              </a:rPr>
              <a:t>Major components in S-MAC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kumimoji="1" lang="en-US" altLang="en-US" sz="2600" dirty="0">
                <a:latin typeface="Tahoma" panose="020B0604030504040204" pitchFamily="34" charset="0"/>
              </a:rPr>
              <a:t>Periodic listen and sleep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kumimoji="1" lang="en-US" altLang="en-US" sz="2600" dirty="0">
                <a:latin typeface="Tahoma" panose="020B0604030504040204" pitchFamily="34" charset="0"/>
              </a:rPr>
              <a:t>Collision avoidance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kumimoji="1" lang="en-US" altLang="en-US" sz="2600" dirty="0">
                <a:latin typeface="Tahoma" panose="020B0604030504040204" pitchFamily="34" charset="0"/>
              </a:rPr>
              <a:t>Overhearing avoidance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kumimoji="1" lang="en-US" altLang="en-US" sz="2600" dirty="0">
                <a:latin typeface="Tahoma" panose="020B0604030504040204" pitchFamily="34" charset="0"/>
              </a:rPr>
              <a:t>Massage passing</a:t>
            </a:r>
          </a:p>
          <a:p>
            <a:endParaRPr lang="en-US" alt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9CB84D-62ED-46E2-A19B-7BD3142DF8B8}"/>
              </a:ext>
            </a:extLst>
          </p:cNvPr>
          <p:cNvGrpSpPr/>
          <p:nvPr/>
        </p:nvGrpSpPr>
        <p:grpSpPr>
          <a:xfrm>
            <a:off x="3095870" y="2209751"/>
            <a:ext cx="4981575" cy="1006475"/>
            <a:chOff x="2941125" y="2171700"/>
            <a:chExt cx="4981575" cy="1006475"/>
          </a:xfrm>
        </p:grpSpPr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53F814FB-A892-46D4-AC75-087543E5F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500" y="2419350"/>
              <a:ext cx="368300" cy="354013"/>
            </a:xfrm>
            <a:prstGeom prst="smileyFace">
              <a:avLst>
                <a:gd name="adj" fmla="val -4653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id="{48B6E53C-4774-4AC1-A29F-73A43E3E6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7725" y="2432050"/>
              <a:ext cx="368300" cy="354013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E4F93532-C5D3-4298-A1BD-ECC037E7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400" y="2514600"/>
              <a:ext cx="792163" cy="219075"/>
            </a:xfrm>
            <a:prstGeom prst="rightArrow">
              <a:avLst>
                <a:gd name="adj1" fmla="val 50000"/>
                <a:gd name="adj2" fmla="val 90399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7BB6D78D-E59F-475E-9D57-499BEFC70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125" y="2171700"/>
              <a:ext cx="1309688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2880" rIns="0" bIns="0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4000" baseline="30000" dirty="0">
                  <a:solidFill>
                    <a:srgbClr val="000099"/>
                  </a:solidFill>
                  <a:latin typeface="Tahoma" panose="020B0604030504040204" pitchFamily="34" charset="0"/>
                </a:rPr>
                <a:t>Latency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US" altLang="en-US" sz="4000" baseline="30000" dirty="0">
                  <a:solidFill>
                    <a:srgbClr val="000099"/>
                  </a:solidFill>
                  <a:latin typeface="Tahoma" panose="020B0604030504040204" pitchFamily="34" charset="0"/>
                </a:rPr>
                <a:t>Fairness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D43C5155-2B78-451A-9078-ABD10478E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3975" y="2349500"/>
              <a:ext cx="1228725" cy="65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2880" rIns="0" bIns="0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4000" baseline="30000">
                  <a:solidFill>
                    <a:srgbClr val="000099"/>
                  </a:solidFill>
                  <a:latin typeface="Tahoma" panose="020B0604030504040204" pitchFamily="34" charset="0"/>
                </a:rPr>
                <a:t>Energy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81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F52E-9012-447D-8957-05E3C555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Periodic Listen and Sleep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12CE-134C-40BD-9D26-E93DC6ECD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6769"/>
            <a:ext cx="9601200" cy="44606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</a:rPr>
              <a:t>Problem:</a:t>
            </a:r>
            <a:r>
              <a:rPr lang="en-US" altLang="en-US" dirty="0"/>
              <a:t> Idle listening consumes significant energy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</a:rPr>
              <a:t>Solution:</a:t>
            </a:r>
            <a:r>
              <a:rPr lang="en-US" altLang="en-US" dirty="0"/>
              <a:t> Periodic listen and sleep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kumimoji="1" lang="en-US" altLang="en-US" sz="2600" dirty="0">
                <a:latin typeface="Tahoma" panose="020B0604030504040204" pitchFamily="34" charset="0"/>
              </a:rPr>
              <a:t>Turn off radio when sleeping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kumimoji="1" lang="en-US" altLang="en-US" sz="2600" dirty="0">
                <a:latin typeface="Tahoma" panose="020B0604030504040204" pitchFamily="34" charset="0"/>
              </a:rPr>
              <a:t>Reduce duty cycle to ~ 10% (200ms on/2s off)</a:t>
            </a:r>
          </a:p>
          <a:p>
            <a:endParaRPr lang="en-US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DC1CD3D1-43D3-43B2-8569-71EDB6B211DA}"/>
              </a:ext>
            </a:extLst>
          </p:cNvPr>
          <p:cNvGrpSpPr>
            <a:grpSpLocks/>
          </p:cNvGrpSpPr>
          <p:nvPr/>
        </p:nvGrpSpPr>
        <p:grpSpPr bwMode="auto">
          <a:xfrm>
            <a:off x="2525737" y="2314672"/>
            <a:ext cx="6224368" cy="586789"/>
            <a:chOff x="1240" y="2146"/>
            <a:chExt cx="3164" cy="262"/>
          </a:xfrm>
        </p:grpSpPr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30094342-EE95-4D13-81C3-0CBC13D0A3B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40" y="2407"/>
              <a:ext cx="3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9144" rIns="0" bIns="9144" anchor="ctr"/>
            <a:lstStyle/>
            <a:p>
              <a:endParaRPr lang="en-US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F1996059-3A4E-41B7-8834-2DEFE41321B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24" y="2146"/>
              <a:ext cx="484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" rIns="0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sleep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6C254BE-E8B2-426C-9C60-B3CC82D2A73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74" y="2158"/>
              <a:ext cx="467" cy="250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" rIns="0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listen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74C6B7A3-3FA7-4936-AA2E-C633798731D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882" y="2154"/>
              <a:ext cx="467" cy="250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" rIns="0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listen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7E7706C1-9024-4C59-962B-A488A3A072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622" y="2160"/>
              <a:ext cx="484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" rIns="0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sleep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2BF3A9-0ACC-4F90-AE99-79BE84F51B8C}"/>
              </a:ext>
            </a:extLst>
          </p:cNvPr>
          <p:cNvGrpSpPr/>
          <p:nvPr/>
        </p:nvGrpSpPr>
        <p:grpSpPr>
          <a:xfrm>
            <a:off x="2789348" y="5495911"/>
            <a:ext cx="4981575" cy="541337"/>
            <a:chOff x="1876425" y="5316538"/>
            <a:chExt cx="4981575" cy="541337"/>
          </a:xfrm>
        </p:grpSpPr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2705E3C9-77B0-4A18-B92E-62AF12E08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5349875"/>
              <a:ext cx="368300" cy="354012"/>
            </a:xfrm>
            <a:prstGeom prst="smileyFace">
              <a:avLst>
                <a:gd name="adj" fmla="val -4653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75626AD7-AC73-448F-88E9-86AED1ECF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025" y="5362575"/>
              <a:ext cx="368300" cy="354012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4">
              <a:extLst>
                <a:ext uri="{FF2B5EF4-FFF2-40B4-BE49-F238E27FC236}">
                  <a16:creationId xmlns:a16="http://schemas.microsoft.com/office/drawing/2014/main" id="{90F8AA36-492A-463F-A14C-CA41EA825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5445125"/>
              <a:ext cx="792163" cy="219075"/>
            </a:xfrm>
            <a:prstGeom prst="rightArrow">
              <a:avLst>
                <a:gd name="adj1" fmla="val 50000"/>
                <a:gd name="adj2" fmla="val 90399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9E337A4A-25DD-4525-B77A-6E6B834EB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425" y="5340350"/>
              <a:ext cx="13096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2880" rIns="0" bIns="0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4000" baseline="30000" dirty="0">
                  <a:solidFill>
                    <a:srgbClr val="000099"/>
                  </a:solidFill>
                  <a:latin typeface="Tahoma" panose="020B0604030504040204" pitchFamily="34" charset="0"/>
                </a:rPr>
                <a:t>Latency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345A47B4-5F75-4131-911D-53FC2D6E6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275" y="5316538"/>
              <a:ext cx="1228725" cy="541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2880" rIns="0" bIns="0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4000" baseline="30000">
                  <a:solidFill>
                    <a:srgbClr val="000099"/>
                  </a:solidFill>
                  <a:latin typeface="Tahoma" panose="020B0604030504040204" pitchFamily="34" charset="0"/>
                </a:rPr>
                <a:t>Energy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30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115</TotalTime>
  <Words>681</Words>
  <Application>Microsoft Office PowerPoint</Application>
  <PresentationFormat>Widescreen</PresentationFormat>
  <Paragraphs>194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微軟正黑體</vt:lpstr>
      <vt:lpstr>宋体</vt:lpstr>
      <vt:lpstr>华文楷体</vt:lpstr>
      <vt:lpstr>Arial</vt:lpstr>
      <vt:lpstr>Courier New</vt:lpstr>
      <vt:lpstr>Franklin Gothic Book</vt:lpstr>
      <vt:lpstr>Helvetica</vt:lpstr>
      <vt:lpstr>Tahoma</vt:lpstr>
      <vt:lpstr>Times New Roman</vt:lpstr>
      <vt:lpstr>Wingdings</vt:lpstr>
      <vt:lpstr>Crop</vt:lpstr>
      <vt:lpstr>Energy Efficient mac protocol</vt:lpstr>
      <vt:lpstr>What is wireless sensor network</vt:lpstr>
      <vt:lpstr>Some Applications of Sensor Networks </vt:lpstr>
      <vt:lpstr>Evolution</vt:lpstr>
      <vt:lpstr>Medium Access Control in Sensor Nets</vt:lpstr>
      <vt:lpstr>Reason of Energy Waste</vt:lpstr>
      <vt:lpstr>Existing MAC Protocols</vt:lpstr>
      <vt:lpstr>Sensor-MAC (S-MAC) Design</vt:lpstr>
      <vt:lpstr>Periodic Listen and Sleep</vt:lpstr>
      <vt:lpstr>Periodic Listen and Sleep</vt:lpstr>
      <vt:lpstr>Overhearing Avoidance</vt:lpstr>
      <vt:lpstr>Message Passing</vt:lpstr>
      <vt:lpstr>Message Passing</vt:lpstr>
      <vt:lpstr>S-MAC</vt:lpstr>
      <vt:lpstr>Example</vt:lpstr>
      <vt:lpstr>Experiment Result</vt:lpstr>
      <vt:lpstr>S-MAC Conclusions</vt:lpstr>
      <vt:lpstr>Timeout-MAC (T-MAC) Protocol</vt:lpstr>
      <vt:lpstr>S-MAC Vs T-MAC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Jagan</dc:creator>
  <cp:lastModifiedBy>Jagan</cp:lastModifiedBy>
  <cp:revision>122</cp:revision>
  <dcterms:created xsi:type="dcterms:W3CDTF">2017-09-05T06:51:13Z</dcterms:created>
  <dcterms:modified xsi:type="dcterms:W3CDTF">2017-09-05T08:46:29Z</dcterms:modified>
</cp:coreProperties>
</file>