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87" name="Google Shape;41;p25"/>
          <p:cNvSpPr/>
          <p:nvPr/>
        </p:nvSpPr>
        <p:spPr>
          <a:xfrm>
            <a:off x="4572000" y="-125"/>
            <a:ext cx="4572000" cy="5143501"/>
          </a:xfrm>
          <a:prstGeom prst="rect">
            <a:avLst/>
          </a:prstGeom>
          <a:solidFill>
            <a:srgbClr val="EEEEEE"/>
          </a:solidFill>
          <a:ln w="12700">
            <a:miter lim="400000"/>
          </a:ln>
        </p:spPr>
        <p:txBody>
          <a:bodyPr lIns="0" tIns="0" rIns="0" bIns="0" anchor="ctr"/>
          <a:lstStyle/>
          <a:p>
            <a:pPr/>
          </a:p>
        </p:txBody>
      </p:sp>
      <p:sp>
        <p:nvSpPr>
          <p:cNvPr id="88" name="Title Text"/>
          <p:cNvSpPr txBox="1"/>
          <p:nvPr>
            <p:ph type="title"/>
          </p:nvPr>
        </p:nvSpPr>
        <p:spPr>
          <a:xfrm>
            <a:off x="265500" y="1233175"/>
            <a:ext cx="4045200" cy="1482301"/>
          </a:xfrm>
          <a:prstGeom prst="rect">
            <a:avLst/>
          </a:prstGeom>
        </p:spPr>
        <p:txBody>
          <a:bodyPr anchor="b"/>
          <a:lstStyle>
            <a:lvl1pPr algn="ctr">
              <a:defRPr b="0" sz="4200" u="none"/>
            </a:lvl1pPr>
          </a:lstStyle>
          <a:p>
            <a:pPr/>
            <a:r>
              <a:t>Title Text</a:t>
            </a:r>
          </a:p>
        </p:txBody>
      </p:sp>
      <p:sp>
        <p:nvSpPr>
          <p:cNvPr id="89" name="Body Level One…"/>
          <p:cNvSpPr txBox="1"/>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90" name="Google Shape;44;p25"/>
          <p:cNvSpPr txBox="1"/>
          <p:nvPr>
            <p:ph type="body" sz="half" idx="21"/>
          </p:nvPr>
        </p:nvSpPr>
        <p:spPr>
          <a:xfrm>
            <a:off x="4939500" y="724074"/>
            <a:ext cx="3837000" cy="3695102"/>
          </a:xfrm>
          <a:prstGeom prst="rect">
            <a:avLst/>
          </a:prstGeom>
        </p:spPr>
        <p:txBody>
          <a:bodyPr anchor="ctr"/>
          <a:lstStyle/>
          <a:p>
            <a:pP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8" name="xx%"/>
          <p:cNvSpPr txBox="1"/>
          <p:nvPr>
            <p:ph type="title" hasCustomPrompt="1"/>
          </p:nvPr>
        </p:nvSpPr>
        <p:spPr>
          <a:xfrm>
            <a:off x="311699" y="1106125"/>
            <a:ext cx="8520602" cy="1963500"/>
          </a:xfrm>
          <a:prstGeom prst="rect">
            <a:avLst/>
          </a:prstGeom>
        </p:spPr>
        <p:txBody>
          <a:bodyPr anchor="b"/>
          <a:lstStyle>
            <a:lvl1pPr algn="ctr">
              <a:defRPr b="0" sz="12000" u="none"/>
            </a:lvl1pPr>
          </a:lstStyle>
          <a:p>
            <a:pPr/>
            <a:r>
              <a:t>xx%</a:t>
            </a:r>
          </a:p>
        </p:txBody>
      </p:sp>
      <p:sp>
        <p:nvSpPr>
          <p:cNvPr id="99" name="Body Level One…"/>
          <p:cNvSpPr txBox="1"/>
          <p:nvPr>
            <p:ph type="body" sz="half" idx="1"/>
          </p:nvPr>
        </p:nvSpPr>
        <p:spPr>
          <a:xfrm>
            <a:off x="311699" y="3152225"/>
            <a:ext cx="8520602" cy="1300800"/>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07" name="Author and Date"/>
          <p:cNvSpPr txBox="1"/>
          <p:nvPr>
            <p:ph type="body" sz="quarter" idx="21" hasCustomPrompt="1"/>
          </p:nvPr>
        </p:nvSpPr>
        <p:spPr>
          <a:xfrm>
            <a:off x="452437" y="4600856"/>
            <a:ext cx="8239126" cy="247651"/>
          </a:xfrm>
          <a:prstGeom prst="rect">
            <a:avLst/>
          </a:prstGeom>
          <a:ln w="3175"/>
        </p:spPr>
        <p:txBody>
          <a:bodyPr lIns="17144" tIns="17144" rIns="17144" bIns="17144" anchor="b"/>
          <a:lstStyle>
            <a:lvl1pPr marL="0" indent="0" defTabSz="309562">
              <a:lnSpc>
                <a:spcPct val="100000"/>
              </a:lnSpc>
              <a:buClrTx/>
              <a:buSzTx/>
              <a:buFontTx/>
              <a:buNone/>
              <a:defRPr sz="1200">
                <a:solidFill>
                  <a:srgbClr val="53585F"/>
                </a:solidFill>
                <a:latin typeface="Produkt Light"/>
                <a:ea typeface="Produkt Light"/>
                <a:cs typeface="Produkt Light"/>
                <a:sym typeface="Produkt Light"/>
              </a:defRPr>
            </a:lvl1pPr>
          </a:lstStyle>
          <a:p>
            <a:pPr/>
            <a:r>
              <a:t>Author and Date</a:t>
            </a:r>
          </a:p>
        </p:txBody>
      </p:sp>
      <p:sp>
        <p:nvSpPr>
          <p:cNvPr id="108" name="Body Level One…"/>
          <p:cNvSpPr txBox="1"/>
          <p:nvPr>
            <p:ph type="body" sz="quarter" idx="1" hasCustomPrompt="1"/>
          </p:nvPr>
        </p:nvSpPr>
        <p:spPr>
          <a:xfrm>
            <a:off x="452437" y="2757487"/>
            <a:ext cx="8239126" cy="752476"/>
          </a:xfrm>
          <a:prstGeom prst="rect">
            <a:avLst/>
          </a:prstGeom>
        </p:spPr>
        <p:txBody>
          <a:bodyPr lIns="19050" tIns="19050" rIns="19050" bIns="19050"/>
          <a:lstStyle>
            <a:lvl1pPr marL="0" indent="0" defTabSz="309562">
              <a:lnSpc>
                <a:spcPct val="100000"/>
              </a:lnSpc>
              <a:buClrTx/>
              <a:buSzTx/>
              <a:buFontTx/>
              <a:buNone/>
              <a:defRPr sz="2000">
                <a:solidFill>
                  <a:srgbClr val="53585F"/>
                </a:solidFill>
                <a:latin typeface="Produkt Extralight"/>
                <a:ea typeface="Produkt Extralight"/>
                <a:cs typeface="Produkt Extralight"/>
                <a:sym typeface="Produkt Extralight"/>
              </a:defRPr>
            </a:lvl1pPr>
            <a:lvl2pPr marL="0" indent="457200" defTabSz="309562">
              <a:lnSpc>
                <a:spcPct val="100000"/>
              </a:lnSpc>
              <a:buClrTx/>
              <a:buSzTx/>
              <a:buFontTx/>
              <a:buNone/>
              <a:defRPr sz="2000">
                <a:solidFill>
                  <a:srgbClr val="53585F"/>
                </a:solidFill>
                <a:latin typeface="Produkt Extralight"/>
                <a:ea typeface="Produkt Extralight"/>
                <a:cs typeface="Produkt Extralight"/>
                <a:sym typeface="Produkt Extralight"/>
              </a:defRPr>
            </a:lvl2pPr>
            <a:lvl3pPr marL="0" indent="914400" defTabSz="309562">
              <a:lnSpc>
                <a:spcPct val="100000"/>
              </a:lnSpc>
              <a:buClrTx/>
              <a:buSzTx/>
              <a:buFontTx/>
              <a:buNone/>
              <a:defRPr sz="2000">
                <a:solidFill>
                  <a:srgbClr val="53585F"/>
                </a:solidFill>
                <a:latin typeface="Produkt Extralight"/>
                <a:ea typeface="Produkt Extralight"/>
                <a:cs typeface="Produkt Extralight"/>
                <a:sym typeface="Produkt Extralight"/>
              </a:defRPr>
            </a:lvl3pPr>
            <a:lvl4pPr marL="0" indent="1371600" defTabSz="309562">
              <a:lnSpc>
                <a:spcPct val="100000"/>
              </a:lnSpc>
              <a:buClrTx/>
              <a:buSzTx/>
              <a:buFontTx/>
              <a:buNone/>
              <a:defRPr sz="2000">
                <a:solidFill>
                  <a:srgbClr val="53585F"/>
                </a:solidFill>
                <a:latin typeface="Produkt Extralight"/>
                <a:ea typeface="Produkt Extralight"/>
                <a:cs typeface="Produkt Extralight"/>
                <a:sym typeface="Produkt Extralight"/>
              </a:defRPr>
            </a:lvl4pPr>
            <a:lvl5pPr marL="0" indent="1828800" defTabSz="309562">
              <a:lnSpc>
                <a:spcPct val="100000"/>
              </a:lnSpc>
              <a:buClrTx/>
              <a:buSzTx/>
              <a:buFontTx/>
              <a:buNone/>
              <a:defRPr sz="2000">
                <a:solidFill>
                  <a:srgbClr val="53585F"/>
                </a:solidFill>
                <a:latin typeface="Produkt Extralight"/>
                <a:ea typeface="Produkt Extralight"/>
                <a:cs typeface="Produkt Extralight"/>
                <a:sym typeface="Produkt Extralight"/>
              </a:defRPr>
            </a:lvl5pPr>
          </a:lstStyle>
          <a:p>
            <a:pPr/>
            <a:r>
              <a:t>Presentation Subtitle</a:t>
            </a:r>
          </a:p>
          <a:p>
            <a:pPr lvl="1"/>
            <a:r>
              <a:t/>
            </a:r>
          </a:p>
          <a:p>
            <a:pPr lvl="2"/>
            <a:r>
              <a:t/>
            </a:r>
          </a:p>
          <a:p>
            <a:pPr lvl="3"/>
            <a:r>
              <a:t/>
            </a:r>
          </a:p>
          <a:p>
            <a:pPr lvl="4"/>
            <a:r>
              <a:t/>
            </a:r>
          </a:p>
        </p:txBody>
      </p:sp>
      <p:sp>
        <p:nvSpPr>
          <p:cNvPr id="109" name="Presentation Title"/>
          <p:cNvSpPr txBox="1"/>
          <p:nvPr>
            <p:ph type="title" hasCustomPrompt="1"/>
          </p:nvPr>
        </p:nvSpPr>
        <p:spPr>
          <a:xfrm>
            <a:off x="452437" y="981075"/>
            <a:ext cx="8239128" cy="1743075"/>
          </a:xfrm>
          <a:prstGeom prst="rect">
            <a:avLst/>
          </a:prstGeom>
        </p:spPr>
        <p:txBody>
          <a:bodyPr lIns="19050" tIns="19050" rIns="19050" bIns="19050" anchor="b"/>
          <a:lstStyle>
            <a:lvl1pPr defTabSz="133350">
              <a:lnSpc>
                <a:spcPct val="90000"/>
              </a:lnSpc>
              <a:defRPr b="0" spc="-44" sz="4400" u="none">
                <a:solidFill>
                  <a:srgbClr val="53585F"/>
                </a:solidFill>
                <a:latin typeface="Produkt Extralight"/>
                <a:ea typeface="Produkt Extralight"/>
                <a:cs typeface="Produkt Extralight"/>
                <a:sym typeface="Produkt Extralight"/>
              </a:defRPr>
            </a:lvl1pPr>
          </a:lstStyle>
          <a:p>
            <a:pPr/>
            <a:r>
              <a:t>Presentation Title</a:t>
            </a:r>
          </a:p>
        </p:txBody>
      </p:sp>
      <p:sp>
        <p:nvSpPr>
          <p:cNvPr id="110" name="Slide Number"/>
          <p:cNvSpPr txBox="1"/>
          <p:nvPr>
            <p:ph type="sldNum" sz="quarter" idx="2"/>
          </p:nvPr>
        </p:nvSpPr>
        <p:spPr>
          <a:xfrm>
            <a:off x="8833357" y="4668773"/>
            <a:ext cx="146813" cy="164212"/>
          </a:xfrm>
          <a:prstGeom prst="rect">
            <a:avLst/>
          </a:prstGeom>
        </p:spPr>
        <p:txBody>
          <a:bodyPr lIns="19050" tIns="19050" rIns="19050" bIns="19050" anchor="b">
            <a:spAutoFit/>
          </a:bodyPr>
          <a:lstStyle>
            <a:lvl1pPr defTabSz="219075">
              <a:defRPr sz="700">
                <a:solidFill>
                  <a:srgbClr val="53585F"/>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18" name="Body Level One…"/>
          <p:cNvSpPr txBox="1"/>
          <p:nvPr>
            <p:ph type="body" sz="quarter" idx="1"/>
          </p:nvPr>
        </p:nvSpPr>
        <p:spPr>
          <a:xfrm>
            <a:off x="311699" y="4230575"/>
            <a:ext cx="5998802" cy="605101"/>
          </a:xfrm>
          <a:prstGeom prst="rect">
            <a:avLst/>
          </a:prstGeom>
        </p:spPr>
        <p:txBody>
          <a:bodyPr anchor="ctr"/>
          <a:lstStyle>
            <a:lvl1pPr marL="126600" indent="228600">
              <a:lnSpc>
                <a:spcPct val="100000"/>
              </a:lnSpc>
              <a:buClrTx/>
              <a:buSzTx/>
              <a:buFontTx/>
              <a:buNone/>
              <a:defRPr sz="1400">
                <a:solidFill>
                  <a:srgbClr val="000000"/>
                </a:solidFill>
              </a:defRPr>
            </a:lvl1pPr>
            <a:lvl2pPr marL="1041000" indent="-317500">
              <a:lnSpc>
                <a:spcPct val="100000"/>
              </a:lnSpc>
              <a:buClrTx/>
              <a:buSzPts val="1400"/>
              <a:buFontTx/>
              <a:defRPr sz="1400">
                <a:solidFill>
                  <a:srgbClr val="000000"/>
                </a:solidFill>
              </a:defRPr>
            </a:lvl2pPr>
            <a:lvl3pPr marL="1498200" indent="-317500">
              <a:lnSpc>
                <a:spcPct val="100000"/>
              </a:lnSpc>
              <a:buClrTx/>
              <a:buSzPts val="1400"/>
              <a:buFontTx/>
              <a:defRPr sz="1400">
                <a:solidFill>
                  <a:srgbClr val="000000"/>
                </a:solidFill>
              </a:defRPr>
            </a:lvl3pPr>
            <a:lvl4pPr marL="1955400" indent="-317500">
              <a:lnSpc>
                <a:spcPct val="100000"/>
              </a:lnSpc>
              <a:buClrTx/>
              <a:buSzPts val="1400"/>
              <a:buFontTx/>
              <a:defRPr sz="1400">
                <a:solidFill>
                  <a:srgbClr val="000000"/>
                </a:solidFill>
              </a:defRPr>
            </a:lvl4pPr>
            <a:lvl5pPr marL="2412600" indent="-317500">
              <a:lnSpc>
                <a:spcPct val="100000"/>
              </a:lnSpc>
              <a:buClrTx/>
              <a:buSzPts val="1400"/>
              <a:buFontTx/>
              <a:defRPr sz="1400">
                <a:solidFill>
                  <a:srgbClr val="000000"/>
                </a:solidFill>
              </a:defRPr>
            </a:lvl5pPr>
          </a:lstStyle>
          <a:p>
            <a:pPr/>
            <a:r>
              <a:t>Body Level One</a:t>
            </a:r>
          </a:p>
          <a:p>
            <a:pPr lvl="1"/>
            <a:r>
              <a:t>Body Level Two</a:t>
            </a:r>
          </a:p>
          <a:p>
            <a:pPr lvl="2"/>
            <a:r>
              <a:t>Body Level Three</a:t>
            </a:r>
          </a:p>
          <a:p>
            <a:pPr lvl="3"/>
            <a:r>
              <a:t>Body Level Four</a:t>
            </a:r>
          </a:p>
          <a:p>
            <a:pPr lvl="4"/>
            <a:r>
              <a:t>Body Level Five</a:t>
            </a: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26" name="Title Text"/>
          <p:cNvSpPr txBox="1"/>
          <p:nvPr>
            <p:ph type="title"/>
          </p:nvPr>
        </p:nvSpPr>
        <p:spPr>
          <a:xfrm>
            <a:off x="311708" y="744574"/>
            <a:ext cx="8520601" cy="2052601"/>
          </a:xfrm>
          <a:prstGeom prst="rect">
            <a:avLst/>
          </a:prstGeom>
        </p:spPr>
        <p:txBody>
          <a:bodyPr anchor="b"/>
          <a:lstStyle>
            <a:lvl1pPr algn="ctr">
              <a:defRPr b="0" sz="5200" u="none"/>
            </a:lvl1pPr>
          </a:lstStyle>
          <a:p>
            <a:pPr/>
            <a:r>
              <a:t>Title Text</a:t>
            </a:r>
          </a:p>
        </p:txBody>
      </p:sp>
      <p:sp>
        <p:nvSpPr>
          <p:cNvPr id="27" name="Body Level One…"/>
          <p:cNvSpPr txBox="1"/>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35" name="Title Text"/>
          <p:cNvSpPr txBox="1"/>
          <p:nvPr>
            <p:ph type="title"/>
          </p:nvPr>
        </p:nvSpPr>
        <p:spPr>
          <a:xfrm>
            <a:off x="311699" y="2150849"/>
            <a:ext cx="8520602" cy="841801"/>
          </a:xfrm>
          <a:prstGeom prst="rect">
            <a:avLst/>
          </a:prstGeom>
        </p:spPr>
        <p:txBody>
          <a:bodyPr anchor="ctr"/>
          <a:lstStyle>
            <a:lvl1pPr algn="ctr">
              <a:defRPr b="0" sz="3600" u="none"/>
            </a:lvl1pPr>
          </a:lstStyle>
          <a:p>
            <a:pPr/>
            <a:r>
              <a:t>Title Text</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3" name="Title Text"/>
          <p:cNvSpPr txBox="1"/>
          <p:nvPr>
            <p:ph type="title"/>
          </p:nvPr>
        </p:nvSpPr>
        <p:spPr>
          <a:xfrm>
            <a:off x="311699" y="445025"/>
            <a:ext cx="8520602" cy="572701"/>
          </a:xfrm>
          <a:prstGeom prst="rect">
            <a:avLst/>
          </a:prstGeom>
        </p:spPr>
        <p:txBody>
          <a:bodyPr/>
          <a:lstStyle/>
          <a:p>
            <a:pPr/>
            <a:r>
              <a:t>Title Text</a:t>
            </a:r>
          </a:p>
        </p:txBody>
      </p:sp>
      <p:sp>
        <p:nvSpPr>
          <p:cNvPr id="44" name="Body Level One…"/>
          <p:cNvSpPr txBox="1"/>
          <p:nvPr>
            <p:ph type="body" idx="1"/>
          </p:nvPr>
        </p:nvSpPr>
        <p:spPr>
          <a:xfrm>
            <a:off x="311699" y="1152475"/>
            <a:ext cx="8520602" cy="3416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52" name="Title Text"/>
          <p:cNvSpPr txBox="1"/>
          <p:nvPr>
            <p:ph type="title"/>
          </p:nvPr>
        </p:nvSpPr>
        <p:spPr>
          <a:xfrm>
            <a:off x="311699" y="445025"/>
            <a:ext cx="8520602" cy="572701"/>
          </a:xfrm>
          <a:prstGeom prst="rect">
            <a:avLst/>
          </a:prstGeom>
        </p:spPr>
        <p:txBody>
          <a:bodyPr/>
          <a:lstStyle/>
          <a:p>
            <a:pPr/>
            <a:r>
              <a:t>Title Text</a:t>
            </a:r>
          </a:p>
        </p:txBody>
      </p:sp>
      <p:sp>
        <p:nvSpPr>
          <p:cNvPr id="53" name="Body Level One…"/>
          <p:cNvSpPr txBox="1"/>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4" name="Google Shape;28;p21"/>
          <p:cNvSpPr txBox="1"/>
          <p:nvPr>
            <p:ph type="body" sz="half" idx="21"/>
          </p:nvPr>
        </p:nvSpPr>
        <p:spPr>
          <a:xfrm>
            <a:off x="4832399" y="1152475"/>
            <a:ext cx="3999902" cy="3416400"/>
          </a:xfrm>
          <a:prstGeom prst="rect">
            <a:avLst/>
          </a:prstGeom>
        </p:spPr>
        <p:txBody>
          <a:bodyPr/>
          <a:lstStyle/>
          <a:p>
            <a:pPr indent="-317500">
              <a:buSzPts val="1400"/>
              <a:defRPr sz="1400"/>
            </a:pPr>
          </a:p>
        </p:txBody>
      </p:sp>
      <p:sp>
        <p:nvSpPr>
          <p:cNvPr id="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2" name="Title Text"/>
          <p:cNvSpPr txBox="1"/>
          <p:nvPr>
            <p:ph type="title"/>
          </p:nvPr>
        </p:nvSpPr>
        <p:spPr>
          <a:xfrm>
            <a:off x="311699" y="445025"/>
            <a:ext cx="8520602" cy="572701"/>
          </a:xfrm>
          <a:prstGeom prst="rect">
            <a:avLst/>
          </a:prstGeom>
        </p:spPr>
        <p:txBody>
          <a:bodyPr/>
          <a:lstStyle/>
          <a:p>
            <a:pPr/>
            <a:r>
              <a:t>Title Text</a:t>
            </a:r>
          </a:p>
        </p:txBody>
      </p:sp>
      <p:sp>
        <p:nvSpPr>
          <p:cNvPr id="6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70" name="Title Text"/>
          <p:cNvSpPr txBox="1"/>
          <p:nvPr>
            <p:ph type="title"/>
          </p:nvPr>
        </p:nvSpPr>
        <p:spPr>
          <a:xfrm>
            <a:off x="311699" y="555600"/>
            <a:ext cx="2808001" cy="755700"/>
          </a:xfrm>
          <a:prstGeom prst="rect">
            <a:avLst/>
          </a:prstGeom>
        </p:spPr>
        <p:txBody>
          <a:bodyPr anchor="b"/>
          <a:lstStyle>
            <a:lvl1pPr>
              <a:defRPr b="0" sz="2400" u="none"/>
            </a:lvl1pPr>
          </a:lstStyle>
          <a:p>
            <a:pPr/>
            <a:r>
              <a:t>Title Text</a:t>
            </a:r>
          </a:p>
        </p:txBody>
      </p:sp>
      <p:sp>
        <p:nvSpPr>
          <p:cNvPr id="71" name="Body Level One…"/>
          <p:cNvSpPr txBox="1"/>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79" name="Title Text"/>
          <p:cNvSpPr txBox="1"/>
          <p:nvPr>
            <p:ph type="title"/>
          </p:nvPr>
        </p:nvSpPr>
        <p:spPr>
          <a:xfrm>
            <a:off x="490250" y="450149"/>
            <a:ext cx="6367801" cy="4090801"/>
          </a:xfrm>
          <a:prstGeom prst="rect">
            <a:avLst/>
          </a:prstGeom>
        </p:spPr>
        <p:txBody>
          <a:bodyPr anchor="ctr"/>
          <a:lstStyle>
            <a:lvl1pPr>
              <a:defRPr b="0" sz="4800" u="none"/>
            </a:lvl1pPr>
          </a:lstStyle>
          <a:p>
            <a:pPr/>
            <a:r>
              <a:t>Title Text</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57200" y="205978"/>
            <a:ext cx="8229600" cy="9941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3" name="Body Level One…"/>
          <p:cNvSpPr txBox="1"/>
          <p:nvPr>
            <p:ph type="body" idx="1"/>
          </p:nvPr>
        </p:nvSpPr>
        <p:spPr>
          <a:xfrm>
            <a:off x="457200" y="1200150"/>
            <a:ext cx="8229600" cy="39433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684345" y="4700819"/>
            <a:ext cx="336813" cy="318396"/>
          </a:xfrm>
          <a:prstGeom prst="rect">
            <a:avLst/>
          </a:prstGeom>
          <a:ln w="12700">
            <a:miter lim="400000"/>
          </a:ln>
        </p:spPr>
        <p:txBody>
          <a:bodyPr wrap="none" lIns="91424" tIns="91424" rIns="91424" bIns="91424" anchor="ctr">
            <a:normAutofit fontScale="100000" lnSpcReduction="0"/>
          </a:bodyPr>
          <a:lstStyle>
            <a:lvl1pPr algn="r">
              <a:defRPr sz="10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1" baseline="0" cap="none" i="0" spc="0" strike="noStrike" sz="1700" u="sng">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1" baseline="0" cap="none" i="0" spc="0" strike="noStrike" sz="1700" u="sng">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1" baseline="0" cap="none" i="0" spc="0" strike="noStrike" sz="1700" u="sng">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1" baseline="0" cap="none" i="0" spc="0" strike="noStrike" sz="1700" u="sng">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1" baseline="0" cap="none" i="0" spc="0" strike="noStrike" sz="1700" u="sng">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1" baseline="0" cap="none" i="0" spc="0" strike="noStrike" sz="1700" u="sng">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1" baseline="0" cap="none" i="0" spc="0" strike="noStrike" sz="1700" u="sng">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1" baseline="0" cap="none" i="0" spc="0" strike="noStrike" sz="1700" u="sng">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1" baseline="0" cap="none" i="0" spc="0" strike="noStrike" sz="1700" u="sng">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b="0" baseline="0" cap="none" i="0" spc="0" strike="noStrike" sz="1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Google Shape;54;g30c85c40941_0_1"/>
          <p:cNvSpPr txBox="1"/>
          <p:nvPr/>
        </p:nvSpPr>
        <p:spPr>
          <a:xfrm>
            <a:off x="779943" y="1883123"/>
            <a:ext cx="6758101" cy="71316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1200"/>
              </a:spcBef>
              <a:defRPr b="1" sz="3800" u="sng"/>
            </a:lvl1pPr>
          </a:lstStyle>
          <a:p>
            <a:pPr/>
            <a:r>
              <a:t>How to Learn Bioinformatics</a:t>
            </a:r>
          </a:p>
        </p:txBody>
      </p:sp>
      <p:sp>
        <p:nvSpPr>
          <p:cNvPr id="120" name="Jagan L Bioinformatics Team Lead, Decode Age"/>
          <p:cNvSpPr txBox="1"/>
          <p:nvPr/>
        </p:nvSpPr>
        <p:spPr>
          <a:xfrm>
            <a:off x="5810042" y="4538067"/>
            <a:ext cx="3172123"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2"/>
            <a:r>
              <a:t>Jagan L</a:t>
            </a:r>
            <a:br/>
            <a:r>
              <a:t>Bioinformatics Team Lead, Decode Age </a:t>
            </a:r>
          </a:p>
        </p:txBody>
      </p:sp>
      <p:sp>
        <p:nvSpPr>
          <p:cNvPr id="121" name="Slide Number"/>
          <p:cNvSpPr txBox="1"/>
          <p:nvPr>
            <p:ph type="sldNum" sz="quarter" idx="4294967295"/>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22" name="Lecture 1: Introduction"/>
          <p:cNvSpPr txBox="1"/>
          <p:nvPr/>
        </p:nvSpPr>
        <p:spPr>
          <a:xfrm>
            <a:off x="175665" y="48219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Google Shape;110;p8"/>
          <p:cNvSpPr txBox="1"/>
          <p:nvPr/>
        </p:nvSpPr>
        <p:spPr>
          <a:xfrm>
            <a:off x="197474" y="1056324"/>
            <a:ext cx="8630402" cy="84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1200"/>
              </a:spcBef>
            </a:pPr>
            <a:r>
              <a:t>Repetitive task: Take advantage of the benefits of automation, it's important to</a:t>
            </a:r>
            <a:r>
              <a:rPr u="sng"/>
              <a:t> organize projects, data, and code </a:t>
            </a:r>
            <a:r>
              <a:t>in a way that facilitates automation. Simple habits like </a:t>
            </a:r>
            <a:r>
              <a:rPr u="sng"/>
              <a:t>consistent file naming conventions</a:t>
            </a:r>
            <a:r>
              <a:t> that are easily understood by computers can greatly facilitate automation and make work much easier. </a:t>
            </a:r>
          </a:p>
        </p:txBody>
      </p:sp>
      <p:sp>
        <p:nvSpPr>
          <p:cNvPr id="175" name="Google Shape;111;p8"/>
          <p:cNvSpPr txBox="1"/>
          <p:nvPr/>
        </p:nvSpPr>
        <p:spPr>
          <a:xfrm>
            <a:off x="335274" y="500874"/>
            <a:ext cx="4168201"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u="sng"/>
            </a:pPr>
            <a:r>
              <a:rPr u="none"/>
              <a:t>2) </a:t>
            </a:r>
            <a:r>
              <a:t>Let Your Computer Do the Work For You</a:t>
            </a:r>
          </a:p>
        </p:txBody>
      </p:sp>
      <p:sp>
        <p:nvSpPr>
          <p:cNvPr id="176" name="Google Shape;112;p8"/>
          <p:cNvSpPr txBox="1"/>
          <p:nvPr/>
        </p:nvSpPr>
        <p:spPr>
          <a:xfrm>
            <a:off x="299975" y="2263949"/>
            <a:ext cx="5867101"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u="sng"/>
            </a:pPr>
            <a:r>
              <a:rPr u="none"/>
              <a:t>3) </a:t>
            </a:r>
            <a:r>
              <a:t>Test Code, or Better Yet, Let Code Test Code</a:t>
            </a:r>
          </a:p>
        </p:txBody>
      </p:sp>
      <p:sp>
        <p:nvSpPr>
          <p:cNvPr id="177" name="Google Shape;113;p8"/>
          <p:cNvSpPr txBox="1"/>
          <p:nvPr/>
        </p:nvSpPr>
        <p:spPr>
          <a:xfrm>
            <a:off x="299974" y="2752600"/>
            <a:ext cx="8672402" cy="18026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buClr>
                <a:srgbClr val="000000"/>
              </a:buClr>
              <a:buSzPts val="1400"/>
              <a:buFont typeface="Arial"/>
              <a:buChar char="●"/>
              <a:defRPr u="sng"/>
            </a:pPr>
            <a:r>
              <a:t>Unit testing</a:t>
            </a:r>
            <a:r>
              <a:rPr b="1"/>
              <a:t>:</a:t>
            </a:r>
            <a:r>
              <a:rPr u="none"/>
              <a:t> which is widely used in the software industry to ensure code quality and prevent bugs, is not commonly used in scientific coding despite the fact that scientific code is more prone to bugs.</a:t>
            </a:r>
            <a:endParaRPr u="none"/>
          </a:p>
          <a:p>
            <a:pPr indent="457200"/>
          </a:p>
          <a:p>
            <a:pPr marL="457200" indent="-317500">
              <a:buClr>
                <a:srgbClr val="000000"/>
              </a:buClr>
              <a:buSzPts val="1400"/>
              <a:buFont typeface="Arial"/>
              <a:buChar char="●"/>
            </a:pPr>
            <a:r>
              <a:t>This is known as the </a:t>
            </a:r>
            <a:r>
              <a:rPr b="1" u="sng"/>
              <a:t>paradox of scientific coding,</a:t>
            </a:r>
            <a:r>
              <a:t> as testing should be utilized more in scientific coding, but it is often neglected. This is especially unfortunate since many scientific conclusions are based on large amounts of code. </a:t>
            </a:r>
            <a:br/>
          </a:p>
        </p:txBody>
      </p:sp>
      <p:sp>
        <p:nvSpPr>
          <p:cNvPr id="178"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79" name="Slide Number"/>
          <p:cNvSpPr txBox="1"/>
          <p:nvPr>
            <p:ph type="sldNum" sz="quarter" idx="4294967295"/>
          </p:nvPr>
        </p:nvSpPr>
        <p:spPr>
          <a:xfrm>
            <a:off x="8698471" y="4706961"/>
            <a:ext cx="322687"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
        <p:nvSpPr>
          <p:cNvPr id="180"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2" name="Google Shape;118;g30c85c40941_0_42" descr="Google Shape;118;g30c85c40941_0_42"/>
          <p:cNvPicPr>
            <a:picLocks noChangeAspect="1"/>
          </p:cNvPicPr>
          <p:nvPr/>
        </p:nvPicPr>
        <p:blipFill>
          <a:blip r:embed="rId2">
            <a:extLst/>
          </a:blip>
          <a:stretch>
            <a:fillRect/>
          </a:stretch>
        </p:blipFill>
        <p:spPr>
          <a:xfrm>
            <a:off x="405799" y="791524"/>
            <a:ext cx="7059475" cy="2484101"/>
          </a:xfrm>
          <a:prstGeom prst="rect">
            <a:avLst/>
          </a:prstGeom>
          <a:ln w="12700">
            <a:miter lim="400000"/>
          </a:ln>
        </p:spPr>
      </p:pic>
      <p:sp>
        <p:nvSpPr>
          <p:cNvPr id="183" name="Google Shape;119;g30c85c40941_0_42"/>
          <p:cNvSpPr txBox="1"/>
          <p:nvPr/>
        </p:nvSpPr>
        <p:spPr>
          <a:xfrm>
            <a:off x="326425" y="3917174"/>
            <a:ext cx="8628300" cy="845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298450">
              <a:lnSpc>
                <a:spcPct val="115000"/>
              </a:lnSpc>
              <a:spcBef>
                <a:spcPts val="1200"/>
              </a:spcBef>
              <a:buClr>
                <a:srgbClr val="000000"/>
              </a:buClr>
              <a:buSzPts val="1400"/>
              <a:buFont typeface="Arial"/>
              <a:buChar char="●"/>
            </a:pPr>
            <a:r>
              <a:t>How many times is this code called by other code?</a:t>
            </a:r>
          </a:p>
          <a:p>
            <a:pPr marL="457200" indent="-298450">
              <a:lnSpc>
                <a:spcPct val="115000"/>
              </a:lnSpc>
              <a:buClr>
                <a:srgbClr val="000000"/>
              </a:buClr>
              <a:buSzPts val="1400"/>
              <a:buFont typeface="Arial"/>
              <a:buChar char="●"/>
            </a:pPr>
            <a:r>
              <a:t>If this code were wrong, how detrimental to the final results would it be?</a:t>
            </a:r>
          </a:p>
          <a:p>
            <a:pPr marL="457200" indent="-298450">
              <a:lnSpc>
                <a:spcPct val="115000"/>
              </a:lnSpc>
              <a:buClr>
                <a:srgbClr val="000000"/>
              </a:buClr>
              <a:buSzPts val="1400"/>
              <a:buFont typeface="Arial"/>
              <a:buChar char="●"/>
            </a:pPr>
            <a:r>
              <a:t>How noticeable would an error be if one occurred?</a:t>
            </a:r>
          </a:p>
        </p:txBody>
      </p:sp>
      <p:sp>
        <p:nvSpPr>
          <p:cNvPr id="184" name="Google Shape;120;g30c85c40941_0_42"/>
          <p:cNvSpPr txBox="1"/>
          <p:nvPr/>
        </p:nvSpPr>
        <p:spPr>
          <a:xfrm>
            <a:off x="297450" y="3516974"/>
            <a:ext cx="8549100"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r>
              <a:t>A sensible strategy is to consider three important variables each time you write a bit of code:</a:t>
            </a:r>
          </a:p>
        </p:txBody>
      </p:sp>
      <p:sp>
        <p:nvSpPr>
          <p:cNvPr id="185"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86" name="Slide Number"/>
          <p:cNvSpPr txBox="1"/>
          <p:nvPr>
            <p:ph type="sldNum" sz="quarter" idx="4294967295"/>
          </p:nvPr>
        </p:nvSpPr>
        <p:spPr>
          <a:xfrm>
            <a:off x="8706954" y="4706961"/>
            <a:ext cx="314204"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
        <p:nvSpPr>
          <p:cNvPr id="187"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25;p11"/>
          <p:cNvSpPr txBox="1"/>
          <p:nvPr/>
        </p:nvSpPr>
        <p:spPr>
          <a:xfrm>
            <a:off x="-1" y="661974"/>
            <a:ext cx="8581202" cy="146386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1200"/>
              </a:spcBef>
            </a:pPr>
          </a:p>
          <a:p>
            <a:pPr marL="457200" indent="-317500">
              <a:lnSpc>
                <a:spcPct val="115000"/>
              </a:lnSpc>
              <a:spcBef>
                <a:spcPts val="1200"/>
              </a:spcBef>
              <a:buClr>
                <a:srgbClr val="000000"/>
              </a:buClr>
              <a:buSzPts val="1400"/>
              <a:buFont typeface="Arial"/>
              <a:buChar char="●"/>
            </a:pPr>
            <a:r>
              <a:t>Modifying data can make it easy to lose track of how the data has been changed. </a:t>
            </a:r>
          </a:p>
          <a:p>
            <a:pPr marL="457200" indent="-317500">
              <a:lnSpc>
                <a:spcPct val="115000"/>
              </a:lnSpc>
              <a:buClr>
                <a:srgbClr val="000000"/>
              </a:buClr>
              <a:buSzPts val="1400"/>
              <a:buFont typeface="Arial"/>
              <a:buChar char="●"/>
            </a:pPr>
            <a:r>
              <a:t>Unlike a workflow with input and output files at each step, modifying a file in place provides no indication of what has been done to it. Without a backup copy of the original data, these changes are essentially irreproducible.</a:t>
            </a:r>
          </a:p>
        </p:txBody>
      </p:sp>
      <p:sp>
        <p:nvSpPr>
          <p:cNvPr id="190" name="Google Shape;126;p11"/>
          <p:cNvSpPr txBox="1"/>
          <p:nvPr/>
        </p:nvSpPr>
        <p:spPr>
          <a:xfrm>
            <a:off x="327874" y="597049"/>
            <a:ext cx="3000002"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u="sng"/>
            </a:pPr>
            <a:r>
              <a:rPr u="none"/>
              <a:t>4) </a:t>
            </a:r>
            <a:r>
              <a:t>Treat Data as Read-Only</a:t>
            </a:r>
          </a:p>
        </p:txBody>
      </p:sp>
      <p:sp>
        <p:nvSpPr>
          <p:cNvPr id="191" name="Google Shape;127;p11"/>
          <p:cNvSpPr txBox="1"/>
          <p:nvPr/>
        </p:nvSpPr>
        <p:spPr>
          <a:xfrm>
            <a:off x="132349" y="2496774"/>
            <a:ext cx="7375502" cy="380235"/>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u="sng"/>
            </a:pPr>
            <a:r>
              <a:rPr u="none"/>
              <a:t>5) </a:t>
            </a:r>
            <a:r>
              <a:t>Spend Time Developing Frequently Used Scripts into Tools</a:t>
            </a:r>
          </a:p>
        </p:txBody>
      </p:sp>
      <p:sp>
        <p:nvSpPr>
          <p:cNvPr id="192" name="Google Shape;128;p11"/>
          <p:cNvSpPr txBox="1"/>
          <p:nvPr/>
        </p:nvSpPr>
        <p:spPr>
          <a:xfrm>
            <a:off x="201449" y="3123175"/>
            <a:ext cx="8178302" cy="107865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1200"/>
              </a:spcBef>
            </a:lvl1pPr>
          </a:lstStyle>
          <a:p>
            <a:pPr/>
            <a:r>
              <a:t>Turn your scripts into tools. Unlike scripts, tools are designed to be run repeatedly and are well-documented, versioned, and have clear command-line arguments. They are also typically kept in a shared version control repository, making them easy to access and modify by other researchers in your lab or elsewhere.</a:t>
            </a:r>
          </a:p>
        </p:txBody>
      </p:sp>
      <p:sp>
        <p:nvSpPr>
          <p:cNvPr id="193"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94" name="Slide Number"/>
          <p:cNvSpPr txBox="1"/>
          <p:nvPr>
            <p:ph type="sldNum" sz="quarter" idx="4294967295"/>
          </p:nvPr>
        </p:nvSpPr>
        <p:spPr>
          <a:xfrm>
            <a:off x="8698471" y="4706961"/>
            <a:ext cx="322687"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
        <p:nvSpPr>
          <p:cNvPr id="195"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Google Shape;133;p14"/>
          <p:cNvSpPr txBox="1"/>
          <p:nvPr/>
        </p:nvSpPr>
        <p:spPr>
          <a:xfrm>
            <a:off x="0" y="651574"/>
            <a:ext cx="8827800" cy="394434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1200"/>
              </a:spcBef>
            </a:pPr>
            <a:r>
              <a:t>Maintaining good documentation is crucial for reproducibility in bioinformatics. While releasing code and data is necessary, documenting each step of analysis in detail is equally important. Here are some key points to consider:</a:t>
            </a:r>
          </a:p>
          <a:p>
            <a:pPr marL="457200" indent="-298450">
              <a:lnSpc>
                <a:spcPct val="115000"/>
              </a:lnSpc>
              <a:spcBef>
                <a:spcPts val="1200"/>
              </a:spcBef>
              <a:buClr>
                <a:srgbClr val="000000"/>
              </a:buClr>
              <a:buSzPts val="1400"/>
              <a:buFont typeface="Arial"/>
              <a:buChar char="●"/>
            </a:pPr>
            <a:r>
              <a:t>Adopt the practice of documenting each analysis step in plain-text README files, just like a detailed lab notebook.</a:t>
            </a:r>
          </a:p>
          <a:p>
            <a:pPr marL="457200" indent="-298450">
              <a:lnSpc>
                <a:spcPct val="115000"/>
              </a:lnSpc>
              <a:buClr>
                <a:srgbClr val="000000"/>
              </a:buClr>
              <a:buSzPts val="1400"/>
              <a:buFont typeface="Arial"/>
              <a:buChar char="●"/>
            </a:pPr>
            <a:r>
              <a:t>This documentation should include information on where files are located, their origin, and their contents. This can be stored alongside the project's code and data to aid collaborators in understanding what has been done.</a:t>
            </a:r>
          </a:p>
          <a:p>
            <a:pPr marL="457200" indent="-298450">
              <a:lnSpc>
                <a:spcPct val="115000"/>
              </a:lnSpc>
              <a:buClr>
                <a:srgbClr val="000000"/>
              </a:buClr>
              <a:buSzPts val="1400"/>
              <a:buFont typeface="Arial"/>
              <a:buChar char="●"/>
            </a:pPr>
            <a:r>
              <a:t>It's important to include all input parameters for each program executed, as well as the program versions and how they were run. This ensures that analyses can be reproduced exactly.</a:t>
            </a:r>
          </a:p>
          <a:p>
            <a:pPr marL="457200" indent="-298450">
              <a:lnSpc>
                <a:spcPct val="115000"/>
              </a:lnSpc>
              <a:buClr>
                <a:srgbClr val="000000"/>
              </a:buClr>
              <a:buSzPts val="1400"/>
              <a:buFont typeface="Arial"/>
              <a:buChar char="●"/>
            </a:pPr>
            <a:r>
              <a:t>Detailed documentation also allows you to track the evolution of your analysis over time, making it easier to identify potential issues or errors.</a:t>
            </a:r>
          </a:p>
          <a:p>
            <a:pPr marL="457200" indent="-298450">
              <a:lnSpc>
                <a:spcPct val="115000"/>
              </a:lnSpc>
              <a:buClr>
                <a:srgbClr val="000000"/>
              </a:buClr>
              <a:buSzPts val="1400"/>
              <a:buFont typeface="Arial"/>
              <a:buChar char="●"/>
            </a:pPr>
            <a:r>
              <a:t>Finally, remember that documentation is not just for your own benefit. Sharing your documentation with others in the field can improve transparency and facilitate collaboration.</a:t>
            </a:r>
          </a:p>
        </p:txBody>
      </p:sp>
      <p:sp>
        <p:nvSpPr>
          <p:cNvPr id="198" name="Google Shape;134;p14"/>
          <p:cNvSpPr txBox="1"/>
          <p:nvPr/>
        </p:nvSpPr>
        <p:spPr>
          <a:xfrm>
            <a:off x="106575" y="166174"/>
            <a:ext cx="4325100" cy="42978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b="1" sz="1700" u="sng"/>
            </a:pPr>
            <a:r>
              <a:rPr u="none"/>
              <a:t>6) </a:t>
            </a:r>
            <a:r>
              <a:t>Use Code as Documentation</a:t>
            </a:r>
          </a:p>
        </p:txBody>
      </p:sp>
      <p:sp>
        <p:nvSpPr>
          <p:cNvPr id="199"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00" name="Slide Number"/>
          <p:cNvSpPr txBox="1"/>
          <p:nvPr>
            <p:ph type="sldNum" sz="quarter" idx="4294967295"/>
          </p:nvPr>
        </p:nvSpPr>
        <p:spPr>
          <a:xfrm>
            <a:off x="8698471" y="4706961"/>
            <a:ext cx="322687"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
        <p:nvSpPr>
          <p:cNvPr id="201"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ls: Lists files and directories.…"/>
          <p:cNvSpPr txBox="1"/>
          <p:nvPr/>
        </p:nvSpPr>
        <p:spPr>
          <a:xfrm>
            <a:off x="358280" y="664476"/>
            <a:ext cx="4769748" cy="3541652"/>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rPr b="1" sz="1300">
                <a:latin typeface="Courier"/>
                <a:ea typeface="Courier"/>
                <a:cs typeface="Courier"/>
                <a:sym typeface="Courier"/>
              </a:rPr>
              <a:t>ls</a:t>
            </a:r>
            <a:r>
              <a:t>: Lists files and directories.</a:t>
            </a:r>
          </a:p>
          <a:p>
            <a:pPr marL="126600"/>
            <a:r>
              <a:rPr b="1" sz="1300">
                <a:latin typeface="Courier"/>
                <a:ea typeface="Courier"/>
                <a:cs typeface="Courier"/>
                <a:sym typeface="Courier"/>
              </a:rPr>
              <a:t>mkdir</a:t>
            </a:r>
            <a:r>
              <a:t>: Creates a new directory.</a:t>
            </a:r>
          </a:p>
          <a:p>
            <a:pPr marL="126600"/>
            <a:r>
              <a:rPr b="1" sz="1300">
                <a:latin typeface="Courier"/>
                <a:ea typeface="Courier"/>
                <a:cs typeface="Courier"/>
                <a:sym typeface="Courier"/>
              </a:rPr>
              <a:t>cd</a:t>
            </a:r>
            <a:r>
              <a:t>: Changes the current directory.</a:t>
            </a:r>
          </a:p>
          <a:p>
            <a:pPr marL="126600"/>
            <a:r>
              <a:rPr b="1" sz="1300">
                <a:latin typeface="Courier"/>
                <a:ea typeface="Courier"/>
                <a:cs typeface="Courier"/>
                <a:sym typeface="Courier"/>
              </a:rPr>
              <a:t>pwd</a:t>
            </a:r>
            <a:r>
              <a:t>: Shows the current directory path.</a:t>
            </a:r>
          </a:p>
          <a:p>
            <a:pPr marL="126600"/>
            <a:r>
              <a:rPr b="1" sz="1300">
                <a:latin typeface="Courier"/>
                <a:ea typeface="Courier"/>
                <a:cs typeface="Courier"/>
                <a:sym typeface="Courier"/>
              </a:rPr>
              <a:t>touch</a:t>
            </a:r>
            <a:r>
              <a:t>: Creates an empty file or updates a file's timestamp.</a:t>
            </a:r>
          </a:p>
          <a:p>
            <a:pPr marL="126600"/>
            <a:r>
              <a:rPr b="1" sz="1300">
                <a:latin typeface="Courier"/>
                <a:ea typeface="Courier"/>
                <a:cs typeface="Courier"/>
                <a:sym typeface="Courier"/>
              </a:rPr>
              <a:t>echo</a:t>
            </a:r>
            <a:r>
              <a:t>: Prints text or variables.</a:t>
            </a:r>
          </a:p>
          <a:p>
            <a:pPr marL="126600"/>
            <a:r>
              <a:rPr b="1" sz="1300">
                <a:latin typeface="Courier"/>
                <a:ea typeface="Courier"/>
                <a:cs typeface="Courier"/>
                <a:sym typeface="Courier"/>
              </a:rPr>
              <a:t>cd ..</a:t>
            </a:r>
            <a:r>
              <a:t>: Moves up one directory level.</a:t>
            </a:r>
          </a:p>
          <a:p>
            <a:pPr marL="126600"/>
            <a:r>
              <a:rPr b="1" sz="1300">
                <a:latin typeface="Courier"/>
                <a:ea typeface="Courier"/>
                <a:cs typeface="Courier"/>
                <a:sym typeface="Courier"/>
              </a:rPr>
              <a:t>mv</a:t>
            </a:r>
            <a:r>
              <a:t>: Moves or renames files and directories.</a:t>
            </a:r>
          </a:p>
          <a:p>
            <a:pPr marL="126600"/>
            <a:r>
              <a:rPr b="1" sz="1300">
                <a:latin typeface="Courier"/>
                <a:ea typeface="Courier"/>
                <a:cs typeface="Courier"/>
                <a:sym typeface="Courier"/>
              </a:rPr>
              <a:t>rm</a:t>
            </a:r>
            <a:r>
              <a:t>: Deletes files or directories.</a:t>
            </a:r>
          </a:p>
          <a:p>
            <a:pPr marL="126600"/>
            <a:r>
              <a:rPr b="1" sz="1300">
                <a:latin typeface="Courier"/>
                <a:ea typeface="Courier"/>
                <a:cs typeface="Courier"/>
                <a:sym typeface="Courier"/>
              </a:rPr>
              <a:t>cp</a:t>
            </a:r>
            <a:r>
              <a:t>: Copies files or directories.</a:t>
            </a:r>
          </a:p>
          <a:p>
            <a:pPr marL="126600"/>
            <a:r>
              <a:rPr b="1" sz="1300">
                <a:latin typeface="Courier"/>
                <a:ea typeface="Courier"/>
                <a:cs typeface="Courier"/>
                <a:sym typeface="Courier"/>
              </a:rPr>
              <a:t>cat</a:t>
            </a:r>
            <a:r>
              <a:t>: Displays file contents.</a:t>
            </a:r>
          </a:p>
          <a:p>
            <a:pPr marL="126600"/>
            <a:r>
              <a:rPr b="1" sz="1300">
                <a:latin typeface="Courier"/>
                <a:ea typeface="Courier"/>
                <a:cs typeface="Courier"/>
                <a:sym typeface="Courier"/>
              </a:rPr>
              <a:t>find</a:t>
            </a:r>
            <a:r>
              <a:t>: Searches for files and directories.</a:t>
            </a:r>
          </a:p>
          <a:p>
            <a:pPr marL="126600"/>
            <a:r>
              <a:rPr b="1" sz="1300">
                <a:latin typeface="Courier"/>
                <a:ea typeface="Courier"/>
                <a:cs typeface="Courier"/>
                <a:sym typeface="Courier"/>
              </a:rPr>
              <a:t>grep</a:t>
            </a:r>
            <a:r>
              <a:t>: Searches for text patterns in files.</a:t>
            </a:r>
          </a:p>
          <a:p>
            <a:pPr marL="126600"/>
            <a:r>
              <a:rPr b="1" sz="1300">
                <a:latin typeface="Courier"/>
                <a:ea typeface="Courier"/>
                <a:cs typeface="Courier"/>
                <a:sym typeface="Courier"/>
              </a:rPr>
              <a:t>clear</a:t>
            </a:r>
            <a:r>
              <a:t>: Clears the terminal screen.</a:t>
            </a:r>
          </a:p>
          <a:p>
            <a:pPr marL="126600"/>
            <a:r>
              <a:rPr b="1" sz="1300">
                <a:latin typeface="Courier"/>
                <a:ea typeface="Courier"/>
                <a:cs typeface="Courier"/>
                <a:sym typeface="Courier"/>
              </a:rPr>
              <a:t>df</a:t>
            </a:r>
            <a:r>
              <a:t>: Shows disk space usage.</a:t>
            </a:r>
          </a:p>
          <a:p>
            <a:pPr marL="126600"/>
            <a:r>
              <a:rPr b="1" sz="1300">
                <a:latin typeface="Courier"/>
                <a:ea typeface="Courier"/>
                <a:cs typeface="Courier"/>
                <a:sym typeface="Courier"/>
              </a:rPr>
              <a:t>du</a:t>
            </a:r>
            <a:r>
              <a:t>: Shows space used by files and directories.</a:t>
            </a:r>
          </a:p>
        </p:txBody>
      </p:sp>
      <p:sp>
        <p:nvSpPr>
          <p:cNvPr id="204" name="Basic Linux Commands"/>
          <p:cNvSpPr txBox="1"/>
          <p:nvPr/>
        </p:nvSpPr>
        <p:spPr>
          <a:xfrm>
            <a:off x="475706" y="187955"/>
            <a:ext cx="2460130" cy="246937"/>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Basic Linux Commands</a:t>
            </a:r>
          </a:p>
        </p:txBody>
      </p:sp>
      <p:sp>
        <p:nvSpPr>
          <p:cNvPr id="205"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
        <p:nvSpPr>
          <p:cNvPr id="206"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0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Google Shape;54;g30c85c40941_0_1"/>
          <p:cNvSpPr txBox="1"/>
          <p:nvPr/>
        </p:nvSpPr>
        <p:spPr>
          <a:xfrm>
            <a:off x="779943" y="1883123"/>
            <a:ext cx="6758101" cy="71316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15000"/>
              </a:lnSpc>
              <a:spcBef>
                <a:spcPts val="1200"/>
              </a:spcBef>
              <a:defRPr b="1" sz="3800" u="sng"/>
            </a:lvl1pPr>
          </a:lstStyle>
          <a:p>
            <a:pPr/>
            <a:r>
              <a:t>Unix Shell</a:t>
            </a:r>
          </a:p>
        </p:txBody>
      </p:sp>
      <p:sp>
        <p:nvSpPr>
          <p:cNvPr id="210" name="Jagan L Bioinformatics Team Lead, Decode Age"/>
          <p:cNvSpPr txBox="1"/>
          <p:nvPr/>
        </p:nvSpPr>
        <p:spPr>
          <a:xfrm>
            <a:off x="5657642" y="4538067"/>
            <a:ext cx="3172123"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2"/>
            <a:r>
              <a:t>Jagan L</a:t>
            </a:r>
            <a:br/>
            <a:r>
              <a:t>Bioinformatics Team Lead, Decode Age </a:t>
            </a:r>
          </a:p>
        </p:txBody>
      </p:sp>
      <p:sp>
        <p:nvSpPr>
          <p:cNvPr id="21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2" name="Lecture 2: Unix Shell"/>
          <p:cNvSpPr txBox="1"/>
          <p:nvPr/>
        </p:nvSpPr>
        <p:spPr>
          <a:xfrm>
            <a:off x="175665" y="4796516"/>
            <a:ext cx="1067353"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2: Unix Shell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Unredirected standard output, standard error, and standard input (the gray box is what is printed to a user’s terminal);…"/>
          <p:cNvSpPr txBox="1"/>
          <p:nvPr/>
        </p:nvSpPr>
        <p:spPr>
          <a:xfrm>
            <a:off x="496249" y="3788413"/>
            <a:ext cx="6066341" cy="571501"/>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nchor="ctr">
            <a:spAutoFit/>
          </a:bodyPr>
          <a:lstStyle/>
          <a:p>
            <a:pPr marL="157162" indent="-157162" defTabSz="171450">
              <a:spcBef>
                <a:spcPts val="400"/>
              </a:spcBef>
              <a:buSzPct val="100000"/>
              <a:buAutoNum type="alphaLcParenBoth" startAt="1"/>
              <a:defRPr b="1" sz="900">
                <a:solidFill>
                  <a:srgbClr val="53585F"/>
                </a:solidFill>
                <a:latin typeface="Times Roman"/>
                <a:ea typeface="Times Roman"/>
                <a:cs typeface="Times Roman"/>
                <a:sym typeface="Times Roman"/>
              </a:defRPr>
            </a:pPr>
            <a:r>
              <a:t>Unredirected standard output, standard error, and standard input (the gray box is what is printed to a user’s terminal); </a:t>
            </a:r>
          </a:p>
          <a:p>
            <a:pPr marL="157162" indent="-157162" defTabSz="171450">
              <a:spcBef>
                <a:spcPts val="400"/>
              </a:spcBef>
              <a:buSzPct val="100000"/>
              <a:buAutoNum type="alphaLcParenBoth" startAt="1"/>
              <a:defRPr b="1" sz="900">
                <a:solidFill>
                  <a:srgbClr val="53585F"/>
                </a:solidFill>
                <a:latin typeface="Times Roman"/>
                <a:ea typeface="Times Roman"/>
                <a:cs typeface="Times Roman"/>
                <a:sym typeface="Times Roman"/>
              </a:defRPr>
            </a:pPr>
            <a:r>
              <a:t>Standard output redirected to a file</a:t>
            </a:r>
          </a:p>
        </p:txBody>
      </p:sp>
      <p:pic>
        <p:nvPicPr>
          <p:cNvPr id="215" name="pasted-movie.png" descr="pasted-movie.png"/>
          <p:cNvPicPr>
            <a:picLocks noChangeAspect="1"/>
          </p:cNvPicPr>
          <p:nvPr/>
        </p:nvPicPr>
        <p:blipFill>
          <a:blip r:embed="rId2">
            <a:extLst/>
          </a:blip>
          <a:stretch>
            <a:fillRect/>
          </a:stretch>
        </p:blipFill>
        <p:spPr>
          <a:xfrm>
            <a:off x="64477" y="703972"/>
            <a:ext cx="9144001" cy="2889369"/>
          </a:xfrm>
          <a:prstGeom prst="rect">
            <a:avLst/>
          </a:prstGeom>
          <a:ln w="12700">
            <a:miter lim="400000"/>
          </a:ln>
        </p:spPr>
      </p:pic>
      <p:sp>
        <p:nvSpPr>
          <p:cNvPr id="216" name="Streams and Redirection"/>
          <p:cNvSpPr txBox="1"/>
          <p:nvPr/>
        </p:nvSpPr>
        <p:spPr>
          <a:xfrm>
            <a:off x="225553" y="387380"/>
            <a:ext cx="2594373" cy="353939"/>
          </a:xfrm>
          <a:prstGeom prst="rect">
            <a:avLst/>
          </a:prstGeom>
          <a:ln w="12700">
            <a:miter lim="400000"/>
          </a:ln>
          <a:extLst>
            <a:ext uri="{C572A759-6A51-4108-AA02-DFA0A04FC94B}">
              <ma14:wrappingTextBoxFlag xmlns:ma14="http://schemas.microsoft.com/office/mac/drawingml/2011/main" val="1"/>
            </a:ext>
          </a:extLst>
        </p:spPr>
        <p:txBody>
          <a:bodyPr wrap="none" lIns="19050" tIns="19050" rIns="19050" bIns="19050" anchor="ctr">
            <a:spAutoFit/>
          </a:bodyPr>
          <a:lstStyle>
            <a:lvl1pPr>
              <a:defRPr b="1" sz="1700" u="sng"/>
            </a:lvl1pPr>
          </a:lstStyle>
          <a:p>
            <a:pPr/>
            <a:r>
              <a:t>Streams and Redirection</a:t>
            </a:r>
            <a:endParaRPr b="0" sz="400"/>
          </a:p>
        </p:txBody>
      </p:sp>
      <p:sp>
        <p:nvSpPr>
          <p:cNvPr id="217" name="Lecture 2: Unix Shell"/>
          <p:cNvSpPr txBox="1"/>
          <p:nvPr/>
        </p:nvSpPr>
        <p:spPr>
          <a:xfrm>
            <a:off x="175665" y="4796516"/>
            <a:ext cx="1067353"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2: Unix Shell</a:t>
            </a:r>
          </a:p>
        </p:txBody>
      </p:sp>
      <p:sp>
        <p:nvSpPr>
          <p:cNvPr id="218"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19" name="Slide Number"/>
          <p:cNvSpPr txBox="1"/>
          <p:nvPr>
            <p:ph type="sldNum" sz="quarter" idx="4294967295"/>
          </p:nvPr>
        </p:nvSpPr>
        <p:spPr>
          <a:xfrm>
            <a:off x="8813012" y="4745227"/>
            <a:ext cx="167158" cy="189358"/>
          </a:xfrm>
          <a:prstGeom prst="rect">
            <a:avLst/>
          </a:prstGeom>
          <a:extLst>
            <a:ext uri="{C572A759-6A51-4108-AA02-DFA0A04FC94B}">
              <ma14:wrappingTextBoxFlag xmlns:ma14="http://schemas.microsoft.com/office/mac/drawingml/2011/main" val="1"/>
            </a:ext>
          </a:extLst>
        </p:spPr>
        <p:txBody>
          <a:bodyPr lIns="19050" tIns="19050" rIns="19050" bIns="19050" anchor="b">
            <a:spAutoFit/>
          </a:bodyPr>
          <a:lstStyle>
            <a:lvl1pPr defTabSz="219075">
              <a:defRPr sz="900">
                <a:solidFill>
                  <a:srgbClr val="A7A7A7"/>
                </a:solidFill>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Unix Pipe"/>
          <p:cNvSpPr txBox="1"/>
          <p:nvPr/>
        </p:nvSpPr>
        <p:spPr>
          <a:xfrm>
            <a:off x="211101" y="154378"/>
            <a:ext cx="996480" cy="2469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Unix Pipe</a:t>
            </a:r>
          </a:p>
        </p:txBody>
      </p:sp>
      <p:sp>
        <p:nvSpPr>
          <p:cNvPr id="222" name="Unix pipes are similar to the redirect operators we saw earlier, except rather than redirecting a program’s standard output stream to a file, pipes redirect it to another program’s standard input. Only standard output is piped to the next command; standa"/>
          <p:cNvSpPr txBox="1"/>
          <p:nvPr/>
        </p:nvSpPr>
        <p:spPr>
          <a:xfrm>
            <a:off x="31436" y="881085"/>
            <a:ext cx="9081128" cy="1016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spcBef>
                <a:spcPts val="1200"/>
              </a:spcBef>
              <a:defRPr sz="1466">
                <a:latin typeface="Times Roman"/>
                <a:ea typeface="Times Roman"/>
                <a:cs typeface="Times Roman"/>
                <a:sym typeface="Times Roman"/>
              </a:defRPr>
            </a:lvl1pPr>
          </a:lstStyle>
          <a:p>
            <a:pPr/>
            <a:r>
              <a:t>Unix pipes are similar to the redirect operators we saw earlier, except rather than redirecting a program’s standard output stream to a file, pipes redirect it to another program’s standard input. Only standard output is piped to the next command; standard error still is printed to your terminal screen</a:t>
            </a:r>
            <a:endParaRPr sz="1200"/>
          </a:p>
        </p:txBody>
      </p:sp>
      <p:pic>
        <p:nvPicPr>
          <p:cNvPr id="223" name="pasted-movie.png" descr="pasted-movie.png"/>
          <p:cNvPicPr>
            <a:picLocks noChangeAspect="1"/>
          </p:cNvPicPr>
          <p:nvPr/>
        </p:nvPicPr>
        <p:blipFill>
          <a:blip r:embed="rId2">
            <a:extLst/>
          </a:blip>
          <a:stretch>
            <a:fillRect/>
          </a:stretch>
        </p:blipFill>
        <p:spPr>
          <a:xfrm>
            <a:off x="-568798" y="1736406"/>
            <a:ext cx="9144001" cy="1450509"/>
          </a:xfrm>
          <a:prstGeom prst="rect">
            <a:avLst/>
          </a:prstGeom>
          <a:ln w="12700">
            <a:miter lim="400000"/>
          </a:ln>
        </p:spPr>
      </p:pic>
      <p:sp>
        <p:nvSpPr>
          <p:cNvPr id="224" name="Piping standard output from program1 to program2; standard error is still printed to the user’s terminal"/>
          <p:cNvSpPr txBox="1"/>
          <p:nvPr/>
        </p:nvSpPr>
        <p:spPr>
          <a:xfrm>
            <a:off x="700892" y="3145546"/>
            <a:ext cx="7793968" cy="558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spcBef>
                <a:spcPts val="1200"/>
              </a:spcBef>
              <a:defRPr i="1" sz="1466">
                <a:latin typeface="Times Roman"/>
                <a:ea typeface="Times Roman"/>
                <a:cs typeface="Times Roman"/>
                <a:sym typeface="Times Roman"/>
              </a:defRPr>
            </a:lvl1pPr>
          </a:lstStyle>
          <a:p>
            <a:pPr/>
            <a:r>
              <a:t>Piping standard output from program1 to program2; standard error is still printed to the user’s terminal</a:t>
            </a:r>
            <a:endParaRPr i="0" sz="1200"/>
          </a:p>
        </p:txBody>
      </p:sp>
      <p:sp>
        <p:nvSpPr>
          <p:cNvPr id="225" name="Example: $ program1 input.txt | tee intermediate-file.txt | program2 &gt; results.txt"/>
          <p:cNvSpPr txBox="1"/>
          <p:nvPr/>
        </p:nvSpPr>
        <p:spPr>
          <a:xfrm>
            <a:off x="241899" y="3868181"/>
            <a:ext cx="4256609" cy="685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sz="1200">
                <a:latin typeface="Times Roman"/>
                <a:ea typeface="Times Roman"/>
                <a:cs typeface="Times Roman"/>
                <a:sym typeface="Times Roman"/>
              </a:defRPr>
            </a:pPr>
            <a:r>
              <a:t>Example:</a:t>
            </a:r>
            <a:br/>
            <a:r>
              <a:rPr b="1">
                <a:solidFill>
                  <a:srgbClr val="000099"/>
                </a:solidFill>
              </a:rPr>
              <a:t>$ </a:t>
            </a:r>
            <a:r>
              <a:t>program1 input.txt | tee intermediate-file.txt | program2 &gt; results.txt</a:t>
            </a:r>
          </a:p>
        </p:txBody>
      </p:sp>
      <p:sp>
        <p:nvSpPr>
          <p:cNvPr id="226"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27" name="Lecture 2: Unix Shell"/>
          <p:cNvSpPr txBox="1"/>
          <p:nvPr/>
        </p:nvSpPr>
        <p:spPr>
          <a:xfrm>
            <a:off x="175665" y="4796516"/>
            <a:ext cx="1067353"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2: Unix Shell</a:t>
            </a:r>
          </a:p>
        </p:txBody>
      </p:sp>
      <p:sp>
        <p:nvSpPr>
          <p:cNvPr id="22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grep"/>
          <p:cNvSpPr txBox="1"/>
          <p:nvPr/>
        </p:nvSpPr>
        <p:spPr>
          <a:xfrm>
            <a:off x="4115859" y="79956"/>
            <a:ext cx="480554" cy="51443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grep</a:t>
            </a:r>
            <a:endParaRPr>
              <a:latin typeface="Helvetica Neue"/>
              <a:ea typeface="Helvetica Neue"/>
              <a:cs typeface="Helvetica Neue"/>
              <a:sym typeface="Helvetica Neue"/>
            </a:endParaRPr>
          </a:p>
        </p:txBody>
      </p:sp>
      <p:sp>
        <p:nvSpPr>
          <p:cNvPr id="231" name="grep (globally search a regular expression and print) is one of the most useful commands in UNIX and it is commonly used to filter a file/input, line by line, against a pattern eg., to print each line of a file which contains a match for pattern."/>
          <p:cNvSpPr txBox="1"/>
          <p:nvPr/>
        </p:nvSpPr>
        <p:spPr>
          <a:xfrm>
            <a:off x="105829" y="824323"/>
            <a:ext cx="8932342" cy="355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sz="1200">
                <a:latin typeface="+mn-lt"/>
                <a:ea typeface="+mn-ea"/>
                <a:cs typeface="+mn-cs"/>
                <a:sym typeface="Helvetica"/>
              </a:defRPr>
            </a:lvl1pPr>
          </a:lstStyle>
          <a:p>
            <a:pPr/>
            <a:r>
              <a:t>grep (globally search a regular expression and print) is one of the most useful commands in UNIX and it is commonly used to filter a file/input, line by line, against a pattern eg., to print each line of a file which contains a match for pattern.</a:t>
            </a:r>
          </a:p>
        </p:txBody>
      </p:sp>
      <p:sp>
        <p:nvSpPr>
          <p:cNvPr id="232" name="grep PATTERN FILENAME"/>
          <p:cNvSpPr txBox="1"/>
          <p:nvPr>
            <p:ph type="body" idx="4294967295"/>
          </p:nvPr>
        </p:nvSpPr>
        <p:spPr>
          <a:xfrm>
            <a:off x="241335" y="1321033"/>
            <a:ext cx="8229601" cy="3943351"/>
          </a:xfrm>
          <a:prstGeom prst="rect">
            <a:avLst/>
          </a:prstGeom>
        </p:spPr>
        <p:txBody>
          <a:bodyPr/>
          <a:lstStyle>
            <a:lvl1pPr marL="0" indent="0" defTabSz="457200">
              <a:lnSpc>
                <a:spcPct val="100000"/>
              </a:lnSpc>
              <a:buClrTx/>
              <a:buSzTx/>
              <a:buFontTx/>
              <a:buNone/>
              <a:defRPr sz="1650">
                <a:solidFill>
                  <a:srgbClr val="314549"/>
                </a:solidFill>
                <a:latin typeface="Monaco"/>
                <a:ea typeface="Monaco"/>
                <a:cs typeface="Monaco"/>
                <a:sym typeface="Monaco"/>
              </a:defRPr>
            </a:lvl1pPr>
          </a:lstStyle>
          <a:p>
            <a:pPr/>
            <a:r>
              <a:t>grep PATTERN FILENAME</a:t>
            </a:r>
          </a:p>
        </p:txBody>
      </p:sp>
      <p:pic>
        <p:nvPicPr>
          <p:cNvPr id="233" name="Screenshot 2024-10-26 at 11.52.14 AM.png" descr="Screenshot 2024-10-26 at 11.52.14 AM.png"/>
          <p:cNvPicPr>
            <a:picLocks noChangeAspect="1"/>
          </p:cNvPicPr>
          <p:nvPr/>
        </p:nvPicPr>
        <p:blipFill>
          <a:blip r:embed="rId2">
            <a:extLst/>
          </a:blip>
          <a:stretch>
            <a:fillRect/>
          </a:stretch>
        </p:blipFill>
        <p:spPr>
          <a:xfrm>
            <a:off x="4099699" y="1259475"/>
            <a:ext cx="4427527" cy="3457490"/>
          </a:xfrm>
          <a:prstGeom prst="rect">
            <a:avLst/>
          </a:prstGeom>
          <a:ln w="12700">
            <a:miter lim="400000"/>
          </a:ln>
        </p:spPr>
      </p:pic>
      <p:sp>
        <p:nvSpPr>
          <p:cNvPr id="234" name="Counting sequences: grep -c &quot;&gt;&quot; FILENAME…"/>
          <p:cNvSpPr txBox="1"/>
          <p:nvPr/>
        </p:nvSpPr>
        <p:spPr>
          <a:xfrm>
            <a:off x="271710" y="2198894"/>
            <a:ext cx="2908376" cy="275110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defRPr sz="1200">
                <a:latin typeface="+mn-lt"/>
                <a:ea typeface="+mn-ea"/>
                <a:cs typeface="+mn-cs"/>
                <a:sym typeface="Helvetica"/>
              </a:defRPr>
            </a:pPr>
            <a:r>
              <a:rPr b="1" u="sng"/>
              <a:t>Counting sequences:</a:t>
            </a:r>
            <a:br/>
            <a:r>
              <a:rPr i="1"/>
              <a:t>grep -c "&gt;" FILENAME</a:t>
            </a:r>
            <a:br/>
          </a:p>
          <a:p>
            <a:pPr defTabSz="457200">
              <a:defRPr sz="1200">
                <a:latin typeface="+mn-lt"/>
                <a:ea typeface="+mn-ea"/>
                <a:cs typeface="+mn-cs"/>
                <a:sym typeface="Helvetica"/>
              </a:defRPr>
            </a:pPr>
            <a:r>
              <a:rPr b="1" u="sng"/>
              <a:t>Count a word:</a:t>
            </a:r>
            <a:br/>
            <a:r>
              <a:rPr i="1"/>
              <a:t>grep -o "PATTERN" FILENAME</a:t>
            </a:r>
            <a:br>
              <a:rPr i="1"/>
            </a:br>
            <a:br/>
            <a:r>
              <a:rPr b="1" u="sng"/>
              <a:t>Search a motif:</a:t>
            </a:r>
            <a:br/>
            <a:r>
              <a:rPr i="1"/>
              <a:t>grep --color "PATTERN" FILENAME</a:t>
            </a:r>
            <a:br>
              <a:rPr i="1"/>
            </a:br>
            <a:br/>
            <a:r>
              <a:rPr b="1" u="sng"/>
              <a:t>Finding patterns that DOES NOT match:</a:t>
            </a:r>
            <a:br/>
            <a:r>
              <a:rPr i="1"/>
              <a:t>grep -i "transcription factor"  FILENAME</a:t>
            </a:r>
            <a:endParaRPr i="1"/>
          </a:p>
          <a:p>
            <a:pPr defTabSz="457200">
              <a:defRPr sz="1200">
                <a:latin typeface="+mn-lt"/>
                <a:ea typeface="+mn-ea"/>
                <a:cs typeface="+mn-cs"/>
                <a:sym typeface="Helvetica"/>
              </a:defRPr>
            </a:pPr>
            <a:endParaRPr i="1"/>
          </a:p>
          <a:p>
            <a:pPr defTabSz="457200">
              <a:defRPr b="1" sz="1200" u="sng">
                <a:latin typeface="+mn-lt"/>
                <a:ea typeface="+mn-ea"/>
                <a:cs typeface="+mn-cs"/>
                <a:sym typeface="Helvetica"/>
              </a:defRPr>
            </a:pPr>
            <a:r>
              <a:t>Finding blank lines</a:t>
            </a:r>
          </a:p>
          <a:p>
            <a:pPr defTabSz="457200">
              <a:defRPr sz="1200">
                <a:latin typeface="+mn-lt"/>
                <a:ea typeface="+mn-ea"/>
                <a:cs typeface="+mn-cs"/>
                <a:sym typeface="Helvetica"/>
              </a:defRPr>
            </a:pPr>
            <a:r>
              <a:rPr i="1"/>
              <a:t>grep "^$" FILENAME</a:t>
            </a:r>
            <a:endParaRPr i="1"/>
          </a:p>
        </p:txBody>
      </p:sp>
      <p:sp>
        <p:nvSpPr>
          <p:cNvPr id="235"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36" name="Lecture 2: Unix Shell"/>
          <p:cNvSpPr txBox="1"/>
          <p:nvPr/>
        </p:nvSpPr>
        <p:spPr>
          <a:xfrm>
            <a:off x="175665" y="4796516"/>
            <a:ext cx="1067353"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2: Unix Shell</a:t>
            </a:r>
          </a:p>
        </p:txBody>
      </p:sp>
      <p:sp>
        <p:nvSpPr>
          <p:cNvPr id="2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Google Shape;54;g30c85c40941_0_1"/>
          <p:cNvSpPr txBox="1"/>
          <p:nvPr/>
        </p:nvSpPr>
        <p:spPr>
          <a:xfrm>
            <a:off x="779943" y="1883123"/>
            <a:ext cx="6758101" cy="71316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15000"/>
              </a:lnSpc>
              <a:spcBef>
                <a:spcPts val="1200"/>
              </a:spcBef>
              <a:defRPr b="1" sz="3800" u="sng"/>
            </a:lvl1pPr>
          </a:lstStyle>
          <a:p>
            <a:pPr/>
            <a:r>
              <a:t>Git for Scientist</a:t>
            </a:r>
          </a:p>
        </p:txBody>
      </p:sp>
      <p:sp>
        <p:nvSpPr>
          <p:cNvPr id="240"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24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42" name="Jagan L Bioinformatics Team Lead, Decode Age"/>
          <p:cNvSpPr txBox="1"/>
          <p:nvPr/>
        </p:nvSpPr>
        <p:spPr>
          <a:xfrm>
            <a:off x="5657642" y="4538067"/>
            <a:ext cx="3172123" cy="4005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lvl="2"/>
            <a:r>
              <a:t>Jagan L</a:t>
            </a:r>
            <a:br/>
            <a:r>
              <a:t>Bioinformatics Team Lead, Decode Age </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Google Shape;59;p1"/>
          <p:cNvSpPr txBox="1"/>
          <p:nvPr/>
        </p:nvSpPr>
        <p:spPr>
          <a:xfrm>
            <a:off x="446224" y="400825"/>
            <a:ext cx="7846802" cy="88407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2400" u="sng"/>
            </a:lvl1pPr>
          </a:lstStyle>
          <a:p>
            <a:pPr/>
            <a:r>
              <a:t>Why Bioinformatics? Biology’s Growing Data</a:t>
            </a:r>
          </a:p>
        </p:txBody>
      </p:sp>
      <p:sp>
        <p:nvSpPr>
          <p:cNvPr id="125" name="Google Shape;60;p1"/>
          <p:cNvSpPr txBox="1"/>
          <p:nvPr/>
        </p:nvSpPr>
        <p:spPr>
          <a:xfrm>
            <a:off x="148199" y="1194550"/>
            <a:ext cx="8442851" cy="177707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buClr>
                <a:srgbClr val="000000"/>
              </a:buClr>
              <a:buSzPts val="1400"/>
              <a:buFont typeface="Arial"/>
              <a:buChar char="●"/>
            </a:pPr>
            <a:r>
              <a:t>Sequencing costs have decreased drastically, making it possible for researchers to generate large amounts of sequencing data, leading to an exponential growth of biological databases worldwide.</a:t>
            </a:r>
          </a:p>
          <a:p>
            <a:pPr marL="457200" indent="-317500">
              <a:lnSpc>
                <a:spcPct val="115000"/>
              </a:lnSpc>
              <a:buClr>
                <a:srgbClr val="000000"/>
              </a:buClr>
              <a:buSzPts val="1400"/>
              <a:buFont typeface="Arial"/>
              <a:buChar char="●"/>
            </a:pPr>
            <a:r>
              <a:t>This data was previously too expensive to generate, but now it is accessible to all researchers.</a:t>
            </a:r>
          </a:p>
          <a:p>
            <a:pPr marL="457200" indent="-317500">
              <a:lnSpc>
                <a:spcPct val="115000"/>
              </a:lnSpc>
              <a:buClr>
                <a:srgbClr val="000000"/>
              </a:buClr>
              <a:buSzPts val="1400"/>
              <a:buFont typeface="Arial"/>
              <a:buChar char="●"/>
            </a:pPr>
            <a:r>
              <a:t>The amount of sequencing data stored in repositories like the Sequence Read Archive has doubled every year since 2011.  </a:t>
            </a:r>
          </a:p>
          <a:p>
            <a:pPr marL="457200" indent="-317500">
              <a:lnSpc>
                <a:spcPct val="115000"/>
              </a:lnSpc>
              <a:buClr>
                <a:srgbClr val="000000"/>
              </a:buClr>
              <a:buSzPts val="1400"/>
              <a:buFont typeface="Arial"/>
              <a:buChar char="●"/>
            </a:pPr>
            <a:r>
              <a:t>Advances in sequencing chemistry and algorithms have revolutionised genome assembly.</a:t>
            </a:r>
          </a:p>
        </p:txBody>
      </p:sp>
      <p:sp>
        <p:nvSpPr>
          <p:cNvPr id="126" name="Bversity x Jagan L"/>
          <p:cNvSpPr txBox="1"/>
          <p:nvPr/>
        </p:nvSpPr>
        <p:spPr>
          <a:xfrm>
            <a:off x="7836426"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27" name="Slide Number"/>
          <p:cNvSpPr txBox="1"/>
          <p:nvPr>
            <p:ph type="sldNum" sz="quarter" idx="4294967295"/>
          </p:nvPr>
        </p:nvSpPr>
        <p:spPr>
          <a:xfrm>
            <a:off x="8762039" y="4706961"/>
            <a:ext cx="259119"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
        <p:nvSpPr>
          <p:cNvPr id="128" name="Lecture 1: Introduction"/>
          <p:cNvSpPr txBox="1"/>
          <p:nvPr/>
        </p:nvSpPr>
        <p:spPr>
          <a:xfrm>
            <a:off x="175665" y="48092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Why Git Is Necessary in Bioinformatics Projects"/>
          <p:cNvSpPr txBox="1"/>
          <p:nvPr/>
        </p:nvSpPr>
        <p:spPr>
          <a:xfrm>
            <a:off x="148928" y="195755"/>
            <a:ext cx="6201041" cy="4953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b="1" sz="2133" u="sng"/>
            </a:lvl1pPr>
          </a:lstStyle>
          <a:p>
            <a:pPr/>
            <a:r>
              <a:t>Why Git Is Necessary in Bioinformatics Projects</a:t>
            </a:r>
            <a:endParaRPr b="0" sz="1200" u="none">
              <a:latin typeface="Times Roman"/>
              <a:ea typeface="Times Roman"/>
              <a:cs typeface="Times Roman"/>
              <a:sym typeface="Times Roman"/>
            </a:endParaRPr>
          </a:p>
        </p:txBody>
      </p:sp>
      <p:sp>
        <p:nvSpPr>
          <p:cNvPr id="245" name="Git Allows You to Keep Snapshots of Your Project"/>
          <p:cNvSpPr txBox="1"/>
          <p:nvPr/>
        </p:nvSpPr>
        <p:spPr>
          <a:xfrm>
            <a:off x="39385" y="745951"/>
            <a:ext cx="5539766" cy="5009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428851" indent="-289151">
              <a:buSzPct val="100000"/>
              <a:buFont typeface="Arial"/>
              <a:buAutoNum type="arabicPeriod" startAt="1"/>
              <a:defRPr b="1" sz="1700" u="sng"/>
            </a:lvl1pPr>
          </a:lstStyle>
          <a:p>
            <a:pPr/>
            <a:r>
              <a:t>Git Allows You to Keep Snapshots of Your Project</a:t>
            </a:r>
            <a:endParaRPr u="none"/>
          </a:p>
        </p:txBody>
      </p:sp>
      <p:sp>
        <p:nvSpPr>
          <p:cNvPr id="246" name="Version control systems like Git allow you to take snapshots (called commits) of your project at specific points during its development. This is incredibly useful because it enables you to restore files and rewind to a past version of your project's stat"/>
          <p:cNvSpPr txBox="1"/>
          <p:nvPr/>
        </p:nvSpPr>
        <p:spPr>
          <a:xfrm>
            <a:off x="243633" y="1224701"/>
            <a:ext cx="8656733" cy="2026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457200" indent="-317500" defTabSz="457200">
              <a:buSzPct val="100000"/>
              <a:buFont typeface="Arial"/>
              <a:buChar char="•"/>
            </a:pPr>
            <a:r>
              <a:t>Version control systems like Git allow you to take snapshots (called commits) of your project at specific points during its development. This is incredibly useful because it enables you to restore files and rewind to a past version of your project's state if anything goes wrong.</a:t>
            </a:r>
            <a:br/>
          </a:p>
          <a:p>
            <a:pPr marL="457200" indent="-317500" defTabSz="457200">
              <a:buSzPct val="100000"/>
              <a:buFont typeface="Arial"/>
              <a:buChar char="•"/>
            </a:pPr>
            <a:r>
              <a:t>One of the most frustrating types of bugs in any omics analysis is software regression, where a piece of code that was once working stops working or gives different results.</a:t>
            </a:r>
          </a:p>
          <a:p>
            <a:pPr defTabSz="457200"/>
          </a:p>
          <a:p>
            <a:pPr marL="457200" indent="-317500" defTabSz="457200">
              <a:buSzPct val="100000"/>
              <a:buFont typeface="Arial"/>
              <a:buChar char="•"/>
            </a:pPr>
            <a:r>
              <a:t>Git allows you to view every commit, when it was made, what has changed across commits, and even compare the difference between any two commits. This makes it easier to manage your project's development and keep track of changes</a:t>
            </a:r>
          </a:p>
        </p:txBody>
      </p:sp>
      <p:sp>
        <p:nvSpPr>
          <p:cNvPr id="247"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48"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24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Tracking changes in software is crucial for scientific computing. Git simplifies this process by allowing you to track changes and download new versions of code easily. It also helps to avoid issues caused by bugs in earlier versions, which could lead to"/>
          <p:cNvSpPr txBox="1"/>
          <p:nvPr/>
        </p:nvSpPr>
        <p:spPr>
          <a:xfrm>
            <a:off x="281554" y="949058"/>
            <a:ext cx="8580892" cy="8069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lstStyle>
          <a:p>
            <a:pPr/>
            <a:r>
              <a:t>Tracking changes in software is crucial for scientific computing. Git simplifies this process by allowing you to track changes and download new versions of code easily. It also helps to avoid issues caused by bugs in earlier versions, which could lead to incorrect results. Git repositories hosted on the web by services like GitHub and Bitbucket facilitate code sharing and collaboration across labs.</a:t>
            </a:r>
          </a:p>
        </p:txBody>
      </p:sp>
      <p:sp>
        <p:nvSpPr>
          <p:cNvPr id="252"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53"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254" name="3) Git Helps Keep Software Organised and Available After People Leave"/>
          <p:cNvSpPr txBox="1"/>
          <p:nvPr/>
        </p:nvSpPr>
        <p:spPr>
          <a:xfrm>
            <a:off x="316659" y="2237285"/>
            <a:ext cx="7331479" cy="5009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3) Git Helps Keep Software Organised and Available After People Leave</a:t>
            </a:r>
            <a:endParaRPr b="0" u="none"/>
          </a:p>
        </p:txBody>
      </p:sp>
      <p:sp>
        <p:nvSpPr>
          <p:cNvPr id="255" name="2) Git Helps You Keep Track of Important Changes to Code"/>
          <p:cNvSpPr txBox="1"/>
          <p:nvPr/>
        </p:nvSpPr>
        <p:spPr>
          <a:xfrm>
            <a:off x="312470" y="305192"/>
            <a:ext cx="6026802" cy="2469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2) Git Helps You Keep Track of Important Changes to Code</a:t>
            </a:r>
          </a:p>
        </p:txBody>
      </p:sp>
      <p:sp>
        <p:nvSpPr>
          <p:cNvPr id="256" name="Disorganised software tools and scripts can create inconvenience and delay future research in a lab, especially when the main developer leaves. Git can help maintain continuity in work and preserve a full record of a project's history. By centralising an"/>
          <p:cNvSpPr txBox="1"/>
          <p:nvPr/>
        </p:nvSpPr>
        <p:spPr>
          <a:xfrm>
            <a:off x="328463" y="2841289"/>
            <a:ext cx="8487074" cy="14165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lstStyle>
          <a:p>
            <a:pPr/>
            <a:r>
              <a:t>Disorganised software tools and scripts can create inconvenience and delay future research in a lab, especially when the main developer leaves. Git can help maintain continuity in work and preserve a full record of a project's history. By centralising an entire project into a repository, Git keeps it organised and stores every committed change. This means that the entire history of a project is available, even if the main developer is no longer around. Git's ability to roll back to past versions makes modifying projects less risky, which makes it easier to build off existing work.</a:t>
            </a:r>
          </a:p>
        </p:txBody>
      </p:sp>
      <p:sp>
        <p:nvSpPr>
          <p:cNvPr id="25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tep 1: Configure Git…"/>
          <p:cNvSpPr txBox="1"/>
          <p:nvPr/>
        </p:nvSpPr>
        <p:spPr>
          <a:xfrm>
            <a:off x="159332" y="1083077"/>
            <a:ext cx="8825336" cy="8069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21667" marR="221667" defTabSz="457200">
              <a:defRPr b="1">
                <a:solidFill>
                  <a:srgbClr val="242424"/>
                </a:solidFill>
              </a:defRPr>
            </a:pPr>
            <a:r>
              <a:t>Step 1: Configure Git</a:t>
            </a:r>
          </a:p>
          <a:p>
            <a:pPr marL="221667" marR="221667" defTabSz="457200">
              <a:defRPr>
                <a:solidFill>
                  <a:srgbClr val="242424"/>
                </a:solidFill>
              </a:defRPr>
            </a:pPr>
            <a:r>
              <a:t>You’ll need to configure Git with your name and email address. This information will be used to identify your commits. To configure Git, open Terminal and type the following commands, replacing “Your Name” and “your.email@example.com” with your name and email address:</a:t>
            </a:r>
          </a:p>
        </p:txBody>
      </p:sp>
      <p:pic>
        <p:nvPicPr>
          <p:cNvPr id="260" name="pasted-movie.png" descr="pasted-movie.png"/>
          <p:cNvPicPr>
            <a:picLocks noChangeAspect="1"/>
          </p:cNvPicPr>
          <p:nvPr/>
        </p:nvPicPr>
        <p:blipFill>
          <a:blip r:embed="rId2">
            <a:extLst/>
          </a:blip>
          <a:stretch>
            <a:fillRect/>
          </a:stretch>
        </p:blipFill>
        <p:spPr>
          <a:xfrm>
            <a:off x="834736" y="2183798"/>
            <a:ext cx="7474528" cy="1015060"/>
          </a:xfrm>
          <a:prstGeom prst="rect">
            <a:avLst/>
          </a:prstGeom>
          <a:ln w="12700">
            <a:miter lim="400000"/>
          </a:ln>
        </p:spPr>
      </p:pic>
      <p:sp>
        <p:nvSpPr>
          <p:cNvPr id="26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62"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63"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264" name="Git Setup: Telling Git Who You Are"/>
          <p:cNvSpPr txBox="1"/>
          <p:nvPr/>
        </p:nvSpPr>
        <p:spPr>
          <a:xfrm>
            <a:off x="312470" y="305192"/>
            <a:ext cx="3875799" cy="27164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defTabSz="457200">
              <a:defRPr b="1" sz="1866" u="sng"/>
            </a:lvl1pPr>
          </a:lstStyle>
          <a:p>
            <a:pPr/>
            <a:r>
              <a:t>Git Setup: Telling Git Who You Are</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Step 2: Create a GitHub Account…"/>
          <p:cNvSpPr txBox="1"/>
          <p:nvPr/>
        </p:nvSpPr>
        <p:spPr>
          <a:xfrm>
            <a:off x="254399" y="368180"/>
            <a:ext cx="8635202" cy="8069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defRPr b="1"/>
            </a:pPr>
            <a:r>
              <a:t>Step 2: Create a GitHub Account</a:t>
            </a:r>
          </a:p>
          <a:p>
            <a:pPr marL="126600"/>
          </a:p>
          <a:p>
            <a:pPr marL="126600"/>
            <a:r>
              <a:t>If you don’t already have a GitHub account, you’ll need to create one. Go to the GitHub website and follow the instructions to sign up for an account.</a:t>
            </a:r>
          </a:p>
        </p:txBody>
      </p:sp>
      <p:sp>
        <p:nvSpPr>
          <p:cNvPr id="267" name="Step 3: Generate SSH Key…"/>
          <p:cNvSpPr txBox="1"/>
          <p:nvPr/>
        </p:nvSpPr>
        <p:spPr>
          <a:xfrm>
            <a:off x="254399" y="1756866"/>
            <a:ext cx="8635202" cy="6037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defRPr b="1"/>
            </a:pPr>
            <a:r>
              <a:t>Step 3: Generate SSH Key</a:t>
            </a:r>
          </a:p>
          <a:p>
            <a:pPr marL="126600"/>
          </a:p>
          <a:p>
            <a:pPr marL="126600"/>
            <a:r>
              <a:t>Open Terminal and type the following command to generate a new SSH key:</a:t>
            </a:r>
          </a:p>
        </p:txBody>
      </p:sp>
      <p:pic>
        <p:nvPicPr>
          <p:cNvPr id="268" name="pasted-movie.png" descr="pasted-movie.png"/>
          <p:cNvPicPr>
            <a:picLocks noChangeAspect="1"/>
          </p:cNvPicPr>
          <p:nvPr/>
        </p:nvPicPr>
        <p:blipFill>
          <a:blip r:embed="rId2">
            <a:extLst/>
          </a:blip>
          <a:stretch>
            <a:fillRect/>
          </a:stretch>
        </p:blipFill>
        <p:spPr>
          <a:xfrm>
            <a:off x="1300006" y="2729857"/>
            <a:ext cx="6146852" cy="638967"/>
          </a:xfrm>
          <a:prstGeom prst="rect">
            <a:avLst/>
          </a:prstGeom>
          <a:ln w="12700">
            <a:miter lim="400000"/>
          </a:ln>
        </p:spPr>
      </p:pic>
      <p:sp>
        <p:nvSpPr>
          <p:cNvPr id="26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70"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71"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tep 4: Add SSH Key to…"/>
          <p:cNvSpPr txBox="1"/>
          <p:nvPr/>
        </p:nvSpPr>
        <p:spPr>
          <a:xfrm>
            <a:off x="460796" y="378711"/>
            <a:ext cx="8349008" cy="10609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b="1" sz="1700" u="sng"/>
            </a:pPr>
            <a:r>
              <a:t>Step 4: Add SSH Key to </a:t>
            </a:r>
          </a:p>
          <a:p>
            <a:pPr defTabSz="457200">
              <a:defRPr>
                <a:solidFill>
                  <a:srgbClr val="242424"/>
                </a:solidFill>
                <a:latin typeface="Helvetica Neue"/>
                <a:ea typeface="Helvetica Neue"/>
                <a:cs typeface="Helvetica Neue"/>
                <a:sym typeface="Helvetica Neue"/>
              </a:defRPr>
            </a:pPr>
          </a:p>
          <a:p>
            <a:pPr marL="126600"/>
            <a:r>
              <a:t>Now that you’ve generated an SSH key, you’ll need to add it to your GitHub account. Follow these steps:</a:t>
            </a:r>
            <a:br/>
            <a:br/>
            <a:r>
              <a:t>Copy the SSH key to your clipboard by running the following command in Terminal:</a:t>
            </a:r>
          </a:p>
        </p:txBody>
      </p:sp>
      <p:pic>
        <p:nvPicPr>
          <p:cNvPr id="274" name="pasted-movie.png" descr="pasted-movie.png"/>
          <p:cNvPicPr>
            <a:picLocks noChangeAspect="1"/>
          </p:cNvPicPr>
          <p:nvPr/>
        </p:nvPicPr>
        <p:blipFill>
          <a:blip r:embed="rId2">
            <a:extLst/>
          </a:blip>
          <a:stretch>
            <a:fillRect/>
          </a:stretch>
        </p:blipFill>
        <p:spPr>
          <a:xfrm>
            <a:off x="3223212" y="1582558"/>
            <a:ext cx="2697576" cy="800380"/>
          </a:xfrm>
          <a:prstGeom prst="rect">
            <a:avLst/>
          </a:prstGeom>
          <a:ln w="12700">
            <a:miter lim="400000"/>
          </a:ln>
        </p:spPr>
      </p:pic>
      <p:sp>
        <p:nvSpPr>
          <p:cNvPr id="275" name="Go to the GitHub website, log in to your account, and navigate to “Settings” &gt; “SSH and GPG keys.”…"/>
          <p:cNvSpPr txBox="1"/>
          <p:nvPr/>
        </p:nvSpPr>
        <p:spPr>
          <a:xfrm>
            <a:off x="280052" y="2779801"/>
            <a:ext cx="8583896" cy="1010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583800" indent="-317500">
              <a:buClr>
                <a:srgbClr val="242424"/>
              </a:buClr>
              <a:buSzPct val="100000"/>
              <a:buFont typeface="Helvetica Neue"/>
              <a:buChar char="•"/>
            </a:pPr>
            <a:r>
              <a:t>Go to the GitHub website, log in to your account, and navigate to “Settings” &gt; “SSH and GPG keys.”</a:t>
            </a:r>
            <a:br/>
          </a:p>
          <a:p>
            <a:pPr marL="583800" indent="-317500">
              <a:buClr>
                <a:srgbClr val="242424"/>
              </a:buClr>
              <a:buSzPct val="100000"/>
              <a:buFont typeface="Helvetica Neue"/>
              <a:buChar char="•"/>
            </a:pPr>
            <a:r>
              <a:t>Click on “New SSH key,” paste your SSH key into the “Key” field, and give it a descriptive title.</a:t>
            </a:r>
            <a:br/>
          </a:p>
          <a:p>
            <a:pPr marL="583800" indent="-317500">
              <a:buClr>
                <a:srgbClr val="242424"/>
              </a:buClr>
              <a:buSzPct val="100000"/>
              <a:buFont typeface="Helvetica Neue"/>
              <a:buChar char="•"/>
            </a:pPr>
            <a:r>
              <a:t>Click “Add SSH key” to add your key to GitHub.</a:t>
            </a:r>
          </a:p>
        </p:txBody>
      </p:sp>
      <p:sp>
        <p:nvSpPr>
          <p:cNvPr id="276"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77"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278"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0" name="Step 5: Verify SSH Key…"/>
          <p:cNvSpPr txBox="1"/>
          <p:nvPr/>
        </p:nvSpPr>
        <p:spPr>
          <a:xfrm>
            <a:off x="211582" y="362283"/>
            <a:ext cx="8720837" cy="4005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defRPr b="1"/>
            </a:pPr>
            <a:r>
              <a:t>Step 5: Verify SSH Key</a:t>
            </a:r>
          </a:p>
          <a:p>
            <a:pPr marL="126600"/>
            <a:r>
              <a:t>To verify that your SSH key is set up correctly, run the following command in Terminal:</a:t>
            </a:r>
          </a:p>
        </p:txBody>
      </p:sp>
      <p:pic>
        <p:nvPicPr>
          <p:cNvPr id="281" name="pasted-movie.png" descr="pasted-movie.png"/>
          <p:cNvPicPr>
            <a:picLocks noChangeAspect="1"/>
          </p:cNvPicPr>
          <p:nvPr/>
        </p:nvPicPr>
        <p:blipFill>
          <a:blip r:embed="rId2">
            <a:extLst/>
          </a:blip>
          <a:stretch>
            <a:fillRect/>
          </a:stretch>
        </p:blipFill>
        <p:spPr>
          <a:xfrm>
            <a:off x="2850424" y="1183819"/>
            <a:ext cx="3443152" cy="819003"/>
          </a:xfrm>
          <a:prstGeom prst="rect">
            <a:avLst/>
          </a:prstGeom>
          <a:ln w="12700">
            <a:miter lim="400000"/>
          </a:ln>
        </p:spPr>
      </p:pic>
      <p:sp>
        <p:nvSpPr>
          <p:cNvPr id="282"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83"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28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Git is a powerful tool for version control that helps you keep track of your project's development. To start using Git, you need to initialize a directory as a repository, which allows you to create and manipulate snapshots of your project's progress cal"/>
          <p:cNvSpPr txBox="1"/>
          <p:nvPr/>
        </p:nvSpPr>
        <p:spPr>
          <a:xfrm>
            <a:off x="89708" y="663583"/>
            <a:ext cx="8964585" cy="1244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Git is a powerful tool for version control that helps you keep track of your project's development. To start using Git, you need to initialize a directory as a repository, which allows you to create and manipulate snapshots of your project's progress called commits. </a:t>
            </a:r>
            <a:r>
              <a:rPr i="1"/>
              <a:t>There are two ways to create a repository</a:t>
            </a:r>
            <a:r>
              <a:t>: </a:t>
            </a:r>
            <a:r>
              <a:rPr i="1" u="sng"/>
              <a:t>by initializing a new one from an existing directory or by cloning an existing repository.</a:t>
            </a:r>
            <a:r>
              <a:t> Remember that Git only manages files and directories inside the repository directory, so keep all your project files there.</a:t>
            </a:r>
            <a:endParaRPr>
              <a:latin typeface="Times Roman"/>
              <a:ea typeface="Times Roman"/>
              <a:cs typeface="Times Roman"/>
              <a:sym typeface="Times Roman"/>
            </a:endParaRPr>
          </a:p>
        </p:txBody>
      </p:sp>
      <p:sp>
        <p:nvSpPr>
          <p:cNvPr id="287" name="git init and git clone: Creating Repositories"/>
          <p:cNvSpPr txBox="1"/>
          <p:nvPr/>
        </p:nvSpPr>
        <p:spPr>
          <a:xfrm>
            <a:off x="213479" y="239155"/>
            <a:ext cx="4426949"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git init and git clone: Creating Repositories</a:t>
            </a:r>
            <a:endParaRPr b="0" sz="1200" u="none">
              <a:latin typeface="Times Roman"/>
              <a:ea typeface="Times Roman"/>
              <a:cs typeface="Times Roman"/>
              <a:sym typeface="Times Roman"/>
            </a:endParaRPr>
          </a:p>
        </p:txBody>
      </p:sp>
      <p:sp>
        <p:nvSpPr>
          <p:cNvPr id="288" name="When you use git init, a magical .git/ directory is created in your project directory that Git uses to manage your repository. Remember not to touch anything in this directory, as it's for Git's eyes only. Cloning is another way to create a repository, w"/>
          <p:cNvSpPr txBox="1"/>
          <p:nvPr/>
        </p:nvSpPr>
        <p:spPr>
          <a:xfrm>
            <a:off x="145364" y="3491538"/>
            <a:ext cx="8681183" cy="990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When you use git init, a magical </a:t>
            </a:r>
            <a:r>
              <a:rPr i="1"/>
              <a:t>.git/ </a:t>
            </a:r>
            <a:r>
              <a:t>directory is created in your project directory that Git uses to manage your repository. Remember not to touch anything in this directory, as it's for Git's eyes only. Cloning is another way to create a repository, where you can copy repositories from any location, including the internet through hosting services like GitHub and Bitbucket.</a:t>
            </a:r>
            <a:endParaRPr sz="1200">
              <a:latin typeface="Times Roman"/>
              <a:ea typeface="Times Roman"/>
              <a:cs typeface="Times Roman"/>
              <a:sym typeface="Times Roman"/>
            </a:endParaRPr>
          </a:p>
        </p:txBody>
      </p:sp>
      <p:sp>
        <p:nvSpPr>
          <p:cNvPr id="289" name="Let’s start by initializing the project directory:"/>
          <p:cNvSpPr txBox="1"/>
          <p:nvPr/>
        </p:nvSpPr>
        <p:spPr>
          <a:xfrm>
            <a:off x="194373" y="2284309"/>
            <a:ext cx="3985703" cy="40058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defRPr b="1"/>
            </a:pPr>
            <a:r>
              <a:t>Let’s start by initializing the project directory:</a:t>
            </a:r>
            <a:br/>
          </a:p>
        </p:txBody>
      </p:sp>
      <p:sp>
        <p:nvSpPr>
          <p:cNvPr id="290" name="$ git init"/>
          <p:cNvSpPr/>
          <p:nvPr/>
        </p:nvSpPr>
        <p:spPr>
          <a:xfrm>
            <a:off x="2575989" y="2812333"/>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457200">
              <a:defRPr spc="91" sz="1300">
                <a:latin typeface="Monaco"/>
                <a:ea typeface="Monaco"/>
                <a:cs typeface="Monaco"/>
                <a:sym typeface="Monaco"/>
              </a:defRPr>
            </a:lvl1pPr>
          </a:lstStyle>
          <a:p>
            <a:pPr/>
            <a:r>
              <a:t>$ git init</a:t>
            </a:r>
          </a:p>
        </p:txBody>
      </p:sp>
      <p:sp>
        <p:nvSpPr>
          <p:cNvPr id="29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92"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293"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racking Files in Git: git add and git status Part-1"/>
          <p:cNvSpPr txBox="1"/>
          <p:nvPr/>
        </p:nvSpPr>
        <p:spPr>
          <a:xfrm>
            <a:off x="185796" y="146874"/>
            <a:ext cx="5099107"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Tracking Files in Git: git add and git status Part-1 </a:t>
            </a:r>
            <a:endParaRPr b="0" sz="1200" u="none">
              <a:latin typeface="Times Roman"/>
              <a:ea typeface="Times Roman"/>
              <a:cs typeface="Times Roman"/>
              <a:sym typeface="Times Roman"/>
            </a:endParaRPr>
          </a:p>
        </p:txBody>
      </p:sp>
      <p:sp>
        <p:nvSpPr>
          <p:cNvPr id="296" name="After initializing the project directory as a Git repository, you need to explicitly tell Git which files to track using the &quot;git add&quot; command. This allows you to selectively track only the important files and ignore the rest, such as large data files or"/>
          <p:cNvSpPr txBox="1"/>
          <p:nvPr/>
        </p:nvSpPr>
        <p:spPr>
          <a:xfrm>
            <a:off x="176157" y="926141"/>
            <a:ext cx="8791686" cy="990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marL="126600"/>
          </a:lstStyle>
          <a:p>
            <a:pPr/>
            <a:r>
              <a:t>After initializing the project directory as a Git repository, you need to explicitly tell Git which files to track using the "git add" command. This allows you to selectively track only the important files and ignore the rest, such as large data files or intermediate results. By doing this, Git avoids cluttering the repository with unnecessary files and makes it easier to manage changes in your project.</a:t>
            </a:r>
            <a:endParaRPr sz="1200">
              <a:latin typeface="Times Roman"/>
              <a:ea typeface="Times Roman"/>
              <a:cs typeface="Times Roman"/>
              <a:sym typeface="Times Roman"/>
            </a:endParaRPr>
          </a:p>
        </p:txBody>
      </p:sp>
      <p:sp>
        <p:nvSpPr>
          <p:cNvPr id="297" name="Git status describes the current state of your project repository: what’s changed, what’s ready to be included in the next commit, and what’s not being tracked."/>
          <p:cNvSpPr txBox="1"/>
          <p:nvPr/>
        </p:nvSpPr>
        <p:spPr>
          <a:xfrm>
            <a:off x="183544" y="3043475"/>
            <a:ext cx="8426150" cy="5792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rPr sz="1333"/>
              <a:t>Git status </a:t>
            </a:r>
            <a:r>
              <a:t>describes the current state of your project repository: what’s changed, what’s ready to be included in the next commit, and what’s not being tracked.</a:t>
            </a:r>
            <a:endParaRPr sz="1200"/>
          </a:p>
        </p:txBody>
      </p:sp>
      <p:sp>
        <p:nvSpPr>
          <p:cNvPr id="298" name="$ git add “files name”"/>
          <p:cNvSpPr/>
          <p:nvPr/>
        </p:nvSpPr>
        <p:spPr>
          <a:xfrm>
            <a:off x="2575989" y="2264208"/>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457200">
              <a:defRPr sz="1200">
                <a:latin typeface="Monaco"/>
                <a:ea typeface="Monaco"/>
                <a:cs typeface="Monaco"/>
                <a:sym typeface="Monaco"/>
              </a:defRPr>
            </a:lvl1pPr>
          </a:lstStyle>
          <a:p>
            <a:pPr/>
            <a:r>
              <a:t>$ git add “files name”</a:t>
            </a:r>
          </a:p>
        </p:txBody>
      </p:sp>
      <p:sp>
        <p:nvSpPr>
          <p:cNvPr id="299"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0"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301"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3" name="git status tell us:…"/>
          <p:cNvSpPr txBox="1"/>
          <p:nvPr/>
        </p:nvSpPr>
        <p:spPr>
          <a:xfrm>
            <a:off x="310928" y="333809"/>
            <a:ext cx="8031003" cy="2057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defTabSz="457200">
              <a:defRPr b="1" sz="1866" u="sng"/>
            </a:pPr>
            <a:r>
              <a:t>git status tell us:</a:t>
            </a:r>
            <a:endParaRPr b="0" sz="1200" u="none">
              <a:latin typeface="Times Roman"/>
              <a:ea typeface="Times Roman"/>
              <a:cs typeface="Times Roman"/>
              <a:sym typeface="Times Roman"/>
            </a:endParaRPr>
          </a:p>
          <a:p>
            <a:pPr defTabSz="457200">
              <a:defRPr sz="1200">
                <a:latin typeface="Times Roman"/>
                <a:ea typeface="Times Roman"/>
                <a:cs typeface="Times Roman"/>
                <a:sym typeface="Times Roman"/>
              </a:defRPr>
            </a:pPr>
          </a:p>
          <a:p>
            <a:pPr marL="504425" indent="-238125">
              <a:buSzPct val="100000"/>
              <a:buFont typeface="Arial"/>
              <a:buAutoNum type="arabicPeriod" startAt="1"/>
            </a:pPr>
            <a:r>
              <a:t>By default, Git starts on the "master" branch, which allows you to work on different versions of your project simultaneously. Git's branch feature is one of the primary reasons for its popularity as a version control system. At the moment, we only have the "master" branch in use, but we'll explore more branches later</a:t>
            </a:r>
          </a:p>
          <a:p>
            <a:pPr marL="504425" indent="-238125">
              <a:buSzPct val="100000"/>
              <a:buFont typeface="Arial"/>
              <a:buAutoNum type="arabicPeriod" startAt="1"/>
            </a:pPr>
            <a:r>
              <a:t>Since we haven't instructed Git to track any files, we see all files listed as "untracked files" in the root project directory. This means that if we were to attempt a commit, there would be nothing to add.</a:t>
            </a:r>
            <a:endParaRPr sz="1200">
              <a:latin typeface="Times Roman"/>
              <a:ea typeface="Times Roman"/>
              <a:cs typeface="Times Roman"/>
              <a:sym typeface="Times Roman"/>
            </a:endParaRPr>
          </a:p>
        </p:txBody>
      </p:sp>
      <p:sp>
        <p:nvSpPr>
          <p:cNvPr id="30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5"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306"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07" name="Staging Files in Git: git add and git status Part II"/>
          <p:cNvSpPr txBox="1"/>
          <p:nvPr/>
        </p:nvSpPr>
        <p:spPr>
          <a:xfrm>
            <a:off x="379121" y="2478601"/>
            <a:ext cx="4930752"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Staging Files in Git: git add and git status Part II</a:t>
            </a:r>
            <a:endParaRPr b="0" sz="1200"/>
          </a:p>
        </p:txBody>
      </p:sp>
      <p:sp>
        <p:nvSpPr>
          <p:cNvPr id="308" name="With Git, there’s a difference between tracked files and files staged to be included in the next commit. A file that’s tracked means Git knows about it. A staged file is not only tracked, but its latest changes are staged to be included in the next commi"/>
          <p:cNvSpPr txBox="1"/>
          <p:nvPr/>
        </p:nvSpPr>
        <p:spPr>
          <a:xfrm>
            <a:off x="273230" y="2846032"/>
            <a:ext cx="8597540" cy="19508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With Git, there’s a difference between tracked files and files </a:t>
            </a:r>
            <a:r>
              <a:rPr i="1"/>
              <a:t>staged </a:t>
            </a:r>
            <a:r>
              <a:t>to be included in the next commit. A file that’s tracked means Git knows about it. A staged file is not only tracked, but its latest changes are staged to be included in the next commit.</a:t>
            </a:r>
            <a:br/>
          </a:p>
          <a:p>
            <a:pPr marL="126600"/>
            <a:r>
              <a:t>A good way to illustrate the difference is to consider what happens when we change one of the files we started tracking with </a:t>
            </a:r>
            <a:r>
              <a:rPr sz="1333"/>
              <a:t>git add</a:t>
            </a:r>
            <a:r>
              <a:t>. Changes made to a tracked file will not automatically be included in the next commit. To include these new changes, we would need to explicitly </a:t>
            </a:r>
            <a:r>
              <a:rPr i="1"/>
              <a:t>stage </a:t>
            </a:r>
            <a:r>
              <a:t>them—using </a:t>
            </a:r>
            <a:r>
              <a:rPr sz="1333"/>
              <a:t>git add </a:t>
            </a:r>
            <a:r>
              <a:t>again.</a:t>
            </a:r>
            <a:endParaRPr sz="1200"/>
          </a:p>
          <a:p>
            <a:pPr marL="126600"/>
            <a:endParaRPr sz="1200"/>
          </a:p>
          <a:p>
            <a:pPr marL="126600"/>
            <a:endParaRPr sz="1200"/>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10" name="pasted-movie.png" descr="pasted-movie.png"/>
          <p:cNvPicPr>
            <a:picLocks noChangeAspect="1"/>
          </p:cNvPicPr>
          <p:nvPr/>
        </p:nvPicPr>
        <p:blipFill>
          <a:blip r:embed="rId2">
            <a:extLst/>
          </a:blip>
          <a:stretch>
            <a:fillRect/>
          </a:stretch>
        </p:blipFill>
        <p:spPr>
          <a:xfrm>
            <a:off x="275625" y="334802"/>
            <a:ext cx="4722445" cy="4473896"/>
          </a:xfrm>
          <a:prstGeom prst="rect">
            <a:avLst/>
          </a:prstGeom>
          <a:ln w="12700">
            <a:miter lim="400000"/>
          </a:ln>
        </p:spPr>
      </p:pic>
      <p:sp>
        <p:nvSpPr>
          <p:cNvPr id="311" name="Git’s separation of the working tree (all files in your repository), the staging area (files to be included in the next commit), and committed changes (a snapshot of a version of your project at some point in time); git add on an untracked file begins tr"/>
          <p:cNvSpPr txBox="1"/>
          <p:nvPr/>
        </p:nvSpPr>
        <p:spPr>
          <a:xfrm>
            <a:off x="4538599" y="1491611"/>
            <a:ext cx="3832530" cy="17984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Git’s separation of the working tree (all files in your repository), the staging area (files to be included in the next commit), and committed changes (a snapshot of a version of your project at some point in time); git add on an untracked file begins track‐ ing it and stages it, while git add on a tracked file just stages it for the next commit</a:t>
            </a:r>
            <a:endParaRPr sz="1200"/>
          </a:p>
        </p:txBody>
      </p:sp>
      <p:sp>
        <p:nvSpPr>
          <p:cNvPr id="312"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13"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31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Google Shape;65;g30c85c40941_0_7"/>
          <p:cNvSpPr txBox="1"/>
          <p:nvPr/>
        </p:nvSpPr>
        <p:spPr>
          <a:xfrm>
            <a:off x="5655200" y="1852750"/>
            <a:ext cx="3000001" cy="8544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1200"/>
              </a:spcBef>
              <a:defRPr b="1" i="1" sz="1100"/>
            </a:lvl1pPr>
          </a:lstStyle>
          <a:p>
            <a:pPr/>
            <a:r>
              <a:t>Drop of sequencing costs (note the y-axis is on a logarithmic scale); the sharp drop around 2008 was due to the introduction of next-generation sequencing data. </a:t>
            </a:r>
          </a:p>
        </p:txBody>
      </p:sp>
      <p:pic>
        <p:nvPicPr>
          <p:cNvPr id="131" name="Google Shape;66;g30c85c40941_0_7" descr="Google Shape;66;g30c85c40941_0_7"/>
          <p:cNvPicPr>
            <a:picLocks noChangeAspect="1"/>
          </p:cNvPicPr>
          <p:nvPr/>
        </p:nvPicPr>
        <p:blipFill>
          <a:blip r:embed="rId2">
            <a:extLst/>
          </a:blip>
          <a:stretch>
            <a:fillRect/>
          </a:stretch>
        </p:blipFill>
        <p:spPr>
          <a:xfrm>
            <a:off x="152400" y="152400"/>
            <a:ext cx="4890971" cy="4838700"/>
          </a:xfrm>
          <a:prstGeom prst="rect">
            <a:avLst/>
          </a:prstGeom>
          <a:ln w="12700">
            <a:miter lim="400000"/>
          </a:ln>
        </p:spPr>
      </p:pic>
      <p:sp>
        <p:nvSpPr>
          <p:cNvPr id="132" name="Bversity x Jagan L"/>
          <p:cNvSpPr txBox="1"/>
          <p:nvPr/>
        </p:nvSpPr>
        <p:spPr>
          <a:xfrm>
            <a:off x="7880283"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rgbClr val="A7A7A7"/>
                </a:solidFill>
              </a:defRPr>
            </a:lvl1pPr>
          </a:lstStyle>
          <a:p>
            <a:pPr/>
            <a:r>
              <a:t>Bversity x Jagan L</a:t>
            </a:r>
          </a:p>
        </p:txBody>
      </p:sp>
      <p:sp>
        <p:nvSpPr>
          <p:cNvPr id="133" name="Slide Number"/>
          <p:cNvSpPr txBox="1"/>
          <p:nvPr>
            <p:ph type="sldNum" sz="quarter" idx="4294967295"/>
          </p:nvPr>
        </p:nvSpPr>
        <p:spPr>
          <a:xfrm>
            <a:off x="8762039" y="4706961"/>
            <a:ext cx="259119" cy="306112"/>
          </a:xfrm>
          <a:prstGeom prst="rect">
            <a:avLst/>
          </a:prstGeom>
          <a:extLst>
            <a:ext uri="{C572A759-6A51-4108-AA02-DFA0A04FC94B}">
              <ma14:wrappingTextBoxFlag xmlns:ma14="http://schemas.microsoft.com/office/mac/drawingml/2011/main" val="1"/>
            </a:ext>
          </a:extLst>
        </p:spPr>
        <p:txBody>
          <a:bodyPr/>
          <a:lstStyle>
            <a:lvl1pPr>
              <a:defRPr sz="900">
                <a:solidFill>
                  <a:srgbClr val="A7A7A7"/>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Git Commit: Taking a Snapshot of Your Project"/>
          <p:cNvSpPr txBox="1"/>
          <p:nvPr/>
        </p:nvSpPr>
        <p:spPr>
          <a:xfrm>
            <a:off x="186840" y="199273"/>
            <a:ext cx="4798871"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Git Commit: Taking a Snapshot of Your Project</a:t>
            </a:r>
            <a:endParaRPr b="0" sz="1200"/>
          </a:p>
        </p:txBody>
      </p:sp>
      <p:sp>
        <p:nvSpPr>
          <p:cNvPr id="317" name="This command commits your staged changes to your repository with the commit message “initial import.” Commit messages are notes to your collaborators (and your‐ self in the future) about what a particular commit includes."/>
          <p:cNvSpPr txBox="1"/>
          <p:nvPr/>
        </p:nvSpPr>
        <p:spPr>
          <a:xfrm>
            <a:off x="93376" y="1418798"/>
            <a:ext cx="8957248" cy="787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This command commits your staged changes to your repository with the </a:t>
            </a:r>
            <a:r>
              <a:rPr i="1"/>
              <a:t>commit message </a:t>
            </a:r>
            <a:r>
              <a:t>“initial import.” Commit messages are notes to your collaborators (and your‐ self in the future) about what a particular commit includes.</a:t>
            </a:r>
            <a:endParaRPr sz="1200"/>
          </a:p>
        </p:txBody>
      </p:sp>
      <p:sp>
        <p:nvSpPr>
          <p:cNvPr id="318" name="$ git commit -m &quot;initial import&quot;"/>
          <p:cNvSpPr/>
          <p:nvPr/>
        </p:nvSpPr>
        <p:spPr>
          <a:xfrm>
            <a:off x="2061330" y="806542"/>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457200">
              <a:defRPr sz="1200">
                <a:latin typeface="Monaco"/>
                <a:ea typeface="Monaco"/>
                <a:cs typeface="Monaco"/>
                <a:sym typeface="Monaco"/>
              </a:defRPr>
            </a:lvl1pPr>
          </a:lstStyle>
          <a:p>
            <a:pPr/>
            <a:r>
              <a:t>$ git commit -m "initial import" </a:t>
            </a:r>
          </a:p>
        </p:txBody>
      </p:sp>
      <p:sp>
        <p:nvSpPr>
          <p:cNvPr id="319" name="Seeing File Differences: git diff"/>
          <p:cNvSpPr txBox="1"/>
          <p:nvPr/>
        </p:nvSpPr>
        <p:spPr>
          <a:xfrm>
            <a:off x="219568" y="2164847"/>
            <a:ext cx="3179727"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Seeing File Differences: git diff</a:t>
            </a:r>
            <a:endParaRPr b="0" sz="1200"/>
          </a:p>
        </p:txBody>
      </p:sp>
      <p:sp>
        <p:nvSpPr>
          <p:cNvPr id="320" name="git diff shows you the difference between the files in your working directory and what’s been staged. If none of your changes have been staged, git diff shows us the difference between your last commit and the current versions of your files."/>
          <p:cNvSpPr txBox="1"/>
          <p:nvPr/>
        </p:nvSpPr>
        <p:spPr>
          <a:xfrm>
            <a:off x="94039" y="2657908"/>
            <a:ext cx="8957248" cy="787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rPr sz="1333"/>
              <a:t>git diff </a:t>
            </a:r>
            <a:r>
              <a:t>shows you the difference between the files in your working directory and what’s been staged. If none of your changes have been staged, </a:t>
            </a:r>
            <a:r>
              <a:rPr sz="1333"/>
              <a:t>git diff </a:t>
            </a:r>
            <a:r>
              <a:t>shows us the difference between your last commit and the current versions of your files.</a:t>
            </a:r>
            <a:endParaRPr sz="1200"/>
          </a:p>
        </p:txBody>
      </p:sp>
      <p:sp>
        <p:nvSpPr>
          <p:cNvPr id="321" name="$ git diff"/>
          <p:cNvSpPr/>
          <p:nvPr/>
        </p:nvSpPr>
        <p:spPr>
          <a:xfrm>
            <a:off x="2061330" y="3411534"/>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t>$ </a:t>
            </a:r>
            <a:r>
              <a:t>git diff</a:t>
            </a:r>
          </a:p>
        </p:txBody>
      </p:sp>
      <p:sp>
        <p:nvSpPr>
          <p:cNvPr id="322" name="Lecture 3: Git for scientists"/>
          <p:cNvSpPr txBox="1"/>
          <p:nvPr/>
        </p:nvSpPr>
        <p:spPr>
          <a:xfrm>
            <a:off x="175665" y="48092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23"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324"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Moving and Removing Files: git mv and git rm"/>
          <p:cNvSpPr txBox="1"/>
          <p:nvPr/>
        </p:nvSpPr>
        <p:spPr>
          <a:xfrm>
            <a:off x="210860" y="246538"/>
            <a:ext cx="4738887"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Moving and Removing Files: git mv and git rm</a:t>
            </a:r>
            <a:endParaRPr b="0" sz="1200"/>
          </a:p>
        </p:txBody>
      </p:sp>
      <p:sp>
        <p:nvSpPr>
          <p:cNvPr id="327" name="When Git tracks your files, it wants to be in charge. Using the command mv to move a tracked file will confuse Git. The same applies when you remove a file with rm. To move or remove tracked files in Git, we need to use Git’s version of mv and rm: git mv"/>
          <p:cNvSpPr txBox="1"/>
          <p:nvPr/>
        </p:nvSpPr>
        <p:spPr>
          <a:xfrm>
            <a:off x="174706" y="854037"/>
            <a:ext cx="8794588" cy="7824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When Git tracks your files, it wants to be in charge. Using the command </a:t>
            </a:r>
            <a:r>
              <a:rPr sz="1333"/>
              <a:t>mv </a:t>
            </a:r>
            <a:r>
              <a:t>to move a tracked file will confuse Git. The same applies when you remove a file with </a:t>
            </a:r>
            <a:r>
              <a:rPr sz="1333"/>
              <a:t>rm</a:t>
            </a:r>
            <a:r>
              <a:t>. To move or remove tracked files in Git, we need to use Git’s version of </a:t>
            </a:r>
            <a:r>
              <a:rPr sz="1333"/>
              <a:t>mv </a:t>
            </a:r>
            <a:r>
              <a:t>and </a:t>
            </a:r>
            <a:r>
              <a:rPr sz="1333"/>
              <a:t>rm</a:t>
            </a:r>
            <a:r>
              <a:t>: </a:t>
            </a:r>
            <a:r>
              <a:rPr sz="1333"/>
              <a:t>git mv </a:t>
            </a:r>
            <a:r>
              <a:t>and </a:t>
            </a:r>
            <a:r>
              <a:rPr sz="1333"/>
              <a:t>git rm</a:t>
            </a:r>
            <a:r>
              <a:t>.</a:t>
            </a:r>
            <a:endParaRPr sz="1200"/>
          </a:p>
        </p:txBody>
      </p:sp>
      <p:sp>
        <p:nvSpPr>
          <p:cNvPr id="328" name="Telling Git What to Ignore:   .gitignore"/>
          <p:cNvSpPr txBox="1"/>
          <p:nvPr/>
        </p:nvSpPr>
        <p:spPr>
          <a:xfrm>
            <a:off x="223652" y="1701503"/>
            <a:ext cx="3858525"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Telling Git What to Ignore:   .gitignore</a:t>
            </a:r>
            <a:endParaRPr b="0" sz="1200"/>
          </a:p>
        </p:txBody>
      </p:sp>
      <p:sp>
        <p:nvSpPr>
          <p:cNvPr id="329" name="You may have noticed that git status keeps listing which files are not tracked. As the number of files in your bioinformatics project starts to increase (this happens quickly!) this long list will become a burden.…"/>
          <p:cNvSpPr txBox="1"/>
          <p:nvPr/>
        </p:nvSpPr>
        <p:spPr>
          <a:xfrm>
            <a:off x="25400" y="2193369"/>
            <a:ext cx="8924861" cy="1569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You may have noticed that </a:t>
            </a:r>
            <a:r>
              <a:rPr sz="1333"/>
              <a:t>git status </a:t>
            </a:r>
            <a:r>
              <a:t>keeps listing which files are not tracked. As the number of files in your bioinformatics project starts to increase (this happens quickly!) this long list will become a burden.</a:t>
            </a:r>
            <a:br/>
            <a:endParaRPr sz="1200"/>
          </a:p>
          <a:p>
            <a:pPr marL="126600"/>
            <a:r>
              <a:t>Many of the items in this untracked list may be files we never want to commit. Sequencing data files are a great example: they’re usually much too large to include in a repository. If we were to commit these large files, collaborators cloning your repository would have to download these enormous data files. We’ll talk about other ways of managing these later, but for now, let’s just ignore them.</a:t>
            </a:r>
            <a:endParaRPr sz="1200"/>
          </a:p>
        </p:txBody>
      </p:sp>
      <p:sp>
        <p:nvSpPr>
          <p:cNvPr id="330"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3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2"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In the context of a bioinformatics project, here are some guidelines:…"/>
          <p:cNvSpPr txBox="1"/>
          <p:nvPr/>
        </p:nvSpPr>
        <p:spPr>
          <a:xfrm>
            <a:off x="123886" y="691408"/>
            <a:ext cx="8896227" cy="40844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In the context of a bioinformatics project, here are some guidelines:</a:t>
            </a:r>
            <a:endParaRPr sz="1200"/>
          </a:p>
          <a:p>
            <a:pPr marL="126600">
              <a:defRPr b="1"/>
            </a:pPr>
            <a:br>
              <a:rPr sz="1200"/>
            </a:br>
            <a:r>
              <a:t>Large files:</a:t>
            </a:r>
            <a:br/>
            <a:endParaRPr sz="1200"/>
          </a:p>
          <a:p>
            <a:pPr marL="126600"/>
            <a:r>
              <a:t>These should be ignored and managed by other means, as Git isn’t designed to manage really large files. Large files slow creating, pushing, and pulling commits. This can lead to quite a burden when collaborators clone your repository.</a:t>
            </a:r>
            <a:endParaRPr sz="1200"/>
          </a:p>
          <a:p>
            <a:pPr marL="126600">
              <a:defRPr b="1"/>
            </a:pPr>
            <a:br>
              <a:rPr sz="1200"/>
            </a:br>
            <a:r>
              <a:t>Intermediate files:</a:t>
            </a:r>
            <a:br/>
            <a:endParaRPr sz="1200"/>
          </a:p>
          <a:p>
            <a:pPr marL="126600"/>
            <a:r>
              <a:t>Bioinformatics projects are often filled with intermediate files. For example, if you align reads to a genome, this will create SAM or BAM files. Even if these aren’t large files, these should probably be ignored. If a data file can easily be reproduced by rerunning a command (or better yet, a script), it’s usually preferable to just store how it was created. Ultimately, recording and storing how you created an intermediate file in Git is more important than the actual file. This also ensures reproducibility.</a:t>
            </a:r>
            <a:br/>
            <a:endParaRPr sz="1200"/>
          </a:p>
          <a:p>
            <a:pPr marL="126600">
              <a:defRPr b="1"/>
            </a:pPr>
            <a:r>
              <a:t>Temporary code files</a:t>
            </a:r>
            <a:br/>
            <a:endParaRPr sz="1200"/>
          </a:p>
          <a:p>
            <a:pPr marL="126600"/>
            <a:r>
              <a:t>Some language interpreters (e.g., Python) produce temporary files (usually with some sort of optimized code). With Python, these look like </a:t>
            </a:r>
            <a:r>
              <a:rPr i="1"/>
              <a:t>overlap.pyc</a:t>
            </a:r>
            <a:r>
              <a:t>.</a:t>
            </a:r>
            <a:endParaRPr sz="1200"/>
          </a:p>
        </p:txBody>
      </p:sp>
      <p:sp>
        <p:nvSpPr>
          <p:cNvPr id="335" name="What should we tell .gitignore to ignore?"/>
          <p:cNvSpPr txBox="1"/>
          <p:nvPr/>
        </p:nvSpPr>
        <p:spPr>
          <a:xfrm>
            <a:off x="129962" y="115898"/>
            <a:ext cx="4246576" cy="2469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defRPr b="1" sz="1700" u="sng"/>
            </a:pPr>
            <a:r>
              <a:t>What should we tell </a:t>
            </a:r>
            <a:r>
              <a:rPr i="1"/>
              <a:t>.gitignore </a:t>
            </a:r>
            <a:r>
              <a:t>to ignore? </a:t>
            </a:r>
          </a:p>
        </p:txBody>
      </p:sp>
      <p:sp>
        <p:nvSpPr>
          <p:cNvPr id="336"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3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8"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Undoing a Stage: git reset"/>
          <p:cNvSpPr txBox="1"/>
          <p:nvPr/>
        </p:nvSpPr>
        <p:spPr>
          <a:xfrm>
            <a:off x="127573" y="2496958"/>
            <a:ext cx="2687731"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Undoing a Stage: git reset</a:t>
            </a:r>
            <a:endParaRPr b="0" sz="1200"/>
          </a:p>
        </p:txBody>
      </p:sp>
      <p:sp>
        <p:nvSpPr>
          <p:cNvPr id="341" name="Recall that one nice feature of Git is that you don’t have to include messy changes in a commit—just don’t stage these files. If you accidentally stage a messy file for a commit with git add, you can unstage it with git reset."/>
          <p:cNvSpPr txBox="1"/>
          <p:nvPr/>
        </p:nvSpPr>
        <p:spPr>
          <a:xfrm>
            <a:off x="13961" y="3103123"/>
            <a:ext cx="8706911" cy="7824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Recall that one nice feature of Git is that you don’t have to include messy changes in a commit—just don’t stage these files. If you accidentally stage a messy file for a commit with </a:t>
            </a:r>
            <a:r>
              <a:rPr sz="1333"/>
              <a:t>git add</a:t>
            </a:r>
            <a:r>
              <a:t>, you can unstage it with </a:t>
            </a:r>
            <a:r>
              <a:rPr sz="1333"/>
              <a:t>git reset</a:t>
            </a:r>
            <a:r>
              <a:t>.</a:t>
            </a:r>
            <a:endParaRPr sz="1200"/>
          </a:p>
        </p:txBody>
      </p:sp>
      <p:sp>
        <p:nvSpPr>
          <p:cNvPr id="342" name="$ git reset HEAD “filename”"/>
          <p:cNvSpPr/>
          <p:nvPr/>
        </p:nvSpPr>
        <p:spPr>
          <a:xfrm>
            <a:off x="2192411" y="3766958"/>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457200">
              <a:defRPr sz="1200">
                <a:latin typeface="Monaco"/>
                <a:ea typeface="Monaco"/>
                <a:cs typeface="Monaco"/>
                <a:sym typeface="Monaco"/>
              </a:defRPr>
            </a:lvl1pPr>
          </a:lstStyle>
          <a:p>
            <a:pPr/>
            <a:r>
              <a:t>$ git reset HEAD “filename” </a:t>
            </a:r>
          </a:p>
        </p:txBody>
      </p:sp>
      <p:sp>
        <p:nvSpPr>
          <p:cNvPr id="343" name="Seeing Your Commit History: git log"/>
          <p:cNvSpPr txBox="1"/>
          <p:nvPr/>
        </p:nvSpPr>
        <p:spPr>
          <a:xfrm>
            <a:off x="176245" y="273222"/>
            <a:ext cx="3699236" cy="426816"/>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Seeing Your Commit History: git log</a:t>
            </a:r>
            <a:endParaRPr b="0" sz="1200"/>
          </a:p>
        </p:txBody>
      </p:sp>
      <p:sp>
        <p:nvSpPr>
          <p:cNvPr id="344" name="We can use git log to visualise our chain of commits:"/>
          <p:cNvSpPr txBox="1"/>
          <p:nvPr/>
        </p:nvSpPr>
        <p:spPr>
          <a:xfrm>
            <a:off x="244651" y="735735"/>
            <a:ext cx="4241856" cy="3760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We can use </a:t>
            </a:r>
            <a:r>
              <a:rPr sz="1333"/>
              <a:t>git log </a:t>
            </a:r>
            <a:r>
              <a:t>to visualise our chain of commits:</a:t>
            </a:r>
            <a:endParaRPr sz="1200"/>
          </a:p>
        </p:txBody>
      </p:sp>
      <p:sp>
        <p:nvSpPr>
          <p:cNvPr id="345" name="$ git log"/>
          <p:cNvSpPr/>
          <p:nvPr/>
        </p:nvSpPr>
        <p:spPr>
          <a:xfrm>
            <a:off x="2192411" y="1382597"/>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lvl1pPr algn="ctr" defTabSz="457200">
              <a:defRPr sz="1200">
                <a:latin typeface="Monaco"/>
                <a:ea typeface="Monaco"/>
                <a:cs typeface="Monaco"/>
                <a:sym typeface="Monaco"/>
              </a:defRPr>
            </a:lvl1pPr>
          </a:lstStyle>
          <a:p>
            <a:pPr/>
            <a:r>
              <a:t>$ git log</a:t>
            </a:r>
          </a:p>
        </p:txBody>
      </p:sp>
      <p:sp>
        <p:nvSpPr>
          <p:cNvPr id="346"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4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8"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0" name="Collaborating with Git: Git Remotes, git push, and git pull"/>
          <p:cNvSpPr txBox="1"/>
          <p:nvPr/>
        </p:nvSpPr>
        <p:spPr>
          <a:xfrm>
            <a:off x="85643" y="152523"/>
            <a:ext cx="5889756"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Collaborating with Git: Git Remotes, git push, and git pull</a:t>
            </a:r>
            <a:endParaRPr b="0" sz="1200"/>
          </a:p>
        </p:txBody>
      </p:sp>
      <p:pic>
        <p:nvPicPr>
          <p:cNvPr id="351" name="pasted-movie.png" descr="pasted-movie.png"/>
          <p:cNvPicPr>
            <a:picLocks noChangeAspect="1"/>
          </p:cNvPicPr>
          <p:nvPr/>
        </p:nvPicPr>
        <p:blipFill>
          <a:blip r:embed="rId2">
            <a:extLst/>
          </a:blip>
          <a:stretch>
            <a:fillRect/>
          </a:stretch>
        </p:blipFill>
        <p:spPr>
          <a:xfrm>
            <a:off x="1603845" y="594101"/>
            <a:ext cx="5331053" cy="3955298"/>
          </a:xfrm>
          <a:prstGeom prst="rect">
            <a:avLst/>
          </a:prstGeom>
          <a:ln w="12700">
            <a:miter lim="400000"/>
          </a:ln>
        </p:spPr>
      </p:pic>
      <p:sp>
        <p:nvSpPr>
          <p:cNvPr id="352"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5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54"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Creating a Shared Central Repository with GitHub"/>
          <p:cNvSpPr txBox="1"/>
          <p:nvPr/>
        </p:nvSpPr>
        <p:spPr>
          <a:xfrm>
            <a:off x="174608" y="255433"/>
            <a:ext cx="5123037"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Creating a Shared Central Repository with GitHub</a:t>
            </a:r>
            <a:endParaRPr b="0" sz="1200"/>
          </a:p>
        </p:txBody>
      </p:sp>
      <p:sp>
        <p:nvSpPr>
          <p:cNvPr id="357" name="Navigate to http://github.com and sign up for an account.…"/>
          <p:cNvSpPr txBox="1"/>
          <p:nvPr/>
        </p:nvSpPr>
        <p:spPr>
          <a:xfrm>
            <a:off x="111048" y="779320"/>
            <a:ext cx="8921904" cy="20016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344804" indent="-218204">
              <a:buSzPct val="100000"/>
              <a:buChar char="•"/>
            </a:pPr>
            <a:r>
              <a:t>Navigate to </a:t>
            </a:r>
            <a:r>
              <a:rPr i="1"/>
              <a:t>http://github.com </a:t>
            </a:r>
            <a:r>
              <a:t>and sign up for an account.</a:t>
            </a:r>
            <a:br/>
          </a:p>
          <a:p>
            <a:pPr marL="344804" indent="-218204">
              <a:buSzPct val="100000"/>
              <a:buChar char="•"/>
            </a:pPr>
            <a:r>
              <a:t>On the main page, there’s a link to create a new repository. After you’ve navigated to the Create a New Repository page, you’ll see you need to provide a repository name, and you’ll have the choice to initialize with a </a:t>
            </a:r>
            <a:r>
              <a:rPr i="1"/>
              <a:t>README.md </a:t>
            </a:r>
            <a:r>
              <a:t>file (GitHub plays well with Markdown), a </a:t>
            </a:r>
            <a:r>
              <a:rPr i="1"/>
              <a:t>.gitignore </a:t>
            </a:r>
            <a:r>
              <a:t>file, and a license (to license your software project).</a:t>
            </a:r>
            <a:br/>
          </a:p>
          <a:p>
            <a:pPr marL="344804" indent="-218204">
              <a:buSzPct val="100000"/>
              <a:buChar char="•"/>
            </a:pPr>
            <a:r>
              <a:t>For now, just create a repository named </a:t>
            </a:r>
            <a:r>
              <a:rPr i="1"/>
              <a:t>project-test</a:t>
            </a:r>
            <a:r>
              <a:t>. After you’ve clicked the “Create repository” button, GitHub will forward you to an empty repository page—the public frontend of your project.</a:t>
            </a:r>
            <a:endParaRPr sz="1200"/>
          </a:p>
        </p:txBody>
      </p:sp>
      <p:sp>
        <p:nvSpPr>
          <p:cNvPr id="358" name="Connecting with Git Remotes: git remote"/>
          <p:cNvSpPr txBox="1"/>
          <p:nvPr/>
        </p:nvSpPr>
        <p:spPr>
          <a:xfrm>
            <a:off x="-244832" y="2873022"/>
            <a:ext cx="5737680" cy="431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39700">
              <a:buFont typeface="Times Roman"/>
              <a:defRPr b="1" sz="1700" u="sng"/>
            </a:lvl1pPr>
          </a:lstStyle>
          <a:p>
            <a:pPr/>
            <a:r>
              <a:t>Connecting with Git Remotes: git remote </a:t>
            </a:r>
            <a:endParaRPr b="0" sz="1200"/>
          </a:p>
        </p:txBody>
      </p:sp>
      <p:sp>
        <p:nvSpPr>
          <p:cNvPr id="359" name="Now, let’s configure our local repository to use the GitHub repository we’ve just created as a remote repository."/>
          <p:cNvSpPr txBox="1"/>
          <p:nvPr/>
        </p:nvSpPr>
        <p:spPr>
          <a:xfrm>
            <a:off x="296123" y="3288583"/>
            <a:ext cx="8551754" cy="558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defTabSz="457200">
              <a:spcBef>
                <a:spcPts val="1200"/>
              </a:spcBef>
              <a:defRPr sz="1466">
                <a:latin typeface="Times Roman"/>
                <a:ea typeface="Times Roman"/>
                <a:cs typeface="Times Roman"/>
                <a:sym typeface="Times Roman"/>
              </a:defRPr>
            </a:lvl1pPr>
          </a:lstStyle>
          <a:p>
            <a:pPr/>
            <a:r>
              <a:t>Now, let’s configure our local repository to use the GitHub repository we’ve just created as a remote repository. </a:t>
            </a:r>
            <a:endParaRPr sz="1200"/>
          </a:p>
        </p:txBody>
      </p:sp>
      <p:sp>
        <p:nvSpPr>
          <p:cNvPr id="360" name="$ git remote add origin git@github.com:username/project-test.git"/>
          <p:cNvSpPr/>
          <p:nvPr/>
        </p:nvSpPr>
        <p:spPr>
          <a:xfrm>
            <a:off x="931672" y="3834769"/>
            <a:ext cx="6728850"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t>$ </a:t>
            </a:r>
            <a:r>
              <a:t>git remote add origin git@github.com:username/project-test.git </a:t>
            </a:r>
          </a:p>
        </p:txBody>
      </p:sp>
      <p:sp>
        <p:nvSpPr>
          <p:cNvPr id="361"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62"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3"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 name="Pushing Commits to a Remote Repository with git push"/>
          <p:cNvSpPr txBox="1"/>
          <p:nvPr/>
        </p:nvSpPr>
        <p:spPr>
          <a:xfrm>
            <a:off x="238848" y="317697"/>
            <a:ext cx="5722350"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Pushing Commits to a Remote Repository with git push</a:t>
            </a:r>
            <a:endParaRPr b="0" sz="1200"/>
          </a:p>
        </p:txBody>
      </p:sp>
      <p:sp>
        <p:nvSpPr>
          <p:cNvPr id="366" name="With our remotes added, we’re ready to share our work by pushing our commits to a remote repository. Collaboration on Git is characterized by repeatedly pushing your work to allow your collaborators to see and work on it, and pulling their changes into y"/>
          <p:cNvSpPr txBox="1"/>
          <p:nvPr/>
        </p:nvSpPr>
        <p:spPr>
          <a:xfrm>
            <a:off x="99165" y="942824"/>
            <a:ext cx="8945670" cy="11634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With our remotes added, we’re ready to share our work by pushing our commits to a remote repository. Collaboration on Git is characterized by repeatedly pushing your work to allow your collaborators to see and work on it, and pulling their changes into your own local repository. As you start collaborating, remember you only share the commits you’ve made.</a:t>
            </a:r>
            <a:endParaRPr sz="1200"/>
          </a:p>
          <a:p>
            <a:pPr marL="126600"/>
            <a:endParaRPr sz="1200"/>
          </a:p>
        </p:txBody>
      </p:sp>
      <p:sp>
        <p:nvSpPr>
          <p:cNvPr id="367" name="Let’s push our initial commits from project-test into our remote repository on GitHub."/>
          <p:cNvSpPr txBox="1"/>
          <p:nvPr/>
        </p:nvSpPr>
        <p:spPr>
          <a:xfrm>
            <a:off x="136594" y="2304551"/>
            <a:ext cx="6776590"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Let’s push our initial commits from </a:t>
            </a:r>
            <a:r>
              <a:rPr i="1"/>
              <a:t>project-test </a:t>
            </a:r>
            <a:r>
              <a:t>into our remote repository on GitHub. </a:t>
            </a:r>
          </a:p>
        </p:txBody>
      </p:sp>
      <p:sp>
        <p:nvSpPr>
          <p:cNvPr id="368" name="$ git push &lt;remote-name&gt; &lt;branch&gt;"/>
          <p:cNvSpPr/>
          <p:nvPr/>
        </p:nvSpPr>
        <p:spPr>
          <a:xfrm>
            <a:off x="2259659" y="2809492"/>
            <a:ext cx="3992023"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t>$ git</a:t>
            </a:r>
            <a:r>
              <a:rPr sz="1333"/>
              <a:t> push &lt;remote-name&gt; &lt;branch&gt;</a:t>
            </a:r>
          </a:p>
        </p:txBody>
      </p:sp>
      <p:sp>
        <p:nvSpPr>
          <p:cNvPr id="369"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70"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 name="As you push new commits to the central repository, your collaborator’s repository will go out of date, as there are commits on the shared repository she doesn’t have in her own local repository. She’ll need to pull these commits in before continuing with"/>
          <p:cNvSpPr txBox="1"/>
          <p:nvPr/>
        </p:nvSpPr>
        <p:spPr>
          <a:xfrm>
            <a:off x="283457" y="1230293"/>
            <a:ext cx="8265867" cy="15952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As you push new commits to the central repository, your collaborator’s repository will go out of date, as there are commits on the shared repository she doesn’t have in her own local repository. She’ll need to pull these commits in before continuing with her work. </a:t>
            </a:r>
            <a:br/>
            <a:br/>
            <a:r>
              <a:t>Collaboration on Git is a back-and-forth exchange, where one person pushes their latest commits to the remote repository, other collaborators pull changes into their local repositories, make their own changes and commits, and then push these commits to the central repository for others to see and work with</a:t>
            </a:r>
            <a:endParaRPr sz="1200"/>
          </a:p>
        </p:txBody>
      </p:sp>
      <p:sp>
        <p:nvSpPr>
          <p:cNvPr id="374" name="Pulling Commits from a Remote Repository with git pull"/>
          <p:cNvSpPr txBox="1"/>
          <p:nvPr/>
        </p:nvSpPr>
        <p:spPr>
          <a:xfrm>
            <a:off x="156038" y="535632"/>
            <a:ext cx="5734367"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Pulling Commits from a Remote Repository with git pull</a:t>
            </a:r>
            <a:endParaRPr b="0" sz="1200"/>
          </a:p>
        </p:txBody>
      </p:sp>
      <p:sp>
        <p:nvSpPr>
          <p:cNvPr id="375" name="$ git pull &lt;remote-name&gt; &lt;branch&gt;"/>
          <p:cNvSpPr/>
          <p:nvPr/>
        </p:nvSpPr>
        <p:spPr>
          <a:xfrm>
            <a:off x="2117340" y="3236449"/>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t>$ git</a:t>
            </a:r>
            <a:r>
              <a:rPr sz="1333"/>
              <a:t> pull &lt;remote-name&gt; &lt;branch&gt;</a:t>
            </a:r>
          </a:p>
        </p:txBody>
      </p:sp>
      <p:sp>
        <p:nvSpPr>
          <p:cNvPr id="376" name="Lecture 3: Git for scientists"/>
          <p:cNvSpPr txBox="1"/>
          <p:nvPr/>
        </p:nvSpPr>
        <p:spPr>
          <a:xfrm>
            <a:off x="175665" y="4796516"/>
            <a:ext cx="1365772"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3: Git for scientists</a:t>
            </a:r>
          </a:p>
        </p:txBody>
      </p:sp>
      <p:sp>
        <p:nvSpPr>
          <p:cNvPr id="377"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8"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 name="Lecture 4: Bioinformatics Data Skills"/>
          <p:cNvSpPr txBox="1"/>
          <p:nvPr/>
        </p:nvSpPr>
        <p:spPr>
          <a:xfrm>
            <a:off x="175665" y="4796516"/>
            <a:ext cx="1842226"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4: Bioinformatics Data Skills</a:t>
            </a:r>
          </a:p>
        </p:txBody>
      </p:sp>
      <p:sp>
        <p:nvSpPr>
          <p:cNvPr id="381"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82" name="Google Shape;54;g30c85c40941_0_1"/>
          <p:cNvSpPr txBox="1"/>
          <p:nvPr/>
        </p:nvSpPr>
        <p:spPr>
          <a:xfrm>
            <a:off x="779943" y="1883123"/>
            <a:ext cx="6758101" cy="71316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gn="ctr">
              <a:lnSpc>
                <a:spcPct val="115000"/>
              </a:lnSpc>
              <a:spcBef>
                <a:spcPts val="1200"/>
              </a:spcBef>
              <a:defRPr b="1" sz="3800" u="sng"/>
            </a:lvl1pPr>
          </a:lstStyle>
          <a:p>
            <a:pPr/>
            <a:r>
              <a:t>Bioinformatics Data skills</a:t>
            </a:r>
          </a:p>
        </p:txBody>
      </p:sp>
      <p:sp>
        <p:nvSpPr>
          <p:cNvPr id="383"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Inspecting Data with Head and Tail"/>
          <p:cNvSpPr txBox="1"/>
          <p:nvPr/>
        </p:nvSpPr>
        <p:spPr>
          <a:xfrm>
            <a:off x="156038" y="535632"/>
            <a:ext cx="3559554" cy="246938"/>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Inspecting Data with Head and Tail</a:t>
            </a:r>
          </a:p>
        </p:txBody>
      </p:sp>
      <p:sp>
        <p:nvSpPr>
          <p:cNvPr id="386" name="Many files we encounter in bioinformatics are much too long to inspect with cat— running cat on a file a million lines long would quickly fill your shell with text scrolling far too fast to make sense of. A better option is to take a look at the top of a"/>
          <p:cNvSpPr txBox="1"/>
          <p:nvPr/>
        </p:nvSpPr>
        <p:spPr>
          <a:xfrm>
            <a:off x="-15904" y="1129781"/>
            <a:ext cx="8995322" cy="7874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Many files we encounter in bioinformatics are much too long to inspect with </a:t>
            </a:r>
            <a:r>
              <a:rPr sz="1333"/>
              <a:t>cat</a:t>
            </a:r>
            <a:r>
              <a:t>— running </a:t>
            </a:r>
            <a:r>
              <a:rPr sz="1333"/>
              <a:t>cat </a:t>
            </a:r>
            <a:r>
              <a:t>on a file a million lines long would quickly fill your shell with text scrolling far too fast to make sense of. A better option is to take a look at the top of a file with </a:t>
            </a:r>
            <a:r>
              <a:rPr sz="1333"/>
              <a:t>head</a:t>
            </a:r>
            <a:r>
              <a:t>.</a:t>
            </a:r>
            <a:endParaRPr sz="1200"/>
          </a:p>
        </p:txBody>
      </p:sp>
      <p:sp>
        <p:nvSpPr>
          <p:cNvPr id="387" name="$ head File_name"/>
          <p:cNvSpPr/>
          <p:nvPr/>
        </p:nvSpPr>
        <p:spPr>
          <a:xfrm>
            <a:off x="2668826" y="2017842"/>
            <a:ext cx="3992023"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t>head </a:t>
            </a:r>
            <a:r>
              <a:rPr>
                <a:solidFill>
                  <a:srgbClr val="C26314"/>
                </a:solidFill>
              </a:rPr>
              <a:t>File_name</a:t>
            </a:r>
          </a:p>
        </p:txBody>
      </p:sp>
      <p:sp>
        <p:nvSpPr>
          <p:cNvPr id="388" name="We can also control how many lines we see with head through the -n argument:"/>
          <p:cNvSpPr txBox="1"/>
          <p:nvPr/>
        </p:nvSpPr>
        <p:spPr>
          <a:xfrm>
            <a:off x="40685" y="2941680"/>
            <a:ext cx="6370894" cy="3760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We can also control how many lines we see with </a:t>
            </a:r>
            <a:r>
              <a:rPr sz="1333"/>
              <a:t>head </a:t>
            </a:r>
            <a:r>
              <a:t>through the </a:t>
            </a:r>
            <a:r>
              <a:rPr sz="1333"/>
              <a:t>-n </a:t>
            </a:r>
            <a:r>
              <a:t>argument:</a:t>
            </a:r>
            <a:endParaRPr sz="1200"/>
          </a:p>
        </p:txBody>
      </p:sp>
      <p:sp>
        <p:nvSpPr>
          <p:cNvPr id="389" name="$ head -n 3 File_name"/>
          <p:cNvSpPr/>
          <p:nvPr/>
        </p:nvSpPr>
        <p:spPr>
          <a:xfrm>
            <a:off x="2668826" y="3399028"/>
            <a:ext cx="3992023"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t>head -n 3 </a:t>
            </a:r>
            <a:r>
              <a:rPr>
                <a:solidFill>
                  <a:srgbClr val="FF6600"/>
                </a:solidFill>
              </a:rPr>
              <a:t>File_name</a:t>
            </a:r>
          </a:p>
        </p:txBody>
      </p:sp>
      <p:sp>
        <p:nvSpPr>
          <p:cNvPr id="390" name="head is useful for a quick inspection of files. head -n 3 allows you to quickly inspect a file to see if a column header exists, how many columns there are, what delimiter is being used, some sample rows, and so on."/>
          <p:cNvSpPr txBox="1"/>
          <p:nvPr/>
        </p:nvSpPr>
        <p:spPr>
          <a:xfrm>
            <a:off x="25400" y="4179011"/>
            <a:ext cx="9093201" cy="5792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rPr sz="1333"/>
              <a:t>head </a:t>
            </a:r>
            <a:r>
              <a:t>is useful for a quick inspection of files. </a:t>
            </a:r>
            <a:r>
              <a:rPr sz="1333"/>
              <a:t>head -n 3 </a:t>
            </a:r>
            <a:r>
              <a:t>allows you to quickly inspect a file to see if a column header exists, how many columns there are, what delimiter is being used, some sample rows, and so on.</a:t>
            </a:r>
            <a:endParaRPr sz="1200"/>
          </a:p>
        </p:txBody>
      </p:sp>
      <p:sp>
        <p:nvSpPr>
          <p:cNvPr id="391" name="Bversity x Jagan L"/>
          <p:cNvSpPr txBox="1"/>
          <p:nvPr/>
        </p:nvSpPr>
        <p:spPr>
          <a:xfrm>
            <a:off x="7814497"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392" name="Lecture 4: Bioinformatics Data Skills"/>
          <p:cNvSpPr txBox="1"/>
          <p:nvPr/>
        </p:nvSpPr>
        <p:spPr>
          <a:xfrm>
            <a:off x="175665" y="4796516"/>
            <a:ext cx="1842226"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4: Bioinformatics Data Skills</a:t>
            </a:r>
          </a:p>
        </p:txBody>
      </p:sp>
      <p:sp>
        <p:nvSpPr>
          <p:cNvPr id="393" name="Slide Number"/>
          <p:cNvSpPr txBox="1"/>
          <p:nvPr>
            <p:ph type="sldNum" sz="quarter" idx="4294967295"/>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5" name="Google Shape;71;p2" descr="Google Shape;71;p2"/>
          <p:cNvPicPr>
            <a:picLocks noChangeAspect="1"/>
          </p:cNvPicPr>
          <p:nvPr/>
        </p:nvPicPr>
        <p:blipFill>
          <a:blip r:embed="rId2">
            <a:extLst/>
          </a:blip>
          <a:stretch>
            <a:fillRect/>
          </a:stretch>
        </p:blipFill>
        <p:spPr>
          <a:xfrm>
            <a:off x="369599" y="152400"/>
            <a:ext cx="4887933" cy="4838702"/>
          </a:xfrm>
          <a:prstGeom prst="rect">
            <a:avLst/>
          </a:prstGeom>
          <a:ln w="12700">
            <a:miter lim="400000"/>
          </a:ln>
        </p:spPr>
      </p:pic>
      <p:sp>
        <p:nvSpPr>
          <p:cNvPr id="136" name="Google Shape;72;p2"/>
          <p:cNvSpPr txBox="1"/>
          <p:nvPr/>
        </p:nvSpPr>
        <p:spPr>
          <a:xfrm>
            <a:off x="5655693" y="2216117"/>
            <a:ext cx="3000001" cy="711266"/>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lvl1pPr>
          </a:lstStyle>
          <a:p>
            <a:pPr/>
            <a:r>
              <a:t>Exponential growth of the Short Read Archive; open access bases are SRA submissions available to the public</a:t>
            </a:r>
          </a:p>
        </p:txBody>
      </p:sp>
      <p:sp>
        <p:nvSpPr>
          <p:cNvPr id="137" name="Bversity x Jagan L"/>
          <p:cNvSpPr txBox="1"/>
          <p:nvPr/>
        </p:nvSpPr>
        <p:spPr>
          <a:xfrm>
            <a:off x="7858354"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38" name="Slide Number"/>
          <p:cNvSpPr txBox="1"/>
          <p:nvPr>
            <p:ph type="sldNum" sz="quarter" idx="4294967295"/>
          </p:nvPr>
        </p:nvSpPr>
        <p:spPr>
          <a:xfrm>
            <a:off x="8762039" y="4706961"/>
            <a:ext cx="259119"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 name="Lecture 4: Bioinformatics Data Skills"/>
          <p:cNvSpPr txBox="1"/>
          <p:nvPr/>
        </p:nvSpPr>
        <p:spPr>
          <a:xfrm>
            <a:off x="175665" y="4796516"/>
            <a:ext cx="1842226"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4: Bioinformatics Data Skills</a:t>
            </a:r>
          </a:p>
        </p:txBody>
      </p:sp>
      <p:sp>
        <p:nvSpPr>
          <p:cNvPr id="396" name="Sometimes it’s useful to see both the beginning and end of a file—for example, if we have a sorted BED file and we want to see the positions of the first feature and last feature."/>
          <p:cNvSpPr txBox="1"/>
          <p:nvPr/>
        </p:nvSpPr>
        <p:spPr>
          <a:xfrm>
            <a:off x="25400" y="283427"/>
            <a:ext cx="9093201" cy="5792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marL="126600"/>
          </a:lstStyle>
          <a:p>
            <a:pPr/>
            <a:r>
              <a:t>Sometimes it’s useful to see both the beginning and end of a file—for example, if we have a sorted BED file and we want to see the positions of the first feature and last feature.</a:t>
            </a:r>
            <a:endParaRPr sz="1200"/>
          </a:p>
        </p:txBody>
      </p:sp>
      <p:sp>
        <p:nvSpPr>
          <p:cNvPr id="397" name="$ (head -n 2; tail -n 2) &lt; File_name"/>
          <p:cNvSpPr/>
          <p:nvPr/>
        </p:nvSpPr>
        <p:spPr>
          <a:xfrm>
            <a:off x="2748881" y="1074978"/>
            <a:ext cx="4122528"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rPr>
                <a:solidFill>
                  <a:srgbClr val="555555"/>
                </a:solidFill>
              </a:rPr>
              <a:t>(</a:t>
            </a:r>
            <a:r>
              <a:t>head -n 2; tail -n 2</a:t>
            </a:r>
            <a:r>
              <a:rPr>
                <a:solidFill>
                  <a:srgbClr val="555555"/>
                </a:solidFill>
              </a:rPr>
              <a:t>) </a:t>
            </a:r>
            <a:r>
              <a:t>&lt; </a:t>
            </a:r>
            <a:r>
              <a:rPr>
                <a:solidFill>
                  <a:srgbClr val="C26314"/>
                </a:solidFill>
              </a:rPr>
              <a:t>File_name</a:t>
            </a:r>
          </a:p>
        </p:txBody>
      </p:sp>
      <p:sp>
        <p:nvSpPr>
          <p:cNvPr id="398" name="less"/>
          <p:cNvSpPr txBox="1"/>
          <p:nvPr/>
        </p:nvSpPr>
        <p:spPr>
          <a:xfrm>
            <a:off x="190725" y="1927682"/>
            <a:ext cx="432905"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less</a:t>
            </a:r>
            <a:endParaRPr b="0" sz="1200"/>
          </a:p>
        </p:txBody>
      </p:sp>
      <p:sp>
        <p:nvSpPr>
          <p:cNvPr id="399" name="less is also a useful program for a inspecting files and the output of pipes. less is a terminal pager, a program that allows us to view large amounts of text in our terminals. Normally, if we cat a long file to screen, the text flashes by in an instant—"/>
          <p:cNvSpPr txBox="1"/>
          <p:nvPr/>
        </p:nvSpPr>
        <p:spPr>
          <a:xfrm>
            <a:off x="37826" y="2415443"/>
            <a:ext cx="9093201" cy="1213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rPr sz="1333"/>
              <a:t>less </a:t>
            </a:r>
            <a:r>
              <a:t>is also a useful program for a inspecting files and the output of pipes. </a:t>
            </a:r>
            <a:r>
              <a:rPr sz="1333"/>
              <a:t>less </a:t>
            </a:r>
            <a:r>
              <a:t>is a </a:t>
            </a:r>
            <a:r>
              <a:rPr i="1"/>
              <a:t>terminal pager</a:t>
            </a:r>
            <a:r>
              <a:t>, a program that allows us to view large amounts of text in our terminals. Normally, if we </a:t>
            </a:r>
            <a:r>
              <a:rPr sz="1333"/>
              <a:t>cat </a:t>
            </a:r>
            <a:r>
              <a:t>a long file to screen, the text flashes by in an instant—</a:t>
            </a:r>
            <a:r>
              <a:rPr sz="1333"/>
              <a:t>less </a:t>
            </a:r>
            <a:r>
              <a:t>allows us to view and scroll through long files and standard output a screen at a time. Other applications can call the default terminal pager to handle displaying large amounts of output; this is how </a:t>
            </a:r>
            <a:r>
              <a:rPr sz="1333"/>
              <a:t>git log </a:t>
            </a:r>
            <a:r>
              <a:t>displays an entire Git repository’s commit history. You might run across another common, but older terminal pager called </a:t>
            </a:r>
            <a:r>
              <a:rPr sz="1333"/>
              <a:t>more</a:t>
            </a:r>
            <a:r>
              <a:t>, but </a:t>
            </a:r>
            <a:r>
              <a:rPr sz="1333"/>
              <a:t>less </a:t>
            </a:r>
            <a:r>
              <a:t>has more features and is generally preferred (the name of </a:t>
            </a:r>
            <a:r>
              <a:rPr sz="1333"/>
              <a:t>less </a:t>
            </a:r>
            <a:r>
              <a:t>is a play on “less is more”).</a:t>
            </a:r>
          </a:p>
        </p:txBody>
      </p:sp>
      <p:sp>
        <p:nvSpPr>
          <p:cNvPr id="400" name="$ less File_name"/>
          <p:cNvSpPr/>
          <p:nvPr/>
        </p:nvSpPr>
        <p:spPr>
          <a:xfrm>
            <a:off x="2748881" y="3914935"/>
            <a:ext cx="4122528"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chemeClr val="accent2">
                    <a:lumOff val="-2588"/>
                  </a:schemeClr>
                </a:solidFill>
              </a:rPr>
              <a:t>$</a:t>
            </a:r>
            <a:r>
              <a:rPr>
                <a:solidFill>
                  <a:srgbClr val="000099"/>
                </a:solidFill>
              </a:rPr>
              <a:t> </a:t>
            </a:r>
            <a:r>
              <a:rPr>
                <a:solidFill>
                  <a:schemeClr val="accent2">
                    <a:lumOff val="-2588"/>
                  </a:schemeClr>
                </a:solidFill>
              </a:rPr>
              <a:t>less</a:t>
            </a:r>
            <a:r>
              <a:rPr>
                <a:solidFill>
                  <a:srgbClr val="000099"/>
                </a:solidFill>
              </a:rPr>
              <a:t> </a:t>
            </a:r>
            <a:r>
              <a:rPr>
                <a:solidFill>
                  <a:srgbClr val="C26314"/>
                </a:solidFill>
              </a:rPr>
              <a:t>File_name</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2" name="Plain-Text Data Summary Information with wc, ls"/>
          <p:cNvSpPr txBox="1"/>
          <p:nvPr/>
        </p:nvSpPr>
        <p:spPr>
          <a:xfrm>
            <a:off x="432576" y="228748"/>
            <a:ext cx="4987362"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Plain-Text Data Summary Information with wc, ls</a:t>
            </a:r>
            <a:endParaRPr b="0" sz="1200"/>
          </a:p>
        </p:txBody>
      </p:sp>
      <p:sp>
        <p:nvSpPr>
          <p:cNvPr id="403" name="In addition to peeking at a file with head, tail, or less, we may want other bits of summary information about a plain-text data file like the number of rows or columns. With plain-text data formats like tab-delimited and CSV files, the number of rows is"/>
          <p:cNvSpPr txBox="1"/>
          <p:nvPr/>
        </p:nvSpPr>
        <p:spPr>
          <a:xfrm>
            <a:off x="53992" y="702823"/>
            <a:ext cx="8816484" cy="990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In addition to peeking at a file with </a:t>
            </a:r>
            <a:r>
              <a:rPr sz="1333"/>
              <a:t>head</a:t>
            </a:r>
            <a:r>
              <a:t>, </a:t>
            </a:r>
            <a:r>
              <a:rPr sz="1333"/>
              <a:t>tail</a:t>
            </a:r>
            <a:r>
              <a:t>, or </a:t>
            </a:r>
            <a:r>
              <a:rPr sz="1333"/>
              <a:t>less</a:t>
            </a:r>
            <a:r>
              <a:t>, we may want other bits of summary information about a plain-text data file like the number of rows or columns. With plain-text data formats like tab-delimited and CSV files, the number of rows is usually the number of lines. We can retrieve this with the program </a:t>
            </a:r>
            <a:r>
              <a:rPr sz="1333"/>
              <a:t>wc </a:t>
            </a:r>
            <a:r>
              <a:t>(for word count):</a:t>
            </a:r>
            <a:endParaRPr sz="1200"/>
          </a:p>
        </p:txBody>
      </p:sp>
      <p:sp>
        <p:nvSpPr>
          <p:cNvPr id="404" name="$ wc File_name"/>
          <p:cNvSpPr/>
          <p:nvPr/>
        </p:nvSpPr>
        <p:spPr>
          <a:xfrm>
            <a:off x="2575989" y="1580576"/>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chemeClr val="accent2">
                    <a:lumOff val="-2588"/>
                  </a:schemeClr>
                </a:solidFill>
              </a:rPr>
              <a:t>$ wc</a:t>
            </a:r>
            <a:r>
              <a:rPr>
                <a:solidFill>
                  <a:srgbClr val="000099"/>
                </a:solidFill>
              </a:rPr>
              <a:t> </a:t>
            </a:r>
            <a:r>
              <a:rPr>
                <a:solidFill>
                  <a:srgbClr val="C26314"/>
                </a:solidFill>
              </a:rPr>
              <a:t>File_name</a:t>
            </a:r>
          </a:p>
        </p:txBody>
      </p:sp>
      <p:sp>
        <p:nvSpPr>
          <p:cNvPr id="405" name="By default, wc outputs the number of words, lines, and characters of the supplied file."/>
          <p:cNvSpPr txBox="1"/>
          <p:nvPr/>
        </p:nvSpPr>
        <p:spPr>
          <a:xfrm>
            <a:off x="128039" y="2230085"/>
            <a:ext cx="6807639" cy="3760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By default, </a:t>
            </a:r>
            <a:r>
              <a:rPr sz="1333"/>
              <a:t>wc </a:t>
            </a:r>
            <a:r>
              <a:t>outputs the number of words, lines, and characters of the supplied file.</a:t>
            </a:r>
            <a:endParaRPr sz="1200"/>
          </a:p>
        </p:txBody>
      </p:sp>
      <p:sp>
        <p:nvSpPr>
          <p:cNvPr id="406" name="Often, we only care about the number of lines. We can use option -l to just return the number of lines:"/>
          <p:cNvSpPr txBox="1"/>
          <p:nvPr/>
        </p:nvSpPr>
        <p:spPr>
          <a:xfrm>
            <a:off x="135890" y="2823808"/>
            <a:ext cx="8084889" cy="3760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Often, we only care about the number of lines. We can use option </a:t>
            </a:r>
            <a:r>
              <a:rPr sz="1333"/>
              <a:t>-l </a:t>
            </a:r>
            <a:r>
              <a:t>to just return the number of lines:</a:t>
            </a:r>
            <a:endParaRPr sz="1200"/>
          </a:p>
        </p:txBody>
      </p:sp>
      <p:sp>
        <p:nvSpPr>
          <p:cNvPr id="407" name="$ wc -l File_name"/>
          <p:cNvSpPr/>
          <p:nvPr/>
        </p:nvSpPr>
        <p:spPr>
          <a:xfrm>
            <a:off x="2783043" y="3246401"/>
            <a:ext cx="3992023"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chemeClr val="accent2">
                    <a:lumOff val="-2588"/>
                  </a:schemeClr>
                </a:solidFill>
              </a:rPr>
              <a:t>$ wc</a:t>
            </a:r>
            <a:r>
              <a:rPr>
                <a:solidFill>
                  <a:srgbClr val="000099"/>
                </a:solidFill>
              </a:rPr>
              <a:t> -l </a:t>
            </a:r>
            <a:r>
              <a:rPr>
                <a:solidFill>
                  <a:srgbClr val="C26314"/>
                </a:solidFill>
              </a:rPr>
              <a:t>File_name</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Working with Column Data with cut and Columns"/>
          <p:cNvSpPr txBox="1"/>
          <p:nvPr/>
        </p:nvSpPr>
        <p:spPr>
          <a:xfrm>
            <a:off x="226960" y="353277"/>
            <a:ext cx="5058309"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Working with Column Data with cut and Columns</a:t>
            </a:r>
            <a:endParaRPr b="0" sz="1200"/>
          </a:p>
        </p:txBody>
      </p:sp>
      <p:sp>
        <p:nvSpPr>
          <p:cNvPr id="410" name="When working with plain-text tabular data formats like tab-delimited and CSV files, we often need to extract specific columns from the original file or stream. For example, suppose we wanted to extract only the start positions (the second column) of the "/>
          <p:cNvSpPr txBox="1"/>
          <p:nvPr/>
        </p:nvSpPr>
        <p:spPr>
          <a:xfrm>
            <a:off x="150016" y="821126"/>
            <a:ext cx="8843969" cy="11888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When working with plain-text tabular data formats like tab-delimited and CSV files, we often need to extract specific columns from the original file or stream. For example, suppose we wanted to extract only the start positions (the second column) of the </a:t>
            </a:r>
            <a:r>
              <a:rPr i="1"/>
              <a:t>Mus_musculus.GRCm38.75_chr1.bed </a:t>
            </a:r>
            <a:r>
              <a:t>file. The simplest way to do this is with </a:t>
            </a:r>
            <a:r>
              <a:rPr sz="1333"/>
              <a:t>cut</a:t>
            </a:r>
            <a:r>
              <a:t>. This program cuts out specified columns (also known as fields) from a text file. By default, </a:t>
            </a:r>
            <a:r>
              <a:rPr sz="1333"/>
              <a:t>cut </a:t>
            </a:r>
            <a:r>
              <a:t>treats tabs as the delimiters, so to extract the second column we use:</a:t>
            </a:r>
            <a:endParaRPr sz="1200"/>
          </a:p>
        </p:txBody>
      </p:sp>
      <p:sp>
        <p:nvSpPr>
          <p:cNvPr id="411" name="Rectangle"/>
          <p:cNvSpPr/>
          <p:nvPr/>
        </p:nvSpPr>
        <p:spPr>
          <a:xfrm>
            <a:off x="1305104" y="2130313"/>
            <a:ext cx="6533792" cy="426816"/>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p>
        </p:txBody>
      </p:sp>
      <p:sp>
        <p:nvSpPr>
          <p:cNvPr id="412" name="$ cut -f 2 Mus_musculus.GRCm38.75_chr1.bed | head -n 3"/>
          <p:cNvSpPr/>
          <p:nvPr/>
        </p:nvSpPr>
        <p:spPr>
          <a:xfrm>
            <a:off x="1305104" y="2130313"/>
            <a:ext cx="3944755" cy="426689"/>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t>cut -f </a:t>
            </a:r>
            <a:r>
              <a:rPr>
                <a:solidFill>
                  <a:srgbClr val="FF6600"/>
                </a:solidFill>
              </a:rPr>
              <a:t>2 </a:t>
            </a:r>
            <a:r>
              <a:t>Mus_musculus.GRCm38.75_chr1.bed | head -n 3</a:t>
            </a:r>
          </a:p>
        </p:txBody>
      </p:sp>
      <p:sp>
        <p:nvSpPr>
          <p:cNvPr id="413" name="The -f argument is how we specify which columns to keep. The argument -f also allows us to specify ranges of columns (e.g., -f 3-8) and sets of columns (e.g., -f 3,5,8). Note that it’s not possible to reorder columns using using cut (e.g., -f 6,5,4,3 wil"/>
          <p:cNvSpPr txBox="1"/>
          <p:nvPr/>
        </p:nvSpPr>
        <p:spPr>
          <a:xfrm>
            <a:off x="88292" y="3122247"/>
            <a:ext cx="9092812" cy="787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The </a:t>
            </a:r>
            <a:r>
              <a:rPr sz="1333"/>
              <a:t>-f </a:t>
            </a:r>
            <a:r>
              <a:t>argument is how we specify which columns to keep. The argument </a:t>
            </a:r>
            <a:r>
              <a:rPr sz="1333"/>
              <a:t>-f </a:t>
            </a:r>
            <a:r>
              <a:t>also allows us to specify ranges of columns (e.g., </a:t>
            </a:r>
            <a:r>
              <a:rPr sz="1333"/>
              <a:t>-f 3-8</a:t>
            </a:r>
            <a:r>
              <a:t>) and sets of columns (e.g., </a:t>
            </a:r>
            <a:r>
              <a:rPr sz="1333"/>
              <a:t>-f 3,5,8</a:t>
            </a:r>
            <a:r>
              <a:t>). Note that it’s </a:t>
            </a:r>
            <a:r>
              <a:rPr i="1"/>
              <a:t>not </a:t>
            </a:r>
            <a:r>
              <a:t>possible to reorder columns using using </a:t>
            </a:r>
            <a:r>
              <a:rPr sz="1333"/>
              <a:t>cut </a:t>
            </a:r>
            <a:r>
              <a:t>(e.g., </a:t>
            </a:r>
            <a:r>
              <a:rPr sz="1333"/>
              <a:t>-f 6,5,4,3 </a:t>
            </a:r>
            <a:r>
              <a:t>will not work, unfortunately).</a:t>
            </a:r>
            <a:endParaRPr sz="1200"/>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Using cut, we can convert our GTF for Mus_musculus.GRCm38.75_chr1.gtf to a three-column tab-delimited file of genomic ranges (e.g., chromosome, start, and end position). We’ll chop off the metadata rows using the grep command covered earlier, and then us"/>
          <p:cNvSpPr txBox="1"/>
          <p:nvPr/>
        </p:nvSpPr>
        <p:spPr>
          <a:xfrm>
            <a:off x="-3962" y="400395"/>
            <a:ext cx="9093201" cy="787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Using </a:t>
            </a:r>
            <a:r>
              <a:rPr sz="1333"/>
              <a:t>cut</a:t>
            </a:r>
            <a:r>
              <a:t>, we can convert our GTF for </a:t>
            </a:r>
            <a:r>
              <a:rPr i="1"/>
              <a:t>Mus_musculus.GRCm38.75_chr1.gtf </a:t>
            </a:r>
            <a:r>
              <a:t>to a three-column tab-delimited file of genomic ranges (e.g., chromosome, start, and end position). We’ll chop off the metadata rows using the </a:t>
            </a:r>
            <a:r>
              <a:rPr sz="1333"/>
              <a:t>grep </a:t>
            </a:r>
            <a:r>
              <a:t>command covered earlier, and then use </a:t>
            </a:r>
            <a:r>
              <a:rPr sz="1333"/>
              <a:t>cut </a:t>
            </a:r>
            <a:r>
              <a:t>to extract the first, fourth, and fifth columns (chromosome, start, end):</a:t>
            </a:r>
            <a:endParaRPr sz="1200"/>
          </a:p>
        </p:txBody>
      </p:sp>
      <p:sp>
        <p:nvSpPr>
          <p:cNvPr id="416" name="$ grep -v &quot;^#&quot; Mus_musculus.GRCm38.75_chr1.gtf | cut -f1,4,5 | head -n 3"/>
          <p:cNvSpPr/>
          <p:nvPr/>
        </p:nvSpPr>
        <p:spPr>
          <a:xfrm>
            <a:off x="1132174" y="1480983"/>
            <a:ext cx="6879652" cy="426815"/>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t>grep -v </a:t>
            </a:r>
            <a:r>
              <a:rPr>
                <a:solidFill>
                  <a:srgbClr val="CC3300"/>
                </a:solidFill>
              </a:rPr>
              <a:t>"^#" </a:t>
            </a:r>
            <a:r>
              <a:t>Mus_musculus.GRCm38.75_chr1.gtf | cut -f1,4,5 | head -n 3</a:t>
            </a:r>
          </a:p>
        </p:txBody>
      </p:sp>
      <p:sp>
        <p:nvSpPr>
          <p:cNvPr id="417" name="Formatting Tabular Data with column"/>
          <p:cNvSpPr txBox="1"/>
          <p:nvPr/>
        </p:nvSpPr>
        <p:spPr>
          <a:xfrm>
            <a:off x="168421" y="2390219"/>
            <a:ext cx="3811087" cy="4318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Formatting Tabular Data with column</a:t>
            </a:r>
            <a:endParaRPr b="0" sz="1200"/>
          </a:p>
        </p:txBody>
      </p:sp>
      <p:sp>
        <p:nvSpPr>
          <p:cNvPr id="418" name="As you may have noticed when working with tab-delimited files, it’s not always easy to see which elements belong to a particular column. There’s a fix for this in Unix: program column -t (the -t option tells column to treat data as a table). column -t pr"/>
          <p:cNvSpPr txBox="1"/>
          <p:nvPr/>
        </p:nvSpPr>
        <p:spPr>
          <a:xfrm>
            <a:off x="-3962" y="2898540"/>
            <a:ext cx="9093201" cy="9602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As you may have noticed when working with tab-delimited files, it’s not always easy to see which elements belong to a particular column. There’s a fix for this in Unix: program </a:t>
            </a:r>
            <a:r>
              <a:rPr sz="1333"/>
              <a:t>column -t </a:t>
            </a:r>
            <a:r>
              <a:t>(the </a:t>
            </a:r>
            <a:r>
              <a:rPr sz="1333"/>
              <a:t>-t </a:t>
            </a:r>
            <a:r>
              <a:t>option tells </a:t>
            </a:r>
            <a:r>
              <a:rPr sz="1333"/>
              <a:t>column </a:t>
            </a:r>
            <a:r>
              <a:t>to treat data as a table). </a:t>
            </a:r>
            <a:r>
              <a:rPr sz="1333"/>
              <a:t>column -t </a:t>
            </a:r>
            <a:r>
              <a:t>produces neat columns that are much easier to read:</a:t>
            </a:r>
            <a:endParaRPr sz="1200"/>
          </a:p>
          <a:p>
            <a:pPr marL="126600"/>
            <a:endParaRPr sz="1200"/>
          </a:p>
        </p:txBody>
      </p:sp>
      <p:sp>
        <p:nvSpPr>
          <p:cNvPr id="419" name="$ grep -v &quot;^#&quot; Mus_musculus.GRCm38.75_chr1.gtf | cut -f 1-8 | column -t"/>
          <p:cNvSpPr/>
          <p:nvPr/>
        </p:nvSpPr>
        <p:spPr>
          <a:xfrm>
            <a:off x="485314" y="3662714"/>
            <a:ext cx="8293913" cy="426815"/>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t>grep -v </a:t>
            </a:r>
            <a:r>
              <a:rPr>
                <a:solidFill>
                  <a:srgbClr val="CC3300"/>
                </a:solidFill>
              </a:rPr>
              <a:t>"^#" </a:t>
            </a:r>
            <a:r>
              <a:t>Mus_musculus.GRCm38.75_chr1.gtf | cut -f 1-8 | column -t</a:t>
            </a:r>
          </a:p>
        </p:txBody>
      </p:sp>
      <p:sp>
        <p:nvSpPr>
          <p:cNvPr id="420" name="Note that you should only use columnt -t to visualize data in the terminal, not to reformat data to write to a file."/>
          <p:cNvSpPr txBox="1"/>
          <p:nvPr/>
        </p:nvSpPr>
        <p:spPr>
          <a:xfrm>
            <a:off x="46371" y="4222552"/>
            <a:ext cx="8707780" cy="3760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Note that you should only use </a:t>
            </a:r>
            <a:r>
              <a:rPr sz="1333"/>
              <a:t>columnt -t </a:t>
            </a:r>
            <a:r>
              <a:t>to visualize data in the terminal, not to reformat data to write to a file.</a:t>
            </a:r>
            <a:endParaRPr sz="1200"/>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Like cut, column’s default delimiter is the tab character (\t). We can specify a differ‐ ent delimiter with the -s option. So, if we wanted to visualize the columns of the Mus_musculus.GRCm38.75_chr1_bed.csv file more easily, we could use:"/>
          <p:cNvSpPr txBox="1"/>
          <p:nvPr/>
        </p:nvSpPr>
        <p:spPr>
          <a:xfrm>
            <a:off x="27367" y="185583"/>
            <a:ext cx="9089266" cy="7874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Like </a:t>
            </a:r>
            <a:r>
              <a:rPr sz="1333"/>
              <a:t>cut</a:t>
            </a:r>
            <a:r>
              <a:t>, </a:t>
            </a:r>
            <a:r>
              <a:rPr sz="1333"/>
              <a:t>column</a:t>
            </a:r>
            <a:r>
              <a:t>’s default delimiter is the tab character (</a:t>
            </a:r>
            <a:r>
              <a:rPr sz="1333"/>
              <a:t>\t</a:t>
            </a:r>
            <a:r>
              <a:t>). We can specify a differ‐ ent delimiter with the </a:t>
            </a:r>
            <a:r>
              <a:rPr sz="1333"/>
              <a:t>-s </a:t>
            </a:r>
            <a:r>
              <a:t>option. So, if we wanted to visualize the columns of the </a:t>
            </a:r>
            <a:r>
              <a:rPr i="1"/>
              <a:t>Mus_musculus.GRCm38.75_chr1_bed.csv </a:t>
            </a:r>
            <a:r>
              <a:t>file more easily, we could use:</a:t>
            </a:r>
            <a:endParaRPr sz="1200"/>
          </a:p>
        </p:txBody>
      </p:sp>
      <p:sp>
        <p:nvSpPr>
          <p:cNvPr id="423" name="$ column -s&quot;,&quot; -t Mus_musculus.GRCm38.75_chr1_bed.csv | head -n 3"/>
          <p:cNvSpPr/>
          <p:nvPr/>
        </p:nvSpPr>
        <p:spPr>
          <a:xfrm>
            <a:off x="820851" y="991761"/>
            <a:ext cx="6879652" cy="426815"/>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t>column -s</a:t>
            </a:r>
            <a:r>
              <a:rPr>
                <a:solidFill>
                  <a:srgbClr val="CC3300"/>
                </a:solidFill>
              </a:rPr>
              <a:t>"," </a:t>
            </a:r>
            <a:r>
              <a:t>-t Mus_musculus.GRCm38.75_chr1_bed.csv | head -n 3</a:t>
            </a:r>
          </a:p>
        </p:txBody>
      </p:sp>
      <p:sp>
        <p:nvSpPr>
          <p:cNvPr id="424" name="column illustrates an important point about how we should treat data: there’s no reason to make data formats attractive at the expense of readable by programs. Single character delimited columns (like CSV or tab delimited) can be difficult for humans to "/>
          <p:cNvSpPr txBox="1"/>
          <p:nvPr/>
        </p:nvSpPr>
        <p:spPr>
          <a:xfrm>
            <a:off x="25400" y="2178050"/>
            <a:ext cx="9002969" cy="27432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rPr sz="1333"/>
              <a:t>column </a:t>
            </a:r>
            <a:r>
              <a:t>illustrates an important point about how we should treat data: there’s no reason to make data formats attractive at the expense of readable by programs. Single character delimited columns (like CSV or tab delimited) can be difficult for humans to read, consider the following points:</a:t>
            </a:r>
            <a:br/>
            <a:endParaRPr sz="1200"/>
          </a:p>
          <a:p>
            <a:pPr defTabSz="457200">
              <a:spcBef>
                <a:spcPts val="1200"/>
              </a:spcBef>
              <a:defRPr sz="1466">
                <a:latin typeface="Times Roman"/>
                <a:ea typeface="Times Roman"/>
                <a:cs typeface="Times Roman"/>
                <a:sym typeface="Times Roman"/>
              </a:defRPr>
            </a:pPr>
            <a:r>
              <a:t>• They work instantly with nearly all Unix tools.</a:t>
            </a:r>
            <a:br/>
            <a:r>
              <a:t>• They are easy to convert to a readable format with </a:t>
            </a:r>
            <a:r>
              <a:rPr sz="1333"/>
              <a:t>column -t</a:t>
            </a:r>
            <a:r>
              <a:t>.</a:t>
            </a:r>
            <a:endParaRPr sz="1200"/>
          </a:p>
          <a:p>
            <a:pPr defTabSz="457200">
              <a:spcBef>
                <a:spcPts val="1200"/>
              </a:spcBef>
              <a:defRPr sz="1466">
                <a:latin typeface="Times Roman"/>
                <a:ea typeface="Times Roman"/>
                <a:cs typeface="Times Roman"/>
                <a:sym typeface="Times Roman"/>
              </a:defRPr>
            </a:pPr>
            <a:r>
              <a:t>In general, it’s easier to make computer-readable data attractive to humans than it is to make data in a human-friendly format readable to a computer. Unfortunately, data in formats that prioritize human readability over computer readability still linger in bioinformatics.</a:t>
            </a:r>
            <a:endParaRPr sz="1200"/>
          </a:p>
          <a:p>
            <a:pPr defTabSz="457200">
              <a:spcBef>
                <a:spcPts val="1200"/>
              </a:spcBef>
              <a:defRPr sz="1466">
                <a:latin typeface="Times Roman"/>
                <a:ea typeface="Times Roman"/>
                <a:cs typeface="Times Roman"/>
                <a:sym typeface="Times Roman"/>
              </a:defRPr>
            </a:pPr>
            <a:endParaRPr sz="1200"/>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6" name="Sorting Plain-Text Data with Sort"/>
          <p:cNvSpPr txBox="1"/>
          <p:nvPr/>
        </p:nvSpPr>
        <p:spPr>
          <a:xfrm>
            <a:off x="273191" y="193168"/>
            <a:ext cx="3355356"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Sorting Plain-Text Data with Sort</a:t>
            </a:r>
            <a:endParaRPr b="0" sz="1200"/>
          </a:p>
        </p:txBody>
      </p:sp>
      <p:sp>
        <p:nvSpPr>
          <p:cNvPr id="427" name="First, like cut, sort is designed to work with plain-text data with columns. Running sort without any arguments simply sorts a file alphanumerically by line:"/>
          <p:cNvSpPr txBox="1"/>
          <p:nvPr/>
        </p:nvSpPr>
        <p:spPr>
          <a:xfrm>
            <a:off x="89164" y="651974"/>
            <a:ext cx="8716035" cy="57921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First, like </a:t>
            </a:r>
            <a:r>
              <a:rPr sz="1333"/>
              <a:t>cut</a:t>
            </a:r>
            <a:r>
              <a:t>, </a:t>
            </a:r>
            <a:r>
              <a:rPr sz="1333"/>
              <a:t>sort </a:t>
            </a:r>
            <a:r>
              <a:t>is designed to work with plain-text data with columns. Running</a:t>
            </a:r>
            <a:r>
              <a:rPr sz="1200"/>
              <a:t> </a:t>
            </a:r>
            <a:r>
              <a:rPr sz="1333"/>
              <a:t>sort </a:t>
            </a:r>
            <a:r>
              <a:t>without any arguments simply sorts a file alphanumerically by line:</a:t>
            </a:r>
            <a:endParaRPr sz="1200"/>
          </a:p>
        </p:txBody>
      </p:sp>
      <p:sp>
        <p:nvSpPr>
          <p:cNvPr id="428" name="$ sort example.bed"/>
          <p:cNvSpPr/>
          <p:nvPr/>
        </p:nvSpPr>
        <p:spPr>
          <a:xfrm>
            <a:off x="2451170" y="1210873"/>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sort</a:t>
            </a:r>
            <a:r>
              <a:t> </a:t>
            </a:r>
            <a:r>
              <a:rPr>
                <a:solidFill>
                  <a:srgbClr val="FF6600"/>
                </a:solidFill>
              </a:rPr>
              <a:t>example.bed</a:t>
            </a:r>
          </a:p>
        </p:txBody>
      </p:sp>
      <p:sp>
        <p:nvSpPr>
          <p:cNvPr id="429" name="However, using sort’s defaults of sorting alphanumerically by line doesn’t handle tabular data properly. There are two new features we need:…"/>
          <p:cNvSpPr txBox="1"/>
          <p:nvPr/>
        </p:nvSpPr>
        <p:spPr>
          <a:xfrm>
            <a:off x="100659" y="1814839"/>
            <a:ext cx="8942682" cy="98561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However, using </a:t>
            </a:r>
            <a:r>
              <a:rPr sz="1333"/>
              <a:t>sort</a:t>
            </a:r>
            <a:r>
              <a:t>’s defaults of sorting alphanumerically by line doesn’t handle tabular data properly. There are two new features we need:</a:t>
            </a:r>
            <a:endParaRPr sz="1200"/>
          </a:p>
          <a:p>
            <a:pPr marL="126600"/>
            <a:r>
              <a:t>• The ability to sort by particular columns</a:t>
            </a:r>
            <a:endParaRPr sz="1200"/>
          </a:p>
          <a:p>
            <a:pPr marL="126600"/>
            <a:r>
              <a:t>• The ability to tell </a:t>
            </a:r>
            <a:r>
              <a:rPr sz="1333"/>
              <a:t>sort </a:t>
            </a:r>
            <a:r>
              <a:t>that certain columns are numeric values</a:t>
            </a:r>
            <a:endParaRPr sz="1200"/>
          </a:p>
        </p:txBody>
      </p:sp>
      <p:sp>
        <p:nvSpPr>
          <p:cNvPr id="430" name="sort has a simple syntax to do this. Let’s look at how we’d sort example.bed by chro‐ mosome (first column), and start position (second column):"/>
          <p:cNvSpPr txBox="1"/>
          <p:nvPr/>
        </p:nvSpPr>
        <p:spPr>
          <a:xfrm>
            <a:off x="165044" y="2866864"/>
            <a:ext cx="8993727" cy="5792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rPr sz="1333"/>
              <a:t>sort </a:t>
            </a:r>
            <a:r>
              <a:t>has a simple syntax to do this. Let’s look at how we’d sort </a:t>
            </a:r>
            <a:r>
              <a:rPr i="1"/>
              <a:t>example.bed </a:t>
            </a:r>
            <a:r>
              <a:t>by chro‐ mosome (first column), and start position (second column):</a:t>
            </a:r>
            <a:endParaRPr sz="1200"/>
          </a:p>
        </p:txBody>
      </p:sp>
      <p:sp>
        <p:nvSpPr>
          <p:cNvPr id="431" name="$ sort -k1,1 -k2,2n example.bed"/>
          <p:cNvSpPr/>
          <p:nvPr/>
        </p:nvSpPr>
        <p:spPr>
          <a:xfrm>
            <a:off x="2451170" y="3512488"/>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t>sort -k1,1 -k2,2n </a:t>
            </a:r>
            <a:r>
              <a:rPr>
                <a:solidFill>
                  <a:srgbClr val="FF6600"/>
                </a:solidFill>
              </a:rPr>
              <a:t>example.bed</a:t>
            </a:r>
          </a:p>
        </p:txBody>
      </p:sp>
      <p:sp>
        <p:nvSpPr>
          <p:cNvPr id="432" name="Here, we specify the columns (and their order) we want to sort by as -k arguments. In technical terms, -k specifies the sorting keys and their order. Each -k argument takes a range of columns as start,end, so to sort by a single column we use start,start"/>
          <p:cNvSpPr txBox="1"/>
          <p:nvPr/>
        </p:nvSpPr>
        <p:spPr>
          <a:xfrm>
            <a:off x="25400" y="4010698"/>
            <a:ext cx="9093201" cy="603785"/>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26600"/>
            <a:r>
              <a:t>Here, we specify the columns (and their order) we want to sort by as </a:t>
            </a:r>
            <a:r>
              <a:rPr sz="1333"/>
              <a:t>-k </a:t>
            </a:r>
            <a:r>
              <a:t>arguments. In technical terms, </a:t>
            </a:r>
            <a:r>
              <a:rPr sz="1333"/>
              <a:t>-k </a:t>
            </a:r>
            <a:r>
              <a:t>specifies the </a:t>
            </a:r>
            <a:r>
              <a:rPr i="1"/>
              <a:t>sorting keys </a:t>
            </a:r>
            <a:r>
              <a:t>and their order. Each </a:t>
            </a:r>
            <a:r>
              <a:rPr sz="1333"/>
              <a:t>-k </a:t>
            </a:r>
            <a:r>
              <a:t>argument takes a</a:t>
            </a:r>
            <a:r>
              <a:rPr sz="1200"/>
              <a:t> </a:t>
            </a:r>
            <a:r>
              <a:rPr i="1"/>
              <a:t>range of columns </a:t>
            </a:r>
            <a:r>
              <a:t>as </a:t>
            </a:r>
            <a:r>
              <a:rPr sz="1333"/>
              <a:t>start,end</a:t>
            </a:r>
            <a:r>
              <a:t>, so to sort by a single column we use </a:t>
            </a:r>
            <a:r>
              <a:rPr sz="1333"/>
              <a:t>start,start</a:t>
            </a:r>
            <a:r>
              <a:rPr sz="1200"/>
              <a:t>.</a:t>
            </a: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In the preceding example, we first sorted by the first column (chromosome), as the first -k argument was -k1,1. Sorting by the first column alone leads to many ties in rows with the same chromosomes (e.g., “chr1” and “chr3”). Adding a second -k argument "/>
          <p:cNvSpPr txBox="1"/>
          <p:nvPr/>
        </p:nvSpPr>
        <p:spPr>
          <a:xfrm>
            <a:off x="25400" y="339465"/>
            <a:ext cx="9093201" cy="1188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t>In the preceding example, we first sorted by the first column (chromosome), as the first </a:t>
            </a:r>
            <a:r>
              <a:rPr sz="1333"/>
              <a:t>-k </a:t>
            </a:r>
            <a:r>
              <a:t>argument was </a:t>
            </a:r>
            <a:r>
              <a:rPr sz="1333"/>
              <a:t>-k1,1</a:t>
            </a:r>
            <a:r>
              <a:t>. Sorting by the first column alone leads to many ties in rows with the same chromosomes (e.g., “chr1” and “chr3”). Adding a second </a:t>
            </a:r>
            <a:r>
              <a:rPr sz="1333"/>
              <a:t>-k </a:t>
            </a:r>
            <a:r>
              <a:t>argument with a different column tells </a:t>
            </a:r>
            <a:r>
              <a:rPr sz="1333"/>
              <a:t>sort </a:t>
            </a:r>
            <a:r>
              <a:t>how to break these ties. In our example, </a:t>
            </a:r>
            <a:r>
              <a:rPr sz="1333"/>
              <a:t>-k2,2n </a:t>
            </a:r>
            <a:r>
              <a:t>tells </a:t>
            </a:r>
            <a:r>
              <a:rPr sz="1333"/>
              <a:t>sort </a:t>
            </a:r>
            <a:r>
              <a:t>to sort by the second column (start position), treating this column as numerical data (because there’s an </a:t>
            </a:r>
            <a:r>
              <a:rPr sz="1333"/>
              <a:t>n </a:t>
            </a:r>
            <a:r>
              <a:t>in </a:t>
            </a:r>
            <a:r>
              <a:rPr sz="1333"/>
              <a:t>-k2,2n</a:t>
            </a:r>
            <a:r>
              <a:t>).</a:t>
            </a:r>
            <a:endParaRPr sz="1200"/>
          </a:p>
        </p:txBody>
      </p:sp>
      <p:sp>
        <p:nvSpPr>
          <p:cNvPr id="435" name="Finding Unique Values in Uniq"/>
          <p:cNvSpPr txBox="1"/>
          <p:nvPr/>
        </p:nvSpPr>
        <p:spPr>
          <a:xfrm>
            <a:off x="192701" y="1776468"/>
            <a:ext cx="3119321" cy="42681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1700" u="sng"/>
            </a:lvl1pPr>
          </a:lstStyle>
          <a:p>
            <a:pPr/>
            <a:r>
              <a:t>Finding Unique Values in Uniq</a:t>
            </a:r>
            <a:endParaRPr b="0" sz="1200"/>
          </a:p>
        </p:txBody>
      </p:sp>
      <p:sp>
        <p:nvSpPr>
          <p:cNvPr id="436" name="Unix’s uniq takes lines from a file or standard input stream, and outputs all lines with consecutive duplicates removed. While this is a relatively simple functionality, you will use uniq very frequently in command-line data processing."/>
          <p:cNvSpPr txBox="1"/>
          <p:nvPr/>
        </p:nvSpPr>
        <p:spPr>
          <a:xfrm>
            <a:off x="153663" y="2178050"/>
            <a:ext cx="8836674" cy="7874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defTabSz="457200">
              <a:spcBef>
                <a:spcPts val="1200"/>
              </a:spcBef>
              <a:defRPr sz="1466">
                <a:latin typeface="Times Roman"/>
                <a:ea typeface="Times Roman"/>
                <a:cs typeface="Times Roman"/>
                <a:sym typeface="Times Roman"/>
              </a:defRPr>
            </a:pPr>
            <a:r>
              <a:t>Unix’s </a:t>
            </a:r>
            <a:r>
              <a:rPr sz="1333"/>
              <a:t>uniq </a:t>
            </a:r>
            <a:r>
              <a:t>takes lines from a file or standard input stream, and outputs all lines with consecutive duplicates removed. While this is a relatively simple functionality, you will use </a:t>
            </a:r>
            <a:r>
              <a:rPr sz="1333"/>
              <a:t>uniq </a:t>
            </a:r>
            <a:r>
              <a:t>very frequently in command-line data processing.</a:t>
            </a:r>
            <a:endParaRPr sz="1200"/>
          </a:p>
        </p:txBody>
      </p:sp>
      <p:sp>
        <p:nvSpPr>
          <p:cNvPr id="437" name="$ sort letters.txt | uniq"/>
          <p:cNvSpPr/>
          <p:nvPr/>
        </p:nvSpPr>
        <p:spPr>
          <a:xfrm>
            <a:off x="2424485" y="2818683"/>
            <a:ext cx="3992023"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t>sort letters.txt | uniq</a:t>
            </a:r>
          </a:p>
        </p:txBody>
      </p:sp>
      <p:sp>
        <p:nvSpPr>
          <p:cNvPr id="438" name="uniq also has a tremendously useful option that’s used very often in command-line data processing: -c. This option shows the counts of occurrences next to the unique lines."/>
          <p:cNvSpPr txBox="1"/>
          <p:nvPr/>
        </p:nvSpPr>
        <p:spPr>
          <a:xfrm>
            <a:off x="25400" y="3336863"/>
            <a:ext cx="9093201" cy="5842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marL="126600"/>
            <a:r>
              <a:rPr sz="1333"/>
              <a:t>uniq </a:t>
            </a:r>
            <a:r>
              <a:t>also has a tremendously useful option that’s used very often in command-line data processing: </a:t>
            </a:r>
            <a:r>
              <a:rPr sz="1333"/>
              <a:t>-c</a:t>
            </a:r>
            <a:r>
              <a:t>. This option shows the counts of occurrences next to the unique lines.</a:t>
            </a:r>
            <a:endParaRPr sz="1200"/>
          </a:p>
        </p:txBody>
      </p:sp>
      <p:sp>
        <p:nvSpPr>
          <p:cNvPr id="439" name="$ sort letters.txt | uniq -c"/>
          <p:cNvSpPr/>
          <p:nvPr/>
        </p:nvSpPr>
        <p:spPr>
          <a:xfrm>
            <a:off x="2575989" y="3865884"/>
            <a:ext cx="3992022" cy="431801"/>
          </a:xfrm>
          <a:prstGeom prst="rect">
            <a:avLst/>
          </a:prstGeom>
          <a:solidFill>
            <a:srgbClr val="F1F1F1"/>
          </a:solidFill>
          <a:ln w="12700">
            <a:miter lim="400000"/>
          </a:ln>
          <a:extLst>
            <a:ext uri="{C572A759-6A51-4108-AA02-DFA0A04FC94B}">
              <ma14:wrappingTextBoxFlag xmlns:ma14="http://schemas.microsoft.com/office/mac/drawingml/2011/main" val="1"/>
            </a:ext>
          </a:extLst>
        </p:spPr>
        <p:txBody>
          <a:bodyPr lIns="0" tIns="0" rIns="0" bIns="0" anchor="ctr"/>
          <a:lstStyle/>
          <a:p>
            <a:pPr algn="ctr" defTabSz="457200">
              <a:defRPr sz="1200">
                <a:latin typeface="Monaco"/>
                <a:ea typeface="Monaco"/>
                <a:cs typeface="Monaco"/>
                <a:sym typeface="Monaco"/>
              </a:defRPr>
            </a:pPr>
            <a:r>
              <a:rPr>
                <a:solidFill>
                  <a:srgbClr val="000099"/>
                </a:solidFill>
              </a:rPr>
              <a:t>$ </a:t>
            </a:r>
            <a:r>
              <a:t>sort letters.txt | uniq -c</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Google Shape;77;g30c85c40941_0_14"/>
          <p:cNvSpPr txBox="1"/>
          <p:nvPr/>
        </p:nvSpPr>
        <p:spPr>
          <a:xfrm>
            <a:off x="458775" y="220550"/>
            <a:ext cx="8522400" cy="392518"/>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500" u="sng"/>
            </a:lvl1pPr>
          </a:lstStyle>
          <a:p>
            <a:pPr/>
            <a:r>
              <a:t>Why learning Data Skill is important to Learn Bioinformatics</a:t>
            </a:r>
          </a:p>
        </p:txBody>
      </p:sp>
      <p:sp>
        <p:nvSpPr>
          <p:cNvPr id="141" name="Google Shape;78;g30c85c40941_0_14"/>
          <p:cNvSpPr txBox="1"/>
          <p:nvPr/>
        </p:nvSpPr>
        <p:spPr>
          <a:xfrm>
            <a:off x="666174" y="899820"/>
            <a:ext cx="7984202" cy="10786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spcBef>
                <a:spcPts val="1200"/>
              </a:spcBef>
              <a:buClr>
                <a:srgbClr val="000000"/>
              </a:buClr>
              <a:buSzPts val="1400"/>
              <a:buFont typeface="Arial"/>
              <a:buChar char="●"/>
            </a:pPr>
            <a:r>
              <a:t>With the nature of biological data changing so rapidly, how are you supposed to learn bioinformatics?</a:t>
            </a:r>
          </a:p>
          <a:p>
            <a:pPr marL="457200" indent="-317500">
              <a:lnSpc>
                <a:spcPct val="115000"/>
              </a:lnSpc>
              <a:buClr>
                <a:srgbClr val="000000"/>
              </a:buClr>
              <a:buSzPts val="1400"/>
              <a:buFont typeface="Arial"/>
              <a:buChar char="●"/>
            </a:pPr>
            <a:r>
              <a:t>With all of the tools out there and more continually being created, how is a biologist supposed to know whether a program will work appropriately on his/her organism’s data?</a:t>
            </a:r>
          </a:p>
        </p:txBody>
      </p:sp>
      <p:sp>
        <p:nvSpPr>
          <p:cNvPr id="142" name="Google Shape;79;g30c85c40941_0_14"/>
          <p:cNvSpPr txBox="1"/>
          <p:nvPr/>
        </p:nvSpPr>
        <p:spPr>
          <a:xfrm>
            <a:off x="370250" y="2265229"/>
            <a:ext cx="8403500" cy="38023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1200"/>
              </a:spcBef>
              <a:defRPr>
                <a:solidFill>
                  <a:schemeClr val="accent1">
                    <a:satOff val="-31580"/>
                    <a:lumOff val="-12156"/>
                  </a:schemeClr>
                </a:solidFill>
              </a:defRPr>
            </a:lvl1pPr>
          </a:lstStyle>
          <a:p>
            <a:pPr/>
            <a:r>
              <a:t>The solution is to approach bioinformatics as a bioinformatician does: try stuff, and assess the results.</a:t>
            </a:r>
          </a:p>
        </p:txBody>
      </p:sp>
      <p:sp>
        <p:nvSpPr>
          <p:cNvPr id="143" name="Google Shape;80;g30c85c40941_0_14"/>
          <p:cNvSpPr txBox="1"/>
          <p:nvPr/>
        </p:nvSpPr>
        <p:spPr>
          <a:xfrm>
            <a:off x="458775" y="3115637"/>
            <a:ext cx="3000001" cy="40480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1200"/>
              </a:spcBef>
              <a:defRPr b="1" i="1" sz="1600" u="sng"/>
            </a:lvl1pPr>
          </a:lstStyle>
          <a:p>
            <a:pPr/>
            <a:r>
              <a:t>So what are data skills?</a:t>
            </a:r>
          </a:p>
        </p:txBody>
      </p:sp>
      <p:sp>
        <p:nvSpPr>
          <p:cNvPr id="144" name="Google Shape;81;g30c85c40941_0_14"/>
          <p:cNvSpPr txBox="1"/>
          <p:nvPr/>
        </p:nvSpPr>
        <p:spPr>
          <a:xfrm>
            <a:off x="441074" y="3757807"/>
            <a:ext cx="8557802" cy="61304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1200"/>
              </a:spcBef>
            </a:lvl1pPr>
          </a:lstStyle>
          <a:p>
            <a:pPr/>
            <a:r>
              <a:t>They are the set of computational skills that give you the ability to quickly improvise a way of looking at complex datasets, using a well-known set of tools. </a:t>
            </a:r>
          </a:p>
        </p:txBody>
      </p:sp>
      <p:sp>
        <p:nvSpPr>
          <p:cNvPr id="145" name="Bversity x Jagan L"/>
          <p:cNvSpPr txBox="1"/>
          <p:nvPr/>
        </p:nvSpPr>
        <p:spPr>
          <a:xfrm>
            <a:off x="7858354"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46" name="Slide Number"/>
          <p:cNvSpPr txBox="1"/>
          <p:nvPr>
            <p:ph type="sldNum" sz="quarter" idx="4294967295"/>
          </p:nvPr>
        </p:nvSpPr>
        <p:spPr>
          <a:xfrm>
            <a:off x="8762039" y="4706961"/>
            <a:ext cx="259119"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
        <p:nvSpPr>
          <p:cNvPr id="147"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Google Shape;86;p4"/>
          <p:cNvSpPr txBox="1"/>
          <p:nvPr/>
        </p:nvSpPr>
        <p:spPr>
          <a:xfrm>
            <a:off x="355399" y="1504350"/>
            <a:ext cx="8620502" cy="2242694"/>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spcBef>
                <a:spcPts val="1200"/>
              </a:spcBef>
              <a:buClr>
                <a:srgbClr val="000000"/>
              </a:buClr>
              <a:buSzPts val="1400"/>
              <a:buFont typeface="Arial"/>
              <a:buChar char="●"/>
            </a:pPr>
            <a:r>
              <a:t>The requisite of reproducibility is that we share our data and methods. In the pre- genomics era, this was much easier. Currently, the size of our data and the complexity of our analysis workflows make these goal especially difficult in genomics.</a:t>
            </a:r>
            <a:br/>
          </a:p>
          <a:p>
            <a:pPr marL="457200" indent="-317500">
              <a:lnSpc>
                <a:spcPct val="115000"/>
              </a:lnSpc>
              <a:buClr>
                <a:srgbClr val="000000"/>
              </a:buClr>
              <a:buSzPts val="1400"/>
              <a:buFont typeface="Arial"/>
              <a:buChar char="●"/>
            </a:pPr>
            <a:r>
              <a:t>The complexity of bioinformatics analyses leads to susceptibility to errors and technical confounding.</a:t>
            </a:r>
            <a:br/>
          </a:p>
          <a:p>
            <a:pPr marL="457200" indent="-317500">
              <a:lnSpc>
                <a:spcPct val="115000"/>
              </a:lnSpc>
              <a:buClr>
                <a:srgbClr val="000000"/>
              </a:buClr>
              <a:buSzPts val="1400"/>
              <a:buFont typeface="Arial"/>
              <a:buChar char="●"/>
            </a:pPr>
            <a:r>
              <a:t>Reproducibility is further complicated by the numerous processing steps involved in bioinformatics workflows and the reliance on specific software versions .Attention to reproducibility and robustness is crucial in genomics data analysis.</a:t>
            </a:r>
          </a:p>
        </p:txBody>
      </p:sp>
      <p:sp>
        <p:nvSpPr>
          <p:cNvPr id="150" name="Google Shape;87;p4"/>
          <p:cNvSpPr txBox="1"/>
          <p:nvPr/>
        </p:nvSpPr>
        <p:spPr>
          <a:xfrm>
            <a:off x="1000550" y="597600"/>
            <a:ext cx="7330200" cy="92688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lnSpc>
                <a:spcPct val="115000"/>
              </a:lnSpc>
              <a:spcBef>
                <a:spcPts val="1200"/>
              </a:spcBef>
              <a:defRPr b="1" sz="1900" u="sng"/>
            </a:lvl1pPr>
          </a:lstStyle>
          <a:p>
            <a:pPr/>
            <a:r>
              <a:t>New Challenges for Reproducible and Robust Research</a:t>
            </a:r>
          </a:p>
        </p:txBody>
      </p:sp>
      <p:sp>
        <p:nvSpPr>
          <p:cNvPr id="151" name="Bversity x Jagan L"/>
          <p:cNvSpPr txBox="1"/>
          <p:nvPr/>
        </p:nvSpPr>
        <p:spPr>
          <a:xfrm>
            <a:off x="7858354"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52" name="Slide Number"/>
          <p:cNvSpPr txBox="1"/>
          <p:nvPr>
            <p:ph type="sldNum" sz="quarter" idx="4294967295"/>
          </p:nvPr>
        </p:nvSpPr>
        <p:spPr>
          <a:xfrm>
            <a:off x="8762039" y="4706961"/>
            <a:ext cx="259119"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
        <p:nvSpPr>
          <p:cNvPr id="153"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Google Shape;92;p5"/>
          <p:cNvSpPr txBox="1"/>
          <p:nvPr/>
        </p:nvSpPr>
        <p:spPr>
          <a:xfrm>
            <a:off x="187650" y="1234024"/>
            <a:ext cx="8768700" cy="324591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lnSpc>
                <a:spcPct val="115000"/>
              </a:lnSpc>
              <a:spcBef>
                <a:spcPts val="1200"/>
              </a:spcBef>
            </a:pPr>
            <a:r>
              <a:t>The standard practice for </a:t>
            </a:r>
            <a:r>
              <a:rPr i="1"/>
              <a:t>in-silico</a:t>
            </a:r>
            <a:r>
              <a:t> reproducibility:	</a:t>
            </a:r>
          </a:p>
          <a:p>
            <a:pPr lvl="3">
              <a:lnSpc>
                <a:spcPct val="115000"/>
              </a:lnSpc>
              <a:spcBef>
                <a:spcPts val="1200"/>
              </a:spcBef>
              <a:defRPr b="1" u="sng"/>
            </a:pPr>
            <a:r>
              <a:t>Do’s</a:t>
            </a:r>
          </a:p>
          <a:p>
            <a:pPr marL="457200" indent="-317500">
              <a:lnSpc>
                <a:spcPct val="115000"/>
              </a:lnSpc>
              <a:spcBef>
                <a:spcPts val="1200"/>
              </a:spcBef>
              <a:buClr>
                <a:srgbClr val="000000"/>
              </a:buClr>
              <a:buSzPts val="1400"/>
              <a:buFont typeface="Arial"/>
              <a:buChar char="●"/>
            </a:pPr>
            <a:r>
              <a:t>S</a:t>
            </a:r>
            <a:r>
              <a:t>haring code and data.</a:t>
            </a:r>
          </a:p>
          <a:p>
            <a:pPr marL="457200" indent="-317500">
              <a:lnSpc>
                <a:spcPct val="115000"/>
              </a:lnSpc>
              <a:buClr>
                <a:srgbClr val="000000"/>
              </a:buClr>
              <a:buSzPts val="1400"/>
              <a:buFont typeface="Arial"/>
              <a:buChar char="●"/>
            </a:pPr>
            <a:r>
              <a:t>Provide details like software versions, data versions, and metadata is also crucial to ensure reproducibility.</a:t>
            </a:r>
          </a:p>
          <a:p>
            <a:pPr>
              <a:lnSpc>
                <a:spcPct val="115000"/>
              </a:lnSpc>
            </a:pPr>
          </a:p>
          <a:p>
            <a:pPr>
              <a:lnSpc>
                <a:spcPct val="115000"/>
              </a:lnSpc>
            </a:pPr>
            <a:r>
              <a:rPr b="1" u="sng"/>
              <a:t>Don'ts</a:t>
            </a:r>
            <a:r>
              <a:t>:</a:t>
            </a:r>
            <a:br/>
          </a:p>
          <a:p>
            <a:pPr marL="457200" indent="-317500">
              <a:lnSpc>
                <a:spcPct val="115000"/>
              </a:lnSpc>
              <a:buClr>
                <a:srgbClr val="000000"/>
              </a:buClr>
              <a:buSzPts val="1400"/>
              <a:buFont typeface="Arial"/>
              <a:buChar char="●"/>
            </a:pPr>
            <a:r>
              <a:t>Poor project planning.</a:t>
            </a:r>
          </a:p>
          <a:p>
            <a:pPr marL="457200" indent="-317500">
              <a:lnSpc>
                <a:spcPct val="115000"/>
              </a:lnSpc>
              <a:buClr>
                <a:srgbClr val="000000"/>
              </a:buClr>
              <a:buSzPts val="1400"/>
              <a:buFont typeface="Arial"/>
              <a:buChar char="●"/>
            </a:pPr>
            <a:r>
              <a:t>Poor documentation can lead to errors and irreproducibility, so striving for maximal reproducibility can also increase the robustness of a project.</a:t>
            </a:r>
          </a:p>
        </p:txBody>
      </p:sp>
      <p:sp>
        <p:nvSpPr>
          <p:cNvPr id="156" name="Google Shape;93;p5"/>
          <p:cNvSpPr txBox="1"/>
          <p:nvPr/>
        </p:nvSpPr>
        <p:spPr>
          <a:xfrm>
            <a:off x="2576675" y="345525"/>
            <a:ext cx="2691001" cy="42978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700" u="sng"/>
            </a:lvl1pPr>
          </a:lstStyle>
          <a:p>
            <a:pPr/>
            <a:r>
              <a:t>Reproducible Research</a:t>
            </a:r>
          </a:p>
        </p:txBody>
      </p:sp>
      <p:sp>
        <p:nvSpPr>
          <p:cNvPr id="157" name="Bversity x Jagan L"/>
          <p:cNvSpPr txBox="1"/>
          <p:nvPr/>
        </p:nvSpPr>
        <p:spPr>
          <a:xfrm>
            <a:off x="7858354"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58" name="Slide Number"/>
          <p:cNvSpPr txBox="1"/>
          <p:nvPr>
            <p:ph type="sldNum" sz="quarter" idx="4294967295"/>
          </p:nvPr>
        </p:nvSpPr>
        <p:spPr>
          <a:xfrm>
            <a:off x="8754976" y="4700819"/>
            <a:ext cx="266182" cy="318396"/>
          </a:xfrm>
          <a:prstGeom prst="rect">
            <a:avLst/>
          </a:prstGeom>
          <a:extLst>
            <a:ext uri="{C572A759-6A51-4108-AA02-DFA0A04FC94B}">
              <ma14:wrappingTextBoxFlag xmlns:ma14="http://schemas.microsoft.com/office/mac/drawingml/2011/main" val="1"/>
            </a:ext>
          </a:extLst>
        </p:spPr>
        <p:txBody>
          <a:bodyPr/>
          <a:lstStyle>
            <a:lvl1pPr>
              <a:defRPr>
                <a:solidFill>
                  <a:schemeClr val="accent2">
                    <a:lumOff val="43529"/>
                  </a:schemeClr>
                </a:solidFill>
              </a:defRPr>
            </a:lvl1pPr>
          </a:lstStyle>
          <a:p>
            <a:pPr/>
            <a:fld id="{86CB4B4D-7CA3-9044-876B-883B54F8677D}" type="slidenum"/>
          </a:p>
        </p:txBody>
      </p:sp>
      <p:sp>
        <p:nvSpPr>
          <p:cNvPr id="159"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1" name="Google Shape;98;p6"/>
          <p:cNvSpPr txBox="1"/>
          <p:nvPr/>
        </p:nvSpPr>
        <p:spPr>
          <a:xfrm>
            <a:off x="78999" y="1303150"/>
            <a:ext cx="8482202" cy="2861369"/>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spcBef>
                <a:spcPts val="1200"/>
              </a:spcBef>
              <a:buClr>
                <a:srgbClr val="000000"/>
              </a:buClr>
              <a:buSzPts val="1500"/>
              <a:buFont typeface="Arial"/>
              <a:buChar char="●"/>
              <a:defRPr sz="1500">
                <a:latin typeface="Times New Roman"/>
                <a:ea typeface="Times New Roman"/>
                <a:cs typeface="Times New Roman"/>
                <a:sym typeface="Times New Roman"/>
              </a:defRPr>
            </a:pPr>
            <a:r>
              <a:t>In wet lab biology, failed experiments are easily noticeable, but in scientific computing, errors can be silent and produce incorrect output.</a:t>
            </a:r>
            <a:br/>
          </a:p>
          <a:p>
            <a:pPr marL="457200" indent="-317500">
              <a:lnSpc>
                <a:spcPct val="115000"/>
              </a:lnSpc>
              <a:buClr>
                <a:srgbClr val="000000"/>
              </a:buClr>
              <a:buSzPts val="1500"/>
              <a:buFont typeface="Arial"/>
              <a:buChar char="●"/>
              <a:defRPr sz="1500">
                <a:latin typeface="Times New Roman"/>
                <a:ea typeface="Times New Roman"/>
                <a:cs typeface="Times New Roman"/>
                <a:sym typeface="Times New Roman"/>
              </a:defRPr>
            </a:pPr>
            <a:r>
              <a:t>Genomics data is high-dimensional and produces intermediate output that is hard to visualize or inspect fully.</a:t>
            </a:r>
            <a:br/>
          </a:p>
          <a:p>
            <a:pPr marL="457200" indent="-317500">
              <a:lnSpc>
                <a:spcPct val="115000"/>
              </a:lnSpc>
              <a:buClr>
                <a:srgbClr val="000000"/>
              </a:buClr>
              <a:buSzPts val="1500"/>
              <a:buFont typeface="Arial"/>
              <a:buChar char="●"/>
              <a:defRPr sz="1500">
                <a:latin typeface="Times New Roman"/>
                <a:ea typeface="Times New Roman"/>
                <a:cs typeface="Times New Roman"/>
                <a:sym typeface="Times New Roman"/>
              </a:defRPr>
            </a:pPr>
            <a:r>
              <a:t>Bioinformatics tools may not work well on all organisms, and parameters need to be carefully tuned.</a:t>
            </a:r>
            <a:br/>
          </a:p>
          <a:p>
            <a:pPr marL="457200" indent="-317500">
              <a:lnSpc>
                <a:spcPct val="115000"/>
              </a:lnSpc>
              <a:buClr>
                <a:srgbClr val="000000"/>
              </a:buClr>
              <a:buSzPts val="1500"/>
              <a:buFont typeface="Arial"/>
              <a:buChar char="●"/>
              <a:defRPr sz="1500">
                <a:latin typeface="Times New Roman"/>
                <a:ea typeface="Times New Roman"/>
                <a:cs typeface="Times New Roman"/>
                <a:sym typeface="Times New Roman"/>
              </a:defRPr>
            </a:pPr>
            <a:r>
              <a:t>Adopting a cautious attitude and checking input data, intermediate results, and testing programs is crucial to ensure the quality of bioinformatics analyses.</a:t>
            </a:r>
          </a:p>
        </p:txBody>
      </p:sp>
      <p:sp>
        <p:nvSpPr>
          <p:cNvPr id="162" name="Google Shape;99;p6"/>
          <p:cNvSpPr txBox="1"/>
          <p:nvPr/>
        </p:nvSpPr>
        <p:spPr>
          <a:xfrm>
            <a:off x="1471000" y="483749"/>
            <a:ext cx="7090200" cy="454357"/>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900" u="sng"/>
            </a:lvl1pPr>
          </a:lstStyle>
          <a:p>
            <a:pPr/>
            <a:r>
              <a:t>Robust Research (the Golden Rule of Bioinformatics)</a:t>
            </a:r>
          </a:p>
        </p:txBody>
      </p:sp>
      <p:sp>
        <p:nvSpPr>
          <p:cNvPr id="163" name="Bversity x Jagan L"/>
          <p:cNvSpPr txBox="1"/>
          <p:nvPr/>
        </p:nvSpPr>
        <p:spPr>
          <a:xfrm>
            <a:off x="7858354"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64" name="Slide Number"/>
          <p:cNvSpPr txBox="1"/>
          <p:nvPr>
            <p:ph type="sldNum" sz="quarter" idx="4294967295"/>
          </p:nvPr>
        </p:nvSpPr>
        <p:spPr>
          <a:xfrm>
            <a:off x="8762039" y="4706961"/>
            <a:ext cx="259119"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
        <p:nvSpPr>
          <p:cNvPr id="165"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Google Shape;104;p7"/>
          <p:cNvSpPr txBox="1"/>
          <p:nvPr/>
        </p:nvSpPr>
        <p:spPr>
          <a:xfrm>
            <a:off x="1612525" y="265500"/>
            <a:ext cx="5550300" cy="44207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b="1" sz="1800" u="sng"/>
            </a:lvl1pPr>
          </a:lstStyle>
          <a:p>
            <a:pPr/>
            <a:r>
              <a:t>Recommendations for Robust Research</a:t>
            </a:r>
          </a:p>
        </p:txBody>
      </p:sp>
      <p:sp>
        <p:nvSpPr>
          <p:cNvPr id="168" name="Google Shape;105;p7"/>
          <p:cNvSpPr txBox="1"/>
          <p:nvPr/>
        </p:nvSpPr>
        <p:spPr>
          <a:xfrm>
            <a:off x="88850" y="978599"/>
            <a:ext cx="8739000" cy="2627902"/>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spcBef>
                <a:spcPts val="1200"/>
              </a:spcBef>
              <a:buClr>
                <a:srgbClr val="000000"/>
              </a:buClr>
              <a:buSzPts val="1400"/>
              <a:buAutoNum type="arabicParenR" startAt="1"/>
              <a:defRPr b="1" u="sng"/>
            </a:pPr>
            <a:r>
              <a:t>Writing code:</a:t>
            </a:r>
            <a:br/>
          </a:p>
          <a:p>
            <a:pPr marL="457200" indent="-317500">
              <a:lnSpc>
                <a:spcPct val="115000"/>
              </a:lnSpc>
              <a:buClr>
                <a:srgbClr val="000000"/>
              </a:buClr>
              <a:buSzPts val="1400"/>
              <a:buFont typeface="Arial"/>
              <a:buChar char="●"/>
            </a:pPr>
            <a:r>
              <a:t>Code should be readable and easy to understand</a:t>
            </a:r>
            <a:br/>
          </a:p>
          <a:p>
            <a:pPr marL="457200" indent="-317500">
              <a:lnSpc>
                <a:spcPct val="115000"/>
              </a:lnSpc>
              <a:buClr>
                <a:srgbClr val="000000"/>
              </a:buClr>
              <a:buSzPts val="1400"/>
              <a:buFont typeface="Arial"/>
              <a:buChar char="●"/>
            </a:pPr>
            <a:r>
              <a:t>Code should be modular, reusable, and broken down into small, contained components.</a:t>
            </a:r>
            <a:br/>
            <a:r>
              <a:t> </a:t>
            </a:r>
          </a:p>
          <a:p>
            <a:pPr marL="457200" indent="-317500">
              <a:lnSpc>
                <a:spcPct val="115000"/>
              </a:lnSpc>
              <a:buClr>
                <a:srgbClr val="000000"/>
              </a:buClr>
              <a:buSzPts val="1400"/>
              <a:buFont typeface="Arial"/>
              <a:buChar char="●"/>
            </a:pPr>
            <a:r>
              <a:t>Commenting code and following a style guide are simple ways to increase code readability. </a:t>
            </a:r>
          </a:p>
          <a:p>
            <a:pPr marL="457200" indent="-317500">
              <a:lnSpc>
                <a:spcPct val="115000"/>
              </a:lnSpc>
              <a:spcBef>
                <a:spcPts val="1200"/>
              </a:spcBef>
              <a:buClr>
                <a:srgbClr val="000000"/>
              </a:buClr>
              <a:buSzPts val="1400"/>
              <a:buFont typeface="Arial"/>
              <a:buChar char="●"/>
            </a:pPr>
            <a:r>
              <a:t>In contrast to code, data should be formatted in a way that facilitates computer readability. Human-readable data can be difficult to process by computers and often requires a significant amount of cleaning and tidying.</a:t>
            </a:r>
          </a:p>
        </p:txBody>
      </p:sp>
      <p:sp>
        <p:nvSpPr>
          <p:cNvPr id="169" name="Suggestion: Google has public style guides for many languages that can serve as excellent templates."/>
          <p:cNvSpPr txBox="1"/>
          <p:nvPr/>
        </p:nvSpPr>
        <p:spPr>
          <a:xfrm>
            <a:off x="547960" y="3877529"/>
            <a:ext cx="8048080" cy="197384"/>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lnSpc>
                <a:spcPct val="115000"/>
              </a:lnSpc>
              <a:spcBef>
                <a:spcPts val="1200"/>
              </a:spcBef>
            </a:lvl1pPr>
          </a:lstStyle>
          <a:p>
            <a:pPr/>
            <a:r>
              <a:t>Suggestion: Google has public style guides for many languages that can serve as excellent templates.</a:t>
            </a:r>
          </a:p>
        </p:txBody>
      </p:sp>
      <p:sp>
        <p:nvSpPr>
          <p:cNvPr id="170" name="Bversity x Jagan L"/>
          <p:cNvSpPr txBox="1"/>
          <p:nvPr/>
        </p:nvSpPr>
        <p:spPr>
          <a:xfrm>
            <a:off x="7858354" y="4796516"/>
            <a:ext cx="946579"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Bversity x Jagan L</a:t>
            </a:r>
          </a:p>
        </p:txBody>
      </p:sp>
      <p:sp>
        <p:nvSpPr>
          <p:cNvPr id="171" name="Slide Number"/>
          <p:cNvSpPr txBox="1"/>
          <p:nvPr>
            <p:ph type="sldNum" sz="quarter" idx="4294967295"/>
          </p:nvPr>
        </p:nvSpPr>
        <p:spPr>
          <a:xfrm>
            <a:off x="8762039" y="4706961"/>
            <a:ext cx="259119" cy="306112"/>
          </a:xfrm>
          <a:prstGeom prst="rect">
            <a:avLst/>
          </a:prstGeom>
          <a:extLst>
            <a:ext uri="{C572A759-6A51-4108-AA02-DFA0A04FC94B}">
              <ma14:wrappingTextBoxFlag xmlns:ma14="http://schemas.microsoft.com/office/mac/drawingml/2011/main" val="1"/>
            </a:ext>
          </a:extLst>
        </p:spPr>
        <p:txBody>
          <a:bodyPr/>
          <a:lstStyle>
            <a:lvl1pPr>
              <a:defRPr sz="900">
                <a:solidFill>
                  <a:schemeClr val="accent2">
                    <a:lumOff val="43529"/>
                  </a:schemeClr>
                </a:solidFill>
              </a:defRPr>
            </a:lvl1pPr>
          </a:lstStyle>
          <a:p>
            <a:pPr/>
            <a:fld id="{86CB4B4D-7CA3-9044-876B-883B54F8677D}" type="slidenum"/>
          </a:p>
        </p:txBody>
      </p:sp>
      <p:sp>
        <p:nvSpPr>
          <p:cNvPr id="172" name="Lecture 1: Introduction"/>
          <p:cNvSpPr txBox="1"/>
          <p:nvPr/>
        </p:nvSpPr>
        <p:spPr>
          <a:xfrm>
            <a:off x="175665" y="4796516"/>
            <a:ext cx="1150064" cy="1270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sz="900">
                <a:solidFill>
                  <a:schemeClr val="accent2">
                    <a:lumOff val="43529"/>
                  </a:schemeClr>
                </a:solidFill>
              </a:defRPr>
            </a:lvl1pPr>
          </a:lstStyle>
          <a:p>
            <a:pPr/>
            <a:r>
              <a:t>Lecture 1: Introduction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