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7" r:id="rId8"/>
    <p:sldId id="268"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thini krishna" userId="71abc02772c508da" providerId="LiveId" clId="{24A6475E-F615-4D9C-9550-BB1BEEE18537}"/>
    <pc:docChg chg="modSld">
      <pc:chgData name="methini krishna" userId="71abc02772c508da" providerId="LiveId" clId="{24A6475E-F615-4D9C-9550-BB1BEEE18537}" dt="2024-03-26T14:40:58.695" v="0" actId="1076"/>
      <pc:docMkLst>
        <pc:docMk/>
      </pc:docMkLst>
      <pc:sldChg chg="modSp">
        <pc:chgData name="methini krishna" userId="71abc02772c508da" providerId="LiveId" clId="{24A6475E-F615-4D9C-9550-BB1BEEE18537}" dt="2024-03-26T14:40:58.695" v="0" actId="1076"/>
        <pc:sldMkLst>
          <pc:docMk/>
          <pc:sldMk cId="2059498482" sldId="256"/>
        </pc:sldMkLst>
        <pc:spChg chg="mod">
          <ac:chgData name="methini krishna" userId="71abc02772c508da" providerId="LiveId" clId="{24A6475E-F615-4D9C-9550-BB1BEEE18537}" dt="2024-03-26T14:40:58.695" v="0" actId="1076"/>
          <ac:spMkLst>
            <pc:docMk/>
            <pc:sldMk cId="2059498482" sldId="256"/>
            <ac:spMk id="9" creationId="{0F1F64FC-A6B5-C19B-FCA3-6A6861A428E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3F66-4277-8452-08F8-5BFEAB613D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F5201C-9A5C-40D4-1990-A614641B0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109BC7-976F-837B-AE4C-5235D4101ED6}"/>
              </a:ext>
            </a:extLst>
          </p:cNvPr>
          <p:cNvSpPr>
            <a:spLocks noGrp="1"/>
          </p:cNvSpPr>
          <p:nvPr>
            <p:ph type="dt" sz="half" idx="10"/>
          </p:nvPr>
        </p:nvSpPr>
        <p:spPr/>
        <p:txBody>
          <a:bodyPr/>
          <a:lstStyle/>
          <a:p>
            <a:fld id="{C1819A27-D74A-4071-ACD3-B2D4F8B11484}" type="datetimeFigureOut">
              <a:rPr lang="en-IN" smtClean="0"/>
              <a:t>26-03-2024</a:t>
            </a:fld>
            <a:endParaRPr lang="en-IN"/>
          </a:p>
        </p:txBody>
      </p:sp>
      <p:sp>
        <p:nvSpPr>
          <p:cNvPr id="5" name="Footer Placeholder 4">
            <a:extLst>
              <a:ext uri="{FF2B5EF4-FFF2-40B4-BE49-F238E27FC236}">
                <a16:creationId xmlns:a16="http://schemas.microsoft.com/office/drawing/2014/main" id="{75C2E04B-675E-B15C-F710-D5C2CCBD3E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EC048F-667F-66E0-641F-95EF94D4F052}"/>
              </a:ext>
            </a:extLst>
          </p:cNvPr>
          <p:cNvSpPr>
            <a:spLocks noGrp="1"/>
          </p:cNvSpPr>
          <p:nvPr>
            <p:ph type="sldNum" sz="quarter" idx="12"/>
          </p:nvPr>
        </p:nvSpPr>
        <p:spPr/>
        <p:txBody>
          <a:bodyPr/>
          <a:lstStyle/>
          <a:p>
            <a:fld id="{3CA2D4DD-ADB2-48FD-9BF3-7D3E9C6A313E}" type="slidenum">
              <a:rPr lang="en-IN" smtClean="0"/>
              <a:t>‹#›</a:t>
            </a:fld>
            <a:endParaRPr lang="en-IN"/>
          </a:p>
        </p:txBody>
      </p:sp>
    </p:spTree>
    <p:extLst>
      <p:ext uri="{BB962C8B-B14F-4D97-AF65-F5344CB8AC3E}">
        <p14:creationId xmlns:p14="http://schemas.microsoft.com/office/powerpoint/2010/main" val="2979057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1ACB-AEE6-5755-E03B-BA403ABA47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30CC02-1814-7EC6-CE72-BC30D68C9D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13E378-2C70-5E51-A858-07E807A0F6C1}"/>
              </a:ext>
            </a:extLst>
          </p:cNvPr>
          <p:cNvSpPr>
            <a:spLocks noGrp="1"/>
          </p:cNvSpPr>
          <p:nvPr>
            <p:ph type="dt" sz="half" idx="10"/>
          </p:nvPr>
        </p:nvSpPr>
        <p:spPr/>
        <p:txBody>
          <a:bodyPr/>
          <a:lstStyle/>
          <a:p>
            <a:fld id="{C1819A27-D74A-4071-ACD3-B2D4F8B11484}" type="datetimeFigureOut">
              <a:rPr lang="en-IN" smtClean="0"/>
              <a:t>26-03-2024</a:t>
            </a:fld>
            <a:endParaRPr lang="en-IN"/>
          </a:p>
        </p:txBody>
      </p:sp>
      <p:sp>
        <p:nvSpPr>
          <p:cNvPr id="5" name="Footer Placeholder 4">
            <a:extLst>
              <a:ext uri="{FF2B5EF4-FFF2-40B4-BE49-F238E27FC236}">
                <a16:creationId xmlns:a16="http://schemas.microsoft.com/office/drawing/2014/main" id="{5294D2F4-2D9E-CAEE-DC0A-F17C280467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EF17C4-170E-F9A0-0044-84F67B3DD521}"/>
              </a:ext>
            </a:extLst>
          </p:cNvPr>
          <p:cNvSpPr>
            <a:spLocks noGrp="1"/>
          </p:cNvSpPr>
          <p:nvPr>
            <p:ph type="sldNum" sz="quarter" idx="12"/>
          </p:nvPr>
        </p:nvSpPr>
        <p:spPr/>
        <p:txBody>
          <a:bodyPr/>
          <a:lstStyle/>
          <a:p>
            <a:fld id="{3CA2D4DD-ADB2-48FD-9BF3-7D3E9C6A313E}" type="slidenum">
              <a:rPr lang="en-IN" smtClean="0"/>
              <a:t>‹#›</a:t>
            </a:fld>
            <a:endParaRPr lang="en-IN"/>
          </a:p>
        </p:txBody>
      </p:sp>
    </p:spTree>
    <p:extLst>
      <p:ext uri="{BB962C8B-B14F-4D97-AF65-F5344CB8AC3E}">
        <p14:creationId xmlns:p14="http://schemas.microsoft.com/office/powerpoint/2010/main" val="326614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3CB9C1-5BE7-5095-CB27-A535F848E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6BD28C-3A39-566D-BA32-292834DF23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65D6-F610-8999-1055-D1C8A3EA4AD6}"/>
              </a:ext>
            </a:extLst>
          </p:cNvPr>
          <p:cNvSpPr>
            <a:spLocks noGrp="1"/>
          </p:cNvSpPr>
          <p:nvPr>
            <p:ph type="dt" sz="half" idx="10"/>
          </p:nvPr>
        </p:nvSpPr>
        <p:spPr/>
        <p:txBody>
          <a:bodyPr/>
          <a:lstStyle/>
          <a:p>
            <a:fld id="{C1819A27-D74A-4071-ACD3-B2D4F8B11484}" type="datetimeFigureOut">
              <a:rPr lang="en-IN" smtClean="0"/>
              <a:t>26-03-2024</a:t>
            </a:fld>
            <a:endParaRPr lang="en-IN"/>
          </a:p>
        </p:txBody>
      </p:sp>
      <p:sp>
        <p:nvSpPr>
          <p:cNvPr id="5" name="Footer Placeholder 4">
            <a:extLst>
              <a:ext uri="{FF2B5EF4-FFF2-40B4-BE49-F238E27FC236}">
                <a16:creationId xmlns:a16="http://schemas.microsoft.com/office/drawing/2014/main" id="{7525F7C7-FFD3-3100-9F92-FCBB97F0E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B65743-186D-AB94-B3E9-BB3E927ADBF3}"/>
              </a:ext>
            </a:extLst>
          </p:cNvPr>
          <p:cNvSpPr>
            <a:spLocks noGrp="1"/>
          </p:cNvSpPr>
          <p:nvPr>
            <p:ph type="sldNum" sz="quarter" idx="12"/>
          </p:nvPr>
        </p:nvSpPr>
        <p:spPr/>
        <p:txBody>
          <a:bodyPr/>
          <a:lstStyle/>
          <a:p>
            <a:fld id="{3CA2D4DD-ADB2-48FD-9BF3-7D3E9C6A313E}" type="slidenum">
              <a:rPr lang="en-IN" smtClean="0"/>
              <a:t>‹#›</a:t>
            </a:fld>
            <a:endParaRPr lang="en-IN"/>
          </a:p>
        </p:txBody>
      </p:sp>
    </p:spTree>
    <p:extLst>
      <p:ext uri="{BB962C8B-B14F-4D97-AF65-F5344CB8AC3E}">
        <p14:creationId xmlns:p14="http://schemas.microsoft.com/office/powerpoint/2010/main" val="1188196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566D-245F-E388-9369-E57DC95305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DD9FA9-3A47-10CD-36BD-CAA22D957F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1047D7-D749-E9B7-05EF-EC72D54FD6EC}"/>
              </a:ext>
            </a:extLst>
          </p:cNvPr>
          <p:cNvSpPr>
            <a:spLocks noGrp="1"/>
          </p:cNvSpPr>
          <p:nvPr>
            <p:ph type="dt" sz="half" idx="10"/>
          </p:nvPr>
        </p:nvSpPr>
        <p:spPr/>
        <p:txBody>
          <a:bodyPr/>
          <a:lstStyle/>
          <a:p>
            <a:fld id="{C1819A27-D74A-4071-ACD3-B2D4F8B11484}" type="datetimeFigureOut">
              <a:rPr lang="en-IN" smtClean="0"/>
              <a:t>26-03-2024</a:t>
            </a:fld>
            <a:endParaRPr lang="en-IN"/>
          </a:p>
        </p:txBody>
      </p:sp>
      <p:sp>
        <p:nvSpPr>
          <p:cNvPr id="5" name="Footer Placeholder 4">
            <a:extLst>
              <a:ext uri="{FF2B5EF4-FFF2-40B4-BE49-F238E27FC236}">
                <a16:creationId xmlns:a16="http://schemas.microsoft.com/office/drawing/2014/main" id="{42516B95-F871-FF28-B46F-D766E519D0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E0D804-9163-4362-500D-383182CD1544}"/>
              </a:ext>
            </a:extLst>
          </p:cNvPr>
          <p:cNvSpPr>
            <a:spLocks noGrp="1"/>
          </p:cNvSpPr>
          <p:nvPr>
            <p:ph type="sldNum" sz="quarter" idx="12"/>
          </p:nvPr>
        </p:nvSpPr>
        <p:spPr/>
        <p:txBody>
          <a:bodyPr/>
          <a:lstStyle/>
          <a:p>
            <a:fld id="{3CA2D4DD-ADB2-48FD-9BF3-7D3E9C6A313E}" type="slidenum">
              <a:rPr lang="en-IN" smtClean="0"/>
              <a:t>‹#›</a:t>
            </a:fld>
            <a:endParaRPr lang="en-IN"/>
          </a:p>
        </p:txBody>
      </p:sp>
    </p:spTree>
    <p:extLst>
      <p:ext uri="{BB962C8B-B14F-4D97-AF65-F5344CB8AC3E}">
        <p14:creationId xmlns:p14="http://schemas.microsoft.com/office/powerpoint/2010/main" val="1960590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4A12-F30E-A5FD-9F47-F6E9145867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CB0900-310D-8EBB-1400-69FD2527FF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D6D96B-5754-430D-4BD5-9D981D2CAA64}"/>
              </a:ext>
            </a:extLst>
          </p:cNvPr>
          <p:cNvSpPr>
            <a:spLocks noGrp="1"/>
          </p:cNvSpPr>
          <p:nvPr>
            <p:ph type="dt" sz="half" idx="10"/>
          </p:nvPr>
        </p:nvSpPr>
        <p:spPr/>
        <p:txBody>
          <a:bodyPr/>
          <a:lstStyle/>
          <a:p>
            <a:fld id="{C1819A27-D74A-4071-ACD3-B2D4F8B11484}" type="datetimeFigureOut">
              <a:rPr lang="en-IN" smtClean="0"/>
              <a:t>26-03-2024</a:t>
            </a:fld>
            <a:endParaRPr lang="en-IN"/>
          </a:p>
        </p:txBody>
      </p:sp>
      <p:sp>
        <p:nvSpPr>
          <p:cNvPr id="5" name="Footer Placeholder 4">
            <a:extLst>
              <a:ext uri="{FF2B5EF4-FFF2-40B4-BE49-F238E27FC236}">
                <a16:creationId xmlns:a16="http://schemas.microsoft.com/office/drawing/2014/main" id="{65FBFFA4-1839-5875-1C18-F3B93BBDDF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FE44E6-39BD-7D5F-642C-03E686ADEC10}"/>
              </a:ext>
            </a:extLst>
          </p:cNvPr>
          <p:cNvSpPr>
            <a:spLocks noGrp="1"/>
          </p:cNvSpPr>
          <p:nvPr>
            <p:ph type="sldNum" sz="quarter" idx="12"/>
          </p:nvPr>
        </p:nvSpPr>
        <p:spPr/>
        <p:txBody>
          <a:bodyPr/>
          <a:lstStyle/>
          <a:p>
            <a:fld id="{3CA2D4DD-ADB2-48FD-9BF3-7D3E9C6A313E}" type="slidenum">
              <a:rPr lang="en-IN" smtClean="0"/>
              <a:t>‹#›</a:t>
            </a:fld>
            <a:endParaRPr lang="en-IN"/>
          </a:p>
        </p:txBody>
      </p:sp>
    </p:spTree>
    <p:extLst>
      <p:ext uri="{BB962C8B-B14F-4D97-AF65-F5344CB8AC3E}">
        <p14:creationId xmlns:p14="http://schemas.microsoft.com/office/powerpoint/2010/main" val="210906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4F9-15A3-67A9-7232-537E8647F5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8AF574-C41D-93FB-02BE-0242BF383D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5593BA-BE83-47E3-3A1A-CAFBDC4DFF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D78F0F-9C1F-089C-35D2-70265C28BA23}"/>
              </a:ext>
            </a:extLst>
          </p:cNvPr>
          <p:cNvSpPr>
            <a:spLocks noGrp="1"/>
          </p:cNvSpPr>
          <p:nvPr>
            <p:ph type="dt" sz="half" idx="10"/>
          </p:nvPr>
        </p:nvSpPr>
        <p:spPr/>
        <p:txBody>
          <a:bodyPr/>
          <a:lstStyle/>
          <a:p>
            <a:fld id="{C1819A27-D74A-4071-ACD3-B2D4F8B11484}" type="datetimeFigureOut">
              <a:rPr lang="en-IN" smtClean="0"/>
              <a:t>26-03-2024</a:t>
            </a:fld>
            <a:endParaRPr lang="en-IN"/>
          </a:p>
        </p:txBody>
      </p:sp>
      <p:sp>
        <p:nvSpPr>
          <p:cNvPr id="6" name="Footer Placeholder 5">
            <a:extLst>
              <a:ext uri="{FF2B5EF4-FFF2-40B4-BE49-F238E27FC236}">
                <a16:creationId xmlns:a16="http://schemas.microsoft.com/office/drawing/2014/main" id="{F89F7A2F-1BDC-04EC-AA06-5A1BF7C059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39CDBF-F073-9703-9945-0612525C9666}"/>
              </a:ext>
            </a:extLst>
          </p:cNvPr>
          <p:cNvSpPr>
            <a:spLocks noGrp="1"/>
          </p:cNvSpPr>
          <p:nvPr>
            <p:ph type="sldNum" sz="quarter" idx="12"/>
          </p:nvPr>
        </p:nvSpPr>
        <p:spPr/>
        <p:txBody>
          <a:bodyPr/>
          <a:lstStyle/>
          <a:p>
            <a:fld id="{3CA2D4DD-ADB2-48FD-9BF3-7D3E9C6A313E}" type="slidenum">
              <a:rPr lang="en-IN" smtClean="0"/>
              <a:t>‹#›</a:t>
            </a:fld>
            <a:endParaRPr lang="en-IN"/>
          </a:p>
        </p:txBody>
      </p:sp>
    </p:spTree>
    <p:extLst>
      <p:ext uri="{BB962C8B-B14F-4D97-AF65-F5344CB8AC3E}">
        <p14:creationId xmlns:p14="http://schemas.microsoft.com/office/powerpoint/2010/main" val="395858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4FA0-5934-4858-BCED-731ED137E1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1CBD37-B7F6-7060-2744-163A8B2E6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9D69FD-320E-D7C0-6116-38858822F2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94CA4A-7F37-6669-8BCF-BFC1712DD8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F61BA9-1F7C-C9B7-52E4-737AAD8F6C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6D6E03-215C-24DA-7C5B-C1524FEB5DF0}"/>
              </a:ext>
            </a:extLst>
          </p:cNvPr>
          <p:cNvSpPr>
            <a:spLocks noGrp="1"/>
          </p:cNvSpPr>
          <p:nvPr>
            <p:ph type="dt" sz="half" idx="10"/>
          </p:nvPr>
        </p:nvSpPr>
        <p:spPr/>
        <p:txBody>
          <a:bodyPr/>
          <a:lstStyle/>
          <a:p>
            <a:fld id="{C1819A27-D74A-4071-ACD3-B2D4F8B11484}" type="datetimeFigureOut">
              <a:rPr lang="en-IN" smtClean="0"/>
              <a:t>26-03-2024</a:t>
            </a:fld>
            <a:endParaRPr lang="en-IN"/>
          </a:p>
        </p:txBody>
      </p:sp>
      <p:sp>
        <p:nvSpPr>
          <p:cNvPr id="8" name="Footer Placeholder 7">
            <a:extLst>
              <a:ext uri="{FF2B5EF4-FFF2-40B4-BE49-F238E27FC236}">
                <a16:creationId xmlns:a16="http://schemas.microsoft.com/office/drawing/2014/main" id="{04407AFF-35BA-B56E-1F70-398B633916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CB0B44-F431-DAA3-D035-0003643F8FBA}"/>
              </a:ext>
            </a:extLst>
          </p:cNvPr>
          <p:cNvSpPr>
            <a:spLocks noGrp="1"/>
          </p:cNvSpPr>
          <p:nvPr>
            <p:ph type="sldNum" sz="quarter" idx="12"/>
          </p:nvPr>
        </p:nvSpPr>
        <p:spPr/>
        <p:txBody>
          <a:bodyPr/>
          <a:lstStyle/>
          <a:p>
            <a:fld id="{3CA2D4DD-ADB2-48FD-9BF3-7D3E9C6A313E}" type="slidenum">
              <a:rPr lang="en-IN" smtClean="0"/>
              <a:t>‹#›</a:t>
            </a:fld>
            <a:endParaRPr lang="en-IN"/>
          </a:p>
        </p:txBody>
      </p:sp>
    </p:spTree>
    <p:extLst>
      <p:ext uri="{BB962C8B-B14F-4D97-AF65-F5344CB8AC3E}">
        <p14:creationId xmlns:p14="http://schemas.microsoft.com/office/powerpoint/2010/main" val="243639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AA66-9617-B9A5-CCCF-80B5053F29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F7271A-6864-E82E-0809-182FDB2D4108}"/>
              </a:ext>
            </a:extLst>
          </p:cNvPr>
          <p:cNvSpPr>
            <a:spLocks noGrp="1"/>
          </p:cNvSpPr>
          <p:nvPr>
            <p:ph type="dt" sz="half" idx="10"/>
          </p:nvPr>
        </p:nvSpPr>
        <p:spPr/>
        <p:txBody>
          <a:bodyPr/>
          <a:lstStyle/>
          <a:p>
            <a:fld id="{C1819A27-D74A-4071-ACD3-B2D4F8B11484}" type="datetimeFigureOut">
              <a:rPr lang="en-IN" smtClean="0"/>
              <a:t>26-03-2024</a:t>
            </a:fld>
            <a:endParaRPr lang="en-IN"/>
          </a:p>
        </p:txBody>
      </p:sp>
      <p:sp>
        <p:nvSpPr>
          <p:cNvPr id="4" name="Footer Placeholder 3">
            <a:extLst>
              <a:ext uri="{FF2B5EF4-FFF2-40B4-BE49-F238E27FC236}">
                <a16:creationId xmlns:a16="http://schemas.microsoft.com/office/drawing/2014/main" id="{4F88F249-D11D-90BC-C0BB-E9A77EDD93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5E1F8F-0AB0-AB51-29F0-D3ABEDD95FE0}"/>
              </a:ext>
            </a:extLst>
          </p:cNvPr>
          <p:cNvSpPr>
            <a:spLocks noGrp="1"/>
          </p:cNvSpPr>
          <p:nvPr>
            <p:ph type="sldNum" sz="quarter" idx="12"/>
          </p:nvPr>
        </p:nvSpPr>
        <p:spPr/>
        <p:txBody>
          <a:bodyPr/>
          <a:lstStyle/>
          <a:p>
            <a:fld id="{3CA2D4DD-ADB2-48FD-9BF3-7D3E9C6A313E}" type="slidenum">
              <a:rPr lang="en-IN" smtClean="0"/>
              <a:t>‹#›</a:t>
            </a:fld>
            <a:endParaRPr lang="en-IN"/>
          </a:p>
        </p:txBody>
      </p:sp>
    </p:spTree>
    <p:extLst>
      <p:ext uri="{BB962C8B-B14F-4D97-AF65-F5344CB8AC3E}">
        <p14:creationId xmlns:p14="http://schemas.microsoft.com/office/powerpoint/2010/main" val="3072813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E4FCC-BBB7-6D13-A464-6109AA99F565}"/>
              </a:ext>
            </a:extLst>
          </p:cNvPr>
          <p:cNvSpPr>
            <a:spLocks noGrp="1"/>
          </p:cNvSpPr>
          <p:nvPr>
            <p:ph type="dt" sz="half" idx="10"/>
          </p:nvPr>
        </p:nvSpPr>
        <p:spPr/>
        <p:txBody>
          <a:bodyPr/>
          <a:lstStyle/>
          <a:p>
            <a:fld id="{C1819A27-D74A-4071-ACD3-B2D4F8B11484}" type="datetimeFigureOut">
              <a:rPr lang="en-IN" smtClean="0"/>
              <a:t>26-03-2024</a:t>
            </a:fld>
            <a:endParaRPr lang="en-IN"/>
          </a:p>
        </p:txBody>
      </p:sp>
      <p:sp>
        <p:nvSpPr>
          <p:cNvPr id="3" name="Footer Placeholder 2">
            <a:extLst>
              <a:ext uri="{FF2B5EF4-FFF2-40B4-BE49-F238E27FC236}">
                <a16:creationId xmlns:a16="http://schemas.microsoft.com/office/drawing/2014/main" id="{11E04066-1E71-CBBB-A31A-D5972B048E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5DBCF6-F77B-1EA7-7FA0-C671B7232CE1}"/>
              </a:ext>
            </a:extLst>
          </p:cNvPr>
          <p:cNvSpPr>
            <a:spLocks noGrp="1"/>
          </p:cNvSpPr>
          <p:nvPr>
            <p:ph type="sldNum" sz="quarter" idx="12"/>
          </p:nvPr>
        </p:nvSpPr>
        <p:spPr/>
        <p:txBody>
          <a:bodyPr/>
          <a:lstStyle/>
          <a:p>
            <a:fld id="{3CA2D4DD-ADB2-48FD-9BF3-7D3E9C6A313E}" type="slidenum">
              <a:rPr lang="en-IN" smtClean="0"/>
              <a:t>‹#›</a:t>
            </a:fld>
            <a:endParaRPr lang="en-IN"/>
          </a:p>
        </p:txBody>
      </p:sp>
    </p:spTree>
    <p:extLst>
      <p:ext uri="{BB962C8B-B14F-4D97-AF65-F5344CB8AC3E}">
        <p14:creationId xmlns:p14="http://schemas.microsoft.com/office/powerpoint/2010/main" val="117905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80D02-5CAA-5261-5B2F-A31FC63B1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31DE7F-CA6C-7993-6885-3A1C14C2E9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BD389D-251B-C1D6-34C8-CA54E619C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CB79F4-6759-53DE-B3DC-64C2BF486D62}"/>
              </a:ext>
            </a:extLst>
          </p:cNvPr>
          <p:cNvSpPr>
            <a:spLocks noGrp="1"/>
          </p:cNvSpPr>
          <p:nvPr>
            <p:ph type="dt" sz="half" idx="10"/>
          </p:nvPr>
        </p:nvSpPr>
        <p:spPr/>
        <p:txBody>
          <a:bodyPr/>
          <a:lstStyle/>
          <a:p>
            <a:fld id="{C1819A27-D74A-4071-ACD3-B2D4F8B11484}" type="datetimeFigureOut">
              <a:rPr lang="en-IN" smtClean="0"/>
              <a:t>26-03-2024</a:t>
            </a:fld>
            <a:endParaRPr lang="en-IN"/>
          </a:p>
        </p:txBody>
      </p:sp>
      <p:sp>
        <p:nvSpPr>
          <p:cNvPr id="6" name="Footer Placeholder 5">
            <a:extLst>
              <a:ext uri="{FF2B5EF4-FFF2-40B4-BE49-F238E27FC236}">
                <a16:creationId xmlns:a16="http://schemas.microsoft.com/office/drawing/2014/main" id="{F5A4E108-6706-0F27-5BC5-3B9097C59F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5066D2-2EC8-08F9-FF03-E62BEDB716F9}"/>
              </a:ext>
            </a:extLst>
          </p:cNvPr>
          <p:cNvSpPr>
            <a:spLocks noGrp="1"/>
          </p:cNvSpPr>
          <p:nvPr>
            <p:ph type="sldNum" sz="quarter" idx="12"/>
          </p:nvPr>
        </p:nvSpPr>
        <p:spPr/>
        <p:txBody>
          <a:bodyPr/>
          <a:lstStyle/>
          <a:p>
            <a:fld id="{3CA2D4DD-ADB2-48FD-9BF3-7D3E9C6A313E}" type="slidenum">
              <a:rPr lang="en-IN" smtClean="0"/>
              <a:t>‹#›</a:t>
            </a:fld>
            <a:endParaRPr lang="en-IN"/>
          </a:p>
        </p:txBody>
      </p:sp>
    </p:spTree>
    <p:extLst>
      <p:ext uri="{BB962C8B-B14F-4D97-AF65-F5344CB8AC3E}">
        <p14:creationId xmlns:p14="http://schemas.microsoft.com/office/powerpoint/2010/main" val="2292734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BFB5-F55D-F39C-26EC-4435E84B4D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1F40A5C-CDC1-DCE8-08DC-6E285E53B2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F1AC8D-2976-61DE-5AD7-C22D987D9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0805C-212C-4C54-8F43-CF80D6744C57}"/>
              </a:ext>
            </a:extLst>
          </p:cNvPr>
          <p:cNvSpPr>
            <a:spLocks noGrp="1"/>
          </p:cNvSpPr>
          <p:nvPr>
            <p:ph type="dt" sz="half" idx="10"/>
          </p:nvPr>
        </p:nvSpPr>
        <p:spPr/>
        <p:txBody>
          <a:bodyPr/>
          <a:lstStyle/>
          <a:p>
            <a:fld id="{C1819A27-D74A-4071-ACD3-B2D4F8B11484}" type="datetimeFigureOut">
              <a:rPr lang="en-IN" smtClean="0"/>
              <a:t>26-03-2024</a:t>
            </a:fld>
            <a:endParaRPr lang="en-IN"/>
          </a:p>
        </p:txBody>
      </p:sp>
      <p:sp>
        <p:nvSpPr>
          <p:cNvPr id="6" name="Footer Placeholder 5">
            <a:extLst>
              <a:ext uri="{FF2B5EF4-FFF2-40B4-BE49-F238E27FC236}">
                <a16:creationId xmlns:a16="http://schemas.microsoft.com/office/drawing/2014/main" id="{E93BE63D-4539-3D19-1233-C673A93E0A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1AEA99-630A-0A05-61A6-4EBF65922986}"/>
              </a:ext>
            </a:extLst>
          </p:cNvPr>
          <p:cNvSpPr>
            <a:spLocks noGrp="1"/>
          </p:cNvSpPr>
          <p:nvPr>
            <p:ph type="sldNum" sz="quarter" idx="12"/>
          </p:nvPr>
        </p:nvSpPr>
        <p:spPr/>
        <p:txBody>
          <a:bodyPr/>
          <a:lstStyle/>
          <a:p>
            <a:fld id="{3CA2D4DD-ADB2-48FD-9BF3-7D3E9C6A313E}" type="slidenum">
              <a:rPr lang="en-IN" smtClean="0"/>
              <a:t>‹#›</a:t>
            </a:fld>
            <a:endParaRPr lang="en-IN"/>
          </a:p>
        </p:txBody>
      </p:sp>
    </p:spTree>
    <p:extLst>
      <p:ext uri="{BB962C8B-B14F-4D97-AF65-F5344CB8AC3E}">
        <p14:creationId xmlns:p14="http://schemas.microsoft.com/office/powerpoint/2010/main" val="42775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D47601-3E92-C8B0-96B6-1A8BB7A5C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1AF018-C37C-F0E5-1A83-D09B88E7CF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09E000-E4FC-208A-203B-4E82989B77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819A27-D74A-4071-ACD3-B2D4F8B11484}" type="datetimeFigureOut">
              <a:rPr lang="en-IN" smtClean="0"/>
              <a:t>26-03-2024</a:t>
            </a:fld>
            <a:endParaRPr lang="en-IN"/>
          </a:p>
        </p:txBody>
      </p:sp>
      <p:sp>
        <p:nvSpPr>
          <p:cNvPr id="5" name="Footer Placeholder 4">
            <a:extLst>
              <a:ext uri="{FF2B5EF4-FFF2-40B4-BE49-F238E27FC236}">
                <a16:creationId xmlns:a16="http://schemas.microsoft.com/office/drawing/2014/main" id="{8F3E012F-1542-FFBD-0E27-D3260258ED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D18562A-218B-7B94-D9D0-63FB84687F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CA2D4DD-ADB2-48FD-9BF3-7D3E9C6A313E}" type="slidenum">
              <a:rPr lang="en-IN" smtClean="0"/>
              <a:t>‹#›</a:t>
            </a:fld>
            <a:endParaRPr lang="en-IN"/>
          </a:p>
        </p:txBody>
      </p:sp>
    </p:spTree>
    <p:extLst>
      <p:ext uri="{BB962C8B-B14F-4D97-AF65-F5344CB8AC3E}">
        <p14:creationId xmlns:p14="http://schemas.microsoft.com/office/powerpoint/2010/main" val="1844739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CDD16F-BED3-6330-FA97-BFAB55C815B2}"/>
              </a:ext>
            </a:extLst>
          </p:cNvPr>
          <p:cNvSpPr txBox="1"/>
          <p:nvPr/>
        </p:nvSpPr>
        <p:spPr>
          <a:xfrm>
            <a:off x="2389909" y="1122218"/>
            <a:ext cx="7412182" cy="1687963"/>
          </a:xfrm>
          <a:prstGeom prst="rect">
            <a:avLst/>
          </a:prstGeom>
          <a:noFill/>
        </p:spPr>
        <p:txBody>
          <a:bodyPr wrap="square" rtlCol="0">
            <a:spAutoFit/>
          </a:bodyPr>
          <a:lstStyle/>
          <a:p>
            <a:pPr algn="ctr">
              <a:lnSpc>
                <a:spcPct val="150000"/>
              </a:lnSpc>
            </a:pPr>
            <a:r>
              <a:rPr lang="en-IN" sz="2400" b="1" dirty="0">
                <a:latin typeface="Times New Roman" panose="02020603050405020304" pitchFamily="18" charset="0"/>
                <a:cs typeface="Times New Roman" panose="02020603050405020304" pitchFamily="18" charset="0"/>
              </a:rPr>
              <a:t>GLAUCOMA DETECTION FROM RETINAL FUNDUS IMAGES USING TRANSFER LEARNING WITH PRETRAINED CNN MODELS</a:t>
            </a:r>
          </a:p>
        </p:txBody>
      </p:sp>
      <p:sp>
        <p:nvSpPr>
          <p:cNvPr id="9" name="TextBox 12">
            <a:extLst>
              <a:ext uri="{FF2B5EF4-FFF2-40B4-BE49-F238E27FC236}">
                <a16:creationId xmlns:a16="http://schemas.microsoft.com/office/drawing/2014/main" id="{0F1F64FC-A6B5-C19B-FCA3-6A6861A428EB}"/>
              </a:ext>
            </a:extLst>
          </p:cNvPr>
          <p:cNvSpPr txBox="1">
            <a:spLocks noChangeArrowheads="1"/>
          </p:cNvSpPr>
          <p:nvPr/>
        </p:nvSpPr>
        <p:spPr bwMode="auto">
          <a:xfrm>
            <a:off x="1250302" y="3614882"/>
            <a:ext cx="2985655" cy="142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lnSpc>
                <a:spcPct val="150000"/>
              </a:lnSpc>
              <a:spcBef>
                <a:spcPct val="0"/>
              </a:spcBef>
              <a:buFontTx/>
              <a:buNone/>
            </a:pPr>
            <a:r>
              <a:rPr lang="en-IN" altLang="en-US" sz="2000" b="1" dirty="0">
                <a:latin typeface="Times New Roman" panose="02020603050405020304" pitchFamily="18" charset="0"/>
                <a:cs typeface="Times New Roman" panose="02020603050405020304" pitchFamily="18" charset="0"/>
              </a:rPr>
              <a:t>PROJECT GIUDE:</a:t>
            </a:r>
          </a:p>
          <a:p>
            <a:pPr>
              <a:lnSpc>
                <a:spcPct val="150000"/>
              </a:lnSpc>
              <a:spcBef>
                <a:spcPct val="0"/>
              </a:spcBef>
              <a:buFontTx/>
              <a:buNone/>
            </a:pPr>
            <a:r>
              <a:rPr lang="en-IN" altLang="en-US" sz="2200" dirty="0">
                <a:latin typeface="Times New Roman" panose="02020603050405020304" pitchFamily="18" charset="0"/>
                <a:cs typeface="Times New Roman" panose="02020603050405020304" pitchFamily="18" charset="0"/>
              </a:rPr>
              <a:t>Ms.M.</a:t>
            </a:r>
            <a:r>
              <a:rPr lang="en-IN" altLang="en-US" sz="1800" dirty="0" err="1">
                <a:latin typeface="Times New Roman" panose="02020603050405020304" pitchFamily="18" charset="0"/>
                <a:cs typeface="Times New Roman" panose="02020603050405020304" pitchFamily="18" charset="0"/>
              </a:rPr>
              <a:t>Thilagarani</a:t>
            </a:r>
            <a:r>
              <a:rPr lang="en-IN" altLang="en-US" sz="1800" dirty="0">
                <a:latin typeface="Times New Roman" panose="02020603050405020304" pitchFamily="18" charset="0"/>
                <a:cs typeface="Times New Roman" panose="02020603050405020304" pitchFamily="18" charset="0"/>
              </a:rPr>
              <a:t>.,M.E.,</a:t>
            </a:r>
          </a:p>
          <a:p>
            <a:pPr>
              <a:lnSpc>
                <a:spcPct val="150000"/>
              </a:lnSpc>
              <a:spcBef>
                <a:spcPct val="0"/>
              </a:spcBef>
              <a:buFontTx/>
              <a:buNone/>
            </a:pPr>
            <a:r>
              <a:rPr lang="en-IN" altLang="en-US" sz="1800" dirty="0">
                <a:latin typeface="Times New Roman" panose="02020603050405020304" pitchFamily="18" charset="0"/>
                <a:cs typeface="Times New Roman" panose="02020603050405020304" pitchFamily="18" charset="0"/>
              </a:rPr>
              <a:t>AP/CSE</a:t>
            </a:r>
            <a:endParaRPr lang="en-US" altLang="en-US" sz="1800" dirty="0">
              <a:latin typeface="Times New Roman" panose="02020603050405020304" pitchFamily="18" charset="0"/>
              <a:cs typeface="Times New Roman" panose="02020603050405020304" pitchFamily="18" charset="0"/>
            </a:endParaRPr>
          </a:p>
        </p:txBody>
      </p:sp>
      <p:sp>
        <p:nvSpPr>
          <p:cNvPr id="11" name="TextBox 14">
            <a:extLst>
              <a:ext uri="{FF2B5EF4-FFF2-40B4-BE49-F238E27FC236}">
                <a16:creationId xmlns:a16="http://schemas.microsoft.com/office/drawing/2014/main" id="{74208C84-3016-AF48-6BD7-E828DCE32F98}"/>
              </a:ext>
            </a:extLst>
          </p:cNvPr>
          <p:cNvSpPr txBox="1">
            <a:spLocks noChangeArrowheads="1"/>
          </p:cNvSpPr>
          <p:nvPr/>
        </p:nvSpPr>
        <p:spPr bwMode="auto">
          <a:xfrm>
            <a:off x="7789790" y="3614882"/>
            <a:ext cx="3397756"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lnSpc>
                <a:spcPct val="150000"/>
              </a:lnSpc>
              <a:spcBef>
                <a:spcPct val="0"/>
              </a:spcBef>
              <a:buFontTx/>
              <a:buNone/>
            </a:pPr>
            <a:r>
              <a:rPr lang="en-IN" altLang="en-US" sz="1800" b="1" dirty="0">
                <a:latin typeface="Times New Roman" panose="02020603050405020304" pitchFamily="18" charset="0"/>
                <a:cs typeface="Times New Roman" panose="02020603050405020304" pitchFamily="18" charset="0"/>
              </a:rPr>
              <a:t>TEAM MEMBERS:</a:t>
            </a:r>
          </a:p>
          <a:p>
            <a:pPr>
              <a:lnSpc>
                <a:spcPct val="150000"/>
              </a:lnSpc>
              <a:spcBef>
                <a:spcPct val="0"/>
              </a:spcBef>
              <a:buFontTx/>
              <a:buNone/>
            </a:pPr>
            <a:r>
              <a:rPr lang="en-IN" altLang="en-US" sz="1800" dirty="0" err="1">
                <a:latin typeface="Times New Roman" panose="02020603050405020304" pitchFamily="18" charset="0"/>
                <a:cs typeface="Times New Roman" panose="02020603050405020304" pitchFamily="18" charset="0"/>
              </a:rPr>
              <a:t>Dhanasekaran</a:t>
            </a:r>
            <a:r>
              <a:rPr lang="en-IN" altLang="en-US" sz="1800" dirty="0">
                <a:latin typeface="Times New Roman" panose="02020603050405020304" pitchFamily="18" charset="0"/>
                <a:cs typeface="Times New Roman" panose="02020603050405020304" pitchFamily="18" charset="0"/>
              </a:rPr>
              <a:t> K E (20CSR019)</a:t>
            </a:r>
          </a:p>
          <a:p>
            <a:pPr>
              <a:lnSpc>
                <a:spcPct val="150000"/>
              </a:lnSpc>
              <a:spcBef>
                <a:spcPct val="0"/>
              </a:spcBef>
              <a:buFontTx/>
              <a:buNone/>
            </a:pPr>
            <a:r>
              <a:rPr lang="en-IN" altLang="en-US" sz="1800" dirty="0">
                <a:latin typeface="Times New Roman" panose="02020603050405020304" pitchFamily="18" charset="0"/>
                <a:cs typeface="Times New Roman" panose="02020603050405020304" pitchFamily="18" charset="0"/>
              </a:rPr>
              <a:t>Methini K (20CSR055)</a:t>
            </a:r>
          </a:p>
          <a:p>
            <a:pPr>
              <a:lnSpc>
                <a:spcPct val="150000"/>
              </a:lnSpc>
              <a:spcBef>
                <a:spcPct val="0"/>
              </a:spcBef>
              <a:buFontTx/>
              <a:buNone/>
            </a:pPr>
            <a:r>
              <a:rPr lang="en-IN" altLang="en-US" sz="1800" dirty="0">
                <a:latin typeface="Times New Roman" panose="02020603050405020304" pitchFamily="18" charset="0"/>
                <a:cs typeface="Times New Roman" panose="02020603050405020304" pitchFamily="18" charset="0"/>
              </a:rPr>
              <a:t>Sadhana S </a:t>
            </a:r>
            <a:r>
              <a:rPr lang="en-IN" altLang="en-US" sz="1800" b="1" dirty="0">
                <a:latin typeface="Times New Roman" panose="02020603050405020304" pitchFamily="18" charset="0"/>
                <a:cs typeface="Times New Roman" panose="02020603050405020304" pitchFamily="18" charset="0"/>
              </a:rPr>
              <a:t>(</a:t>
            </a:r>
            <a:r>
              <a:rPr lang="en-IN" altLang="en-US" sz="1800" dirty="0">
                <a:latin typeface="Times New Roman" panose="02020603050405020304" pitchFamily="18" charset="0"/>
                <a:cs typeface="Times New Roman" panose="02020603050405020304" pitchFamily="18" charset="0"/>
              </a:rPr>
              <a:t>20CSL004)</a:t>
            </a:r>
          </a:p>
          <a:p>
            <a:pPr>
              <a:lnSpc>
                <a:spcPct val="150000"/>
              </a:lnSpc>
              <a:spcBef>
                <a:spcPct val="0"/>
              </a:spcBef>
              <a:buFontTx/>
              <a:buNone/>
            </a:pPr>
            <a:endParaRPr lang="en-I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49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9C7D7C-075D-F5EC-9316-3C1AA4AD789C}"/>
              </a:ext>
            </a:extLst>
          </p:cNvPr>
          <p:cNvSpPr txBox="1"/>
          <p:nvPr/>
        </p:nvSpPr>
        <p:spPr>
          <a:xfrm>
            <a:off x="4890654" y="706582"/>
            <a:ext cx="412865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REFERENCES</a:t>
            </a:r>
          </a:p>
        </p:txBody>
      </p:sp>
      <p:graphicFrame>
        <p:nvGraphicFramePr>
          <p:cNvPr id="7" name="Table 6">
            <a:extLst>
              <a:ext uri="{FF2B5EF4-FFF2-40B4-BE49-F238E27FC236}">
                <a16:creationId xmlns:a16="http://schemas.microsoft.com/office/drawing/2014/main" id="{B3C2C8C1-1D4C-2402-E384-8C254EFA3868}"/>
              </a:ext>
            </a:extLst>
          </p:cNvPr>
          <p:cNvGraphicFramePr>
            <a:graphicFrameLocks noGrp="1"/>
          </p:cNvGraphicFramePr>
          <p:nvPr>
            <p:extLst>
              <p:ext uri="{D42A27DB-BD31-4B8C-83A1-F6EECF244321}">
                <p14:modId xmlns:p14="http://schemas.microsoft.com/office/powerpoint/2010/main" val="2351467385"/>
              </p:ext>
            </p:extLst>
          </p:nvPr>
        </p:nvGraphicFramePr>
        <p:xfrm>
          <a:off x="817418" y="1583580"/>
          <a:ext cx="10224655" cy="4803365"/>
        </p:xfrm>
        <a:graphic>
          <a:graphicData uri="http://schemas.openxmlformats.org/drawingml/2006/table">
            <a:tbl>
              <a:tblPr firstRow="1" bandRow="1">
                <a:tableStyleId>{5C22544A-7EE6-4342-B048-85BDC9FD1C3A}</a:tableStyleId>
              </a:tblPr>
              <a:tblGrid>
                <a:gridCol w="551432">
                  <a:extLst>
                    <a:ext uri="{9D8B030D-6E8A-4147-A177-3AD203B41FA5}">
                      <a16:colId xmlns:a16="http://schemas.microsoft.com/office/drawing/2014/main" val="1837659676"/>
                    </a:ext>
                  </a:extLst>
                </a:gridCol>
                <a:gridCol w="9673223">
                  <a:extLst>
                    <a:ext uri="{9D8B030D-6E8A-4147-A177-3AD203B41FA5}">
                      <a16:colId xmlns:a16="http://schemas.microsoft.com/office/drawing/2014/main" val="1200215450"/>
                    </a:ext>
                  </a:extLst>
                </a:gridCol>
              </a:tblGrid>
              <a:tr h="1102865">
                <a:tc>
                  <a:txBody>
                    <a:bodyPr/>
                    <a:lstStyle/>
                    <a:p>
                      <a:pPr algn="just">
                        <a:lnSpc>
                          <a:spcPct val="100000"/>
                        </a:lnSpc>
                      </a:pPr>
                      <a:r>
                        <a:rPr lang="en-IN" b="0" dirty="0">
                          <a:solidFill>
                            <a:schemeClr val="tx1"/>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00000"/>
                        </a:lnSpc>
                      </a:pPr>
                      <a:r>
                        <a:rPr lang="en-IN" b="0" dirty="0">
                          <a:solidFill>
                            <a:schemeClr val="tx1"/>
                          </a:solidFill>
                          <a:latin typeface="Times New Roman" panose="02020603050405020304" pitchFamily="18" charset="0"/>
                          <a:cs typeface="Times New Roman" panose="02020603050405020304" pitchFamily="18" charset="0"/>
                        </a:rPr>
                        <a:t>Ricardo Leonardo, Joao Gonçalves, André </a:t>
                      </a:r>
                      <a:r>
                        <a:rPr lang="en-IN" b="0" dirty="0" err="1">
                          <a:solidFill>
                            <a:schemeClr val="tx1"/>
                          </a:solidFill>
                          <a:latin typeface="Times New Roman" panose="02020603050405020304" pitchFamily="18" charset="0"/>
                          <a:cs typeface="Times New Roman" panose="02020603050405020304" pitchFamily="18" charset="0"/>
                        </a:rPr>
                        <a:t>Carreiro</a:t>
                      </a:r>
                      <a:r>
                        <a:rPr lang="en-IN" b="0" dirty="0">
                          <a:solidFill>
                            <a:schemeClr val="tx1"/>
                          </a:solidFill>
                          <a:latin typeface="Times New Roman" panose="02020603050405020304" pitchFamily="18" charset="0"/>
                          <a:cs typeface="Times New Roman" panose="02020603050405020304" pitchFamily="18" charset="0"/>
                        </a:rPr>
                        <a:t>, Beatriz </a:t>
                      </a:r>
                      <a:r>
                        <a:rPr lang="en-IN" b="0" dirty="0" err="1">
                          <a:solidFill>
                            <a:schemeClr val="tx1"/>
                          </a:solidFill>
                          <a:latin typeface="Times New Roman" panose="02020603050405020304" pitchFamily="18" charset="0"/>
                          <a:cs typeface="Times New Roman" panose="02020603050405020304" pitchFamily="18" charset="0"/>
                        </a:rPr>
                        <a:t>Simoes</a:t>
                      </a:r>
                      <a:r>
                        <a:rPr lang="en-IN" b="0" dirty="0">
                          <a:solidFill>
                            <a:schemeClr val="tx1"/>
                          </a:solidFill>
                          <a:latin typeface="Times New Roman" panose="02020603050405020304" pitchFamily="18" charset="0"/>
                          <a:cs typeface="Times New Roman" panose="02020603050405020304" pitchFamily="18" charset="0"/>
                        </a:rPr>
                        <a:t>, Tiago Oliveira, Filipe Soares, “Impact of Generative </a:t>
                      </a:r>
                      <a:r>
                        <a:rPr lang="en-IN" b="0" dirty="0" err="1">
                          <a:solidFill>
                            <a:schemeClr val="tx1"/>
                          </a:solidFill>
                          <a:latin typeface="Times New Roman" panose="02020603050405020304" pitchFamily="18" charset="0"/>
                          <a:cs typeface="Times New Roman" panose="02020603050405020304" pitchFamily="18" charset="0"/>
                        </a:rPr>
                        <a:t>Modeling</a:t>
                      </a:r>
                      <a:r>
                        <a:rPr lang="en-IN" b="0" dirty="0">
                          <a:solidFill>
                            <a:schemeClr val="tx1"/>
                          </a:solidFill>
                          <a:latin typeface="Times New Roman" panose="02020603050405020304" pitchFamily="18" charset="0"/>
                          <a:cs typeface="Times New Roman" panose="02020603050405020304" pitchFamily="18" charset="0"/>
                        </a:rPr>
                        <a:t> for Fundus Image Augmentation With Improved and Degraded Quality in the Classification of Glaucoma”,IEEE,2022.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82105693"/>
                  </a:ext>
                </a:extLst>
              </a:tr>
              <a:tr h="747385">
                <a:tc>
                  <a:txBody>
                    <a:bodyPr/>
                    <a:lstStyle/>
                    <a:p>
                      <a:pPr algn="just">
                        <a:lnSpc>
                          <a:spcPct val="100000"/>
                        </a:lnSpc>
                      </a:pPr>
                      <a:r>
                        <a:rPr lang="en-IN" dirty="0">
                          <a:solidFill>
                            <a:schemeClr val="tx1"/>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00000"/>
                        </a:lnSpc>
                      </a:pPr>
                      <a:r>
                        <a:rPr lang="en-IN" dirty="0">
                          <a:solidFill>
                            <a:schemeClr val="tx1"/>
                          </a:solidFill>
                          <a:latin typeface="Times New Roman" panose="02020603050405020304" pitchFamily="18" charset="0"/>
                          <a:cs typeface="Times New Roman" panose="02020603050405020304" pitchFamily="18" charset="0"/>
                        </a:rPr>
                        <a:t>Danilo Motta , Wallace </a:t>
                      </a:r>
                      <a:r>
                        <a:rPr lang="en-IN" dirty="0" err="1">
                          <a:solidFill>
                            <a:schemeClr val="tx1"/>
                          </a:solidFill>
                          <a:latin typeface="Times New Roman" panose="02020603050405020304" pitchFamily="18" charset="0"/>
                          <a:cs typeface="Times New Roman" panose="02020603050405020304" pitchFamily="18" charset="0"/>
                        </a:rPr>
                        <a:t>Casaca</a:t>
                      </a:r>
                      <a:r>
                        <a:rPr lang="en-IN" dirty="0">
                          <a:solidFill>
                            <a:schemeClr val="tx1"/>
                          </a:solidFill>
                          <a:latin typeface="Times New Roman" panose="02020603050405020304" pitchFamily="18" charset="0"/>
                          <a:cs typeface="Times New Roman" panose="02020603050405020304" pitchFamily="18" charset="0"/>
                        </a:rPr>
                        <a:t> , and Afonso Paiva ,“Vessel Optimal Transport for Automated Alignment of Retinal Fundus Images”,IEEE,2019.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1966312"/>
                  </a:ext>
                </a:extLst>
              </a:tr>
              <a:tr h="747385">
                <a:tc>
                  <a:txBody>
                    <a:bodyPr/>
                    <a:lstStyle/>
                    <a:p>
                      <a:pPr algn="just">
                        <a:lnSpc>
                          <a:spcPct val="100000"/>
                        </a:lnSpc>
                      </a:pPr>
                      <a:r>
                        <a:rPr lang="en-IN" dirty="0">
                          <a:solidFill>
                            <a:schemeClr val="tx1"/>
                          </a:solidFill>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00000"/>
                        </a:lnSpc>
                      </a:pPr>
                      <a:r>
                        <a:rPr lang="en-IN" dirty="0">
                          <a:solidFill>
                            <a:schemeClr val="tx1"/>
                          </a:solidFill>
                          <a:latin typeface="Times New Roman" panose="02020603050405020304" pitchFamily="18" charset="0"/>
                          <a:cs typeface="Times New Roman" panose="02020603050405020304" pitchFamily="18" charset="0"/>
                        </a:rPr>
                        <a:t>Silvia OVREIU, Irina CRISTESCU, Florian BALTA, Alina SULTANA, Elena OVREIU, “Early Detection of Glaucoma Using Residual Networks”, IEEE, 2020.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9169554"/>
                  </a:ext>
                </a:extLst>
              </a:tr>
              <a:tr h="1102865">
                <a:tc>
                  <a:txBody>
                    <a:bodyPr/>
                    <a:lstStyle/>
                    <a:p>
                      <a:pPr algn="just">
                        <a:lnSpc>
                          <a:spcPct val="100000"/>
                        </a:lnSpc>
                      </a:pPr>
                      <a:r>
                        <a:rPr lang="en-IN" dirty="0">
                          <a:solidFill>
                            <a:schemeClr val="tx1"/>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00000"/>
                        </a:lnSpc>
                      </a:pPr>
                      <a:r>
                        <a:rPr lang="en-IN" dirty="0">
                          <a:solidFill>
                            <a:schemeClr val="tx1"/>
                          </a:solidFill>
                          <a:latin typeface="Times New Roman" panose="02020603050405020304" pitchFamily="18" charset="0"/>
                          <a:cs typeface="Times New Roman" panose="02020603050405020304" pitchFamily="18" charset="0"/>
                        </a:rPr>
                        <a:t>Faizan Abdullah, </a:t>
                      </a:r>
                      <a:r>
                        <a:rPr lang="en-IN" dirty="0" err="1">
                          <a:solidFill>
                            <a:schemeClr val="tx1"/>
                          </a:solidFill>
                          <a:latin typeface="Times New Roman" panose="02020603050405020304" pitchFamily="18" charset="0"/>
                          <a:cs typeface="Times New Roman" panose="02020603050405020304" pitchFamily="18" charset="0"/>
                        </a:rPr>
                        <a:t>Rakhshanda</a:t>
                      </a:r>
                      <a:r>
                        <a:rPr lang="en-IN" dirty="0">
                          <a:solidFill>
                            <a:schemeClr val="tx1"/>
                          </a:solidFill>
                          <a:latin typeface="Times New Roman" panose="02020603050405020304" pitchFamily="18" charset="0"/>
                          <a:cs typeface="Times New Roman" panose="02020603050405020304" pitchFamily="18" charset="0"/>
                        </a:rPr>
                        <a:t> Imtiaz, Hussain Ahmad </a:t>
                      </a:r>
                      <a:r>
                        <a:rPr lang="en-IN" dirty="0" err="1">
                          <a:solidFill>
                            <a:schemeClr val="tx1"/>
                          </a:solidFill>
                          <a:latin typeface="Times New Roman" panose="02020603050405020304" pitchFamily="18" charset="0"/>
                          <a:cs typeface="Times New Roman" panose="02020603050405020304" pitchFamily="18" charset="0"/>
                        </a:rPr>
                        <a:t>Madni</a:t>
                      </a:r>
                      <a:r>
                        <a:rPr lang="en-IN" dirty="0">
                          <a:solidFill>
                            <a:schemeClr val="tx1"/>
                          </a:solidFill>
                          <a:latin typeface="Times New Roman" panose="02020603050405020304" pitchFamily="18" charset="0"/>
                          <a:cs typeface="Times New Roman" panose="02020603050405020304" pitchFamily="18" charset="0"/>
                        </a:rPr>
                        <a:t>, Haroon Ahmed Khan, Tariq M. Khan, Mohammad A. U. Khan, Syed Saud Naqvi, “A Review on Glaucoma Disease Detection Using Computerized Techniques”,IEEE,2021.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82671217"/>
                  </a:ext>
                </a:extLst>
              </a:tr>
              <a:tr h="1102865">
                <a:tc>
                  <a:txBody>
                    <a:bodyPr/>
                    <a:lstStyle/>
                    <a:p>
                      <a:pPr algn="just">
                        <a:lnSpc>
                          <a:spcPct val="100000"/>
                        </a:lnSpc>
                      </a:pPr>
                      <a:r>
                        <a:rPr lang="en-IN" dirty="0">
                          <a:solidFill>
                            <a:schemeClr val="tx1"/>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00000"/>
                        </a:lnSpc>
                      </a:pPr>
                      <a:r>
                        <a:rPr lang="en-IN" dirty="0">
                          <a:solidFill>
                            <a:schemeClr val="tx1"/>
                          </a:solidFill>
                          <a:latin typeface="Times New Roman" panose="02020603050405020304" pitchFamily="18" charset="0"/>
                          <a:cs typeface="Times New Roman" panose="02020603050405020304" pitchFamily="18" charset="0"/>
                        </a:rPr>
                        <a:t>Ankita </a:t>
                      </a:r>
                      <a:r>
                        <a:rPr lang="en-IN" dirty="0" err="1">
                          <a:solidFill>
                            <a:schemeClr val="tx1"/>
                          </a:solidFill>
                          <a:latin typeface="Times New Roman" panose="02020603050405020304" pitchFamily="18" charset="0"/>
                          <a:cs typeface="Times New Roman" panose="02020603050405020304" pitchFamily="18" charset="0"/>
                        </a:rPr>
                        <a:t>Ghorui</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Subhasri</a:t>
                      </a:r>
                      <a:r>
                        <a:rPr lang="en-IN" dirty="0">
                          <a:solidFill>
                            <a:schemeClr val="tx1"/>
                          </a:solidFill>
                          <a:latin typeface="Times New Roman" panose="02020603050405020304" pitchFamily="18" charset="0"/>
                          <a:cs typeface="Times New Roman" panose="02020603050405020304" pitchFamily="18" charset="0"/>
                        </a:rPr>
                        <a:t> Chatterjee, Roshan Makkar, </a:t>
                      </a:r>
                      <a:r>
                        <a:rPr lang="en-IN" dirty="0" err="1">
                          <a:solidFill>
                            <a:schemeClr val="tx1"/>
                          </a:solidFill>
                          <a:latin typeface="Times New Roman" panose="02020603050405020304" pitchFamily="18" charset="0"/>
                          <a:cs typeface="Times New Roman" panose="02020603050405020304" pitchFamily="18" charset="0"/>
                        </a:rPr>
                        <a:t>Arulmozhivarman</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Pachiyappan</a:t>
                      </a:r>
                      <a:r>
                        <a:rPr lang="en-IN" dirty="0">
                          <a:solidFill>
                            <a:schemeClr val="tx1"/>
                          </a:solidFill>
                          <a:latin typeface="Times New Roman" panose="02020603050405020304" pitchFamily="18" charset="0"/>
                          <a:cs typeface="Times New Roman" panose="02020603050405020304" pitchFamily="18" charset="0"/>
                        </a:rPr>
                        <a:t>, Balamurugan S, “Deployment of CNN on colour fundus images for the automatic detection</a:t>
                      </a:r>
                    </a:p>
                    <a:p>
                      <a:pPr algn="just">
                        <a:lnSpc>
                          <a:spcPct val="100000"/>
                        </a:lnSpc>
                      </a:pPr>
                      <a:r>
                        <a:rPr lang="en-IN" dirty="0">
                          <a:solidFill>
                            <a:schemeClr val="tx1"/>
                          </a:solidFill>
                          <a:latin typeface="Times New Roman" panose="02020603050405020304" pitchFamily="18" charset="0"/>
                          <a:cs typeface="Times New Roman" panose="02020603050405020304" pitchFamily="18" charset="0"/>
                        </a:rPr>
                        <a:t>of glaucoma”,2023.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7321476"/>
                  </a:ext>
                </a:extLst>
              </a:tr>
            </a:tbl>
          </a:graphicData>
        </a:graphic>
      </p:graphicFrame>
    </p:spTree>
    <p:extLst>
      <p:ext uri="{BB962C8B-B14F-4D97-AF65-F5344CB8AC3E}">
        <p14:creationId xmlns:p14="http://schemas.microsoft.com/office/powerpoint/2010/main" val="2346193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1CFFC4-284D-3453-2EBB-2A04947EE1B4}"/>
              </a:ext>
            </a:extLst>
          </p:cNvPr>
          <p:cNvSpPr txBox="1"/>
          <p:nvPr/>
        </p:nvSpPr>
        <p:spPr>
          <a:xfrm>
            <a:off x="5015345" y="665019"/>
            <a:ext cx="412865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ABSTRACT</a:t>
            </a:r>
          </a:p>
        </p:txBody>
      </p:sp>
      <p:sp>
        <p:nvSpPr>
          <p:cNvPr id="4" name="TextBox 3">
            <a:extLst>
              <a:ext uri="{FF2B5EF4-FFF2-40B4-BE49-F238E27FC236}">
                <a16:creationId xmlns:a16="http://schemas.microsoft.com/office/drawing/2014/main" id="{7A9D1BCC-9A4C-B17E-889A-6DECC5543D9A}"/>
              </a:ext>
            </a:extLst>
          </p:cNvPr>
          <p:cNvSpPr txBox="1"/>
          <p:nvPr/>
        </p:nvSpPr>
        <p:spPr>
          <a:xfrm>
            <a:off x="1243446" y="1164425"/>
            <a:ext cx="9483436" cy="502855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Glaucoma, a progressive optic neuropathy, is a leading cause of irreversible blindness worldwide, emphasizing the need for early detection and treatment to prevent vision loss.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project focuses on developing a Glaucoma detection system using deep learning techniques, involving preprocessing of retinal fundus images and associated clinical data. Images are standardized through resizing and augmentation.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Various pre-trained convolutional neural network (CNN) models, including ResNet50, VGG16, and MobileNetV2, are evaluated.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MobileNetV2 is selected for its efficiency, achieving a better accuracy. Integration with clinical features further enhances classification accuracy.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comprehensive classification report assesses the effectiveness of the approach in Glaucoma detection, ensuring timely management and preservation of vision, ultimately improving patient outcomes.</a:t>
            </a:r>
          </a:p>
        </p:txBody>
      </p:sp>
    </p:spTree>
    <p:extLst>
      <p:ext uri="{BB962C8B-B14F-4D97-AF65-F5344CB8AC3E}">
        <p14:creationId xmlns:p14="http://schemas.microsoft.com/office/powerpoint/2010/main" val="31397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8762A-C2CC-409F-302B-A301D710259E}"/>
              </a:ext>
            </a:extLst>
          </p:cNvPr>
          <p:cNvSpPr txBox="1"/>
          <p:nvPr/>
        </p:nvSpPr>
        <p:spPr>
          <a:xfrm>
            <a:off x="4890654" y="996230"/>
            <a:ext cx="412865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27D8D585-E0DC-371B-E367-2B0ED207E761}"/>
              </a:ext>
            </a:extLst>
          </p:cNvPr>
          <p:cNvSpPr txBox="1"/>
          <p:nvPr/>
        </p:nvSpPr>
        <p:spPr>
          <a:xfrm>
            <a:off x="1219200" y="1748872"/>
            <a:ext cx="9254836" cy="378206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Glaucoma is a group of eye diseases characterized by damage to the optic nerve, leading to irreversible vision loss and, if untreated, blindness.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is often asymptomatic in its early stages, earning it the moniker "the silent thief of sight." Traditional diagnostic methods may fail to detect glaucoma early, emphasizing the need for advanced screening approaches.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proposed one aims to develop a sophisticated glaucoma detection system using deep learning techniques.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By integrating retinal fundus images and clinical data, the system seeks to enhance diagnostic capabilities for early detection and personalized treatment. </a:t>
            </a:r>
          </a:p>
        </p:txBody>
      </p:sp>
    </p:spTree>
    <p:extLst>
      <p:ext uri="{BB962C8B-B14F-4D97-AF65-F5344CB8AC3E}">
        <p14:creationId xmlns:p14="http://schemas.microsoft.com/office/powerpoint/2010/main" val="304254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5A2854-CA25-8C55-1064-FC12C8AF7AC3}"/>
              </a:ext>
            </a:extLst>
          </p:cNvPr>
          <p:cNvSpPr txBox="1"/>
          <p:nvPr/>
        </p:nvSpPr>
        <p:spPr>
          <a:xfrm>
            <a:off x="4904509" y="922164"/>
            <a:ext cx="412865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OBJECTIVE</a:t>
            </a:r>
          </a:p>
        </p:txBody>
      </p:sp>
      <p:sp>
        <p:nvSpPr>
          <p:cNvPr id="3" name="Content Placeholder 1">
            <a:extLst>
              <a:ext uri="{FF2B5EF4-FFF2-40B4-BE49-F238E27FC236}">
                <a16:creationId xmlns:a16="http://schemas.microsoft.com/office/drawing/2014/main" id="{0B55D1E6-4870-E028-1D53-59C4674E80A5}"/>
              </a:ext>
            </a:extLst>
          </p:cNvPr>
          <p:cNvSpPr txBox="1">
            <a:spLocks/>
          </p:cNvSpPr>
          <p:nvPr/>
        </p:nvSpPr>
        <p:spPr>
          <a:xfrm>
            <a:off x="1323109" y="1720199"/>
            <a:ext cx="9545782" cy="40155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GB" altLang="en-US" sz="1800" dirty="0">
                <a:latin typeface="Times New Roman" panose="02020603050405020304" pitchFamily="18" charset="0"/>
                <a:cs typeface="Times New Roman" panose="02020603050405020304" pitchFamily="18" charset="0"/>
              </a:rPr>
              <a:t>Develop a glaucoma detection system using deep learning and transfer learning for accurate classification of fundus images.</a:t>
            </a:r>
          </a:p>
          <a:p>
            <a:pPr algn="just">
              <a:lnSpc>
                <a:spcPct val="150000"/>
              </a:lnSpc>
            </a:pPr>
            <a:r>
              <a:rPr lang="en-GB" altLang="en-US" sz="1800" dirty="0">
                <a:latin typeface="Times New Roman" panose="02020603050405020304" pitchFamily="18" charset="0"/>
                <a:cs typeface="Times New Roman" panose="02020603050405020304" pitchFamily="18" charset="0"/>
              </a:rPr>
              <a:t>Leverage transfer learning to establish a hierarchical structure for differentiating patterns in fundus images related to glaucoma conditions.</a:t>
            </a:r>
          </a:p>
          <a:p>
            <a:pPr algn="just">
              <a:lnSpc>
                <a:spcPct val="150000"/>
              </a:lnSpc>
            </a:pPr>
            <a:r>
              <a:rPr lang="en-GB" altLang="en-US" sz="1800" dirty="0">
                <a:latin typeface="Times New Roman" panose="02020603050405020304" pitchFamily="18" charset="0"/>
                <a:cs typeface="Times New Roman" panose="02020603050405020304" pitchFamily="18" charset="0"/>
              </a:rPr>
              <a:t>Evaluate the proposed model's effectiveness in distinguishing between healthy and glaucomatous eyes based on fundus image analysis.</a:t>
            </a:r>
          </a:p>
          <a:p>
            <a:pPr algn="just">
              <a:lnSpc>
                <a:spcPct val="150000"/>
              </a:lnSpc>
            </a:pPr>
            <a:r>
              <a:rPr lang="en-US" sz="1800" dirty="0">
                <a:solidFill>
                  <a:srgbClr val="0D0D0D"/>
                </a:solidFill>
                <a:latin typeface="Times New Roman" panose="02020603050405020304" pitchFamily="18" charset="0"/>
                <a:cs typeface="Times New Roman" panose="02020603050405020304" pitchFamily="18" charset="0"/>
              </a:rPr>
              <a:t>This model is to evaluate</a:t>
            </a:r>
            <a:r>
              <a:rPr lang="en-US" sz="1800" b="0" i="0" dirty="0">
                <a:solidFill>
                  <a:srgbClr val="0D0D0D"/>
                </a:solidFill>
                <a:effectLst/>
                <a:latin typeface="Times New Roman" panose="02020603050405020304" pitchFamily="18" charset="0"/>
                <a:cs typeface="Times New Roman" panose="02020603050405020304" pitchFamily="18" charset="0"/>
              </a:rPr>
              <a:t> the effectiveness of our model in glaucoma detection, highlighting its potential for improved diagnostic accuracy compared to standalone image-based models.</a:t>
            </a:r>
            <a:endParaRPr lang="en-US"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376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6CBD52-9930-9A0E-D18A-4FEBDE8948C5}"/>
              </a:ext>
            </a:extLst>
          </p:cNvPr>
          <p:cNvSpPr txBox="1"/>
          <p:nvPr/>
        </p:nvSpPr>
        <p:spPr>
          <a:xfrm>
            <a:off x="1420091" y="872836"/>
            <a:ext cx="412865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MODULES DESCRIPTION</a:t>
            </a:r>
          </a:p>
        </p:txBody>
      </p:sp>
      <p:sp>
        <p:nvSpPr>
          <p:cNvPr id="6" name="TextBox 5">
            <a:extLst>
              <a:ext uri="{FF2B5EF4-FFF2-40B4-BE49-F238E27FC236}">
                <a16:creationId xmlns:a16="http://schemas.microsoft.com/office/drawing/2014/main" id="{1209A598-8DEC-4B89-B628-DFAF36262494}"/>
              </a:ext>
            </a:extLst>
          </p:cNvPr>
          <p:cNvSpPr txBox="1"/>
          <p:nvPr/>
        </p:nvSpPr>
        <p:spPr>
          <a:xfrm>
            <a:off x="3699163" y="1870009"/>
            <a:ext cx="45720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MODULE 1:  DATASET LOADING</a:t>
            </a:r>
          </a:p>
        </p:txBody>
      </p:sp>
      <p:sp>
        <p:nvSpPr>
          <p:cNvPr id="9" name="TextBox 8">
            <a:extLst>
              <a:ext uri="{FF2B5EF4-FFF2-40B4-BE49-F238E27FC236}">
                <a16:creationId xmlns:a16="http://schemas.microsoft.com/office/drawing/2014/main" id="{4980013F-1F03-1E95-2D79-F3B06E58B2F8}"/>
              </a:ext>
            </a:extLst>
          </p:cNvPr>
          <p:cNvSpPr txBox="1"/>
          <p:nvPr/>
        </p:nvSpPr>
        <p:spPr>
          <a:xfrm>
            <a:off x="1420091" y="2572525"/>
            <a:ext cx="8659091" cy="2120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initial step involves sourcing and loading the dataset containing information relevant to glaucoma diagnosis.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dataset typically comprises image data along with associated non-image data such as patient demographics, clinical features, etc.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step ensures access to the necessary data for subsequent processing and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397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A95448-207E-9C60-4C87-2FD992C8521E}"/>
              </a:ext>
            </a:extLst>
          </p:cNvPr>
          <p:cNvSpPr txBox="1"/>
          <p:nvPr/>
        </p:nvSpPr>
        <p:spPr>
          <a:xfrm>
            <a:off x="3810000" y="1238009"/>
            <a:ext cx="45720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MODULE 2:  PREPROCESSING</a:t>
            </a:r>
          </a:p>
        </p:txBody>
      </p:sp>
      <p:sp>
        <p:nvSpPr>
          <p:cNvPr id="6" name="TextBox 5">
            <a:extLst>
              <a:ext uri="{FF2B5EF4-FFF2-40B4-BE49-F238E27FC236}">
                <a16:creationId xmlns:a16="http://schemas.microsoft.com/office/drawing/2014/main" id="{6A35839B-A15D-9DEE-3BD9-7D6015219B07}"/>
              </a:ext>
            </a:extLst>
          </p:cNvPr>
          <p:cNvSpPr txBox="1"/>
          <p:nvPr/>
        </p:nvSpPr>
        <p:spPr>
          <a:xfrm>
            <a:off x="1524000" y="2068762"/>
            <a:ext cx="9144000" cy="336656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preprocessing step is crucial for ensuring the dataset's readiness for model training.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involves various data preprocessing techniques such as handling missing values, encoding categorical variables, and normalizing numerical data.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Additionally, for image data, preprocessing tasks include loading images, resizing them to a standardized format, and also splitting the dataset into 80% training and 20% testing portions ensures models are evaluated on unseen data, preventing overfitting.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These preprocessing steps are essential for enhancing data quality and facilitating effective model training.</a:t>
            </a:r>
          </a:p>
        </p:txBody>
      </p:sp>
    </p:spTree>
    <p:extLst>
      <p:ext uri="{BB962C8B-B14F-4D97-AF65-F5344CB8AC3E}">
        <p14:creationId xmlns:p14="http://schemas.microsoft.com/office/powerpoint/2010/main" val="808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1116F9-69D5-9ED0-3D51-A9639B743AD7}"/>
              </a:ext>
            </a:extLst>
          </p:cNvPr>
          <p:cNvSpPr txBox="1"/>
          <p:nvPr/>
        </p:nvSpPr>
        <p:spPr>
          <a:xfrm>
            <a:off x="1911926" y="939815"/>
            <a:ext cx="915785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MODULE 3 :  </a:t>
            </a:r>
            <a:r>
              <a:rPr lang="en-US" b="1" dirty="0">
                <a:latin typeface="Times New Roman" panose="02020603050405020304" pitchFamily="18" charset="0"/>
                <a:cs typeface="Times New Roman" panose="02020603050405020304" pitchFamily="18" charset="0"/>
              </a:rPr>
              <a:t>PRE-TRAINED CNN MODELS TRAINING AND EVALUATION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79213B6-5977-EEEB-0E3D-8D10708EA952}"/>
              </a:ext>
            </a:extLst>
          </p:cNvPr>
          <p:cNvSpPr txBox="1"/>
          <p:nvPr/>
        </p:nvSpPr>
        <p:spPr>
          <a:xfrm>
            <a:off x="1440872" y="1745718"/>
            <a:ext cx="9310256" cy="336656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the Pre-trained CNN Model Training &amp; Evaluation phase, pre-trained Convolutional Neural Network (CNN) models like ResNet50, VGG16, and MobileNetV2 are employed to extract features from image data.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These models, trained on extensive image datasets, effectively capture complex image features.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extracted features are then utilized to train and evaluate the CNN models' performance in classifying glaucoma-positive and glaucoma-negative images.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comprehensive evaluation aids in identifying the optimal pre-trained model for accurate glaucoma classification, ensuring robust performance in real-world scenarios.</a:t>
            </a:r>
          </a:p>
        </p:txBody>
      </p:sp>
    </p:spTree>
    <p:extLst>
      <p:ext uri="{BB962C8B-B14F-4D97-AF65-F5344CB8AC3E}">
        <p14:creationId xmlns:p14="http://schemas.microsoft.com/office/powerpoint/2010/main" val="3515873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F5313-9CA8-3690-F247-DE02FCE5BD47}"/>
              </a:ext>
            </a:extLst>
          </p:cNvPr>
          <p:cNvSpPr txBox="1"/>
          <p:nvPr/>
        </p:nvSpPr>
        <p:spPr>
          <a:xfrm>
            <a:off x="2604653" y="705906"/>
            <a:ext cx="731520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MODULE 4 :  </a:t>
            </a:r>
            <a:r>
              <a:rPr lang="en-US" b="1" dirty="0">
                <a:latin typeface="Times New Roman" panose="02020603050405020304" pitchFamily="18" charset="0"/>
                <a:cs typeface="Times New Roman" panose="02020603050405020304" pitchFamily="18" charset="0"/>
              </a:rPr>
              <a:t>PROPOSED MODEL TRAINING AND EVALUATION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BD5D6AA-349C-DF43-4BBE-4769A9217E61}"/>
              </a:ext>
            </a:extLst>
          </p:cNvPr>
          <p:cNvSpPr txBox="1"/>
          <p:nvPr/>
        </p:nvSpPr>
        <p:spPr>
          <a:xfrm>
            <a:off x="1371600" y="1333327"/>
            <a:ext cx="9448800" cy="461305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Proposed Model Training &amp; Evaluation module integrates non-image data, such as patient demographics and clinical features, with extracted image features to develop a comprehensive classification model.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involves designing a combined model architecture that incorporates both types of data as input, recognizing the multi-modal nature of the dataset. Subsequently, the module identifies MobileNetV2 as the optimal model, balancing accuracy, and performance across classes.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model is then trained with non-image data to further enhance its accuracy.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combined model is then evaluated using standard classification metrics like accuracy, precision, recall, and F1-score.This evaluation provides insights into the model's effectiveness in glaucoma detection, showcasing its potential for improved diagnostic accuracy compared to standalone image-based model.</a:t>
            </a:r>
          </a:p>
        </p:txBody>
      </p:sp>
    </p:spTree>
    <p:extLst>
      <p:ext uri="{BB962C8B-B14F-4D97-AF65-F5344CB8AC3E}">
        <p14:creationId xmlns:p14="http://schemas.microsoft.com/office/powerpoint/2010/main" val="1313278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53151E-B613-2122-0430-38941E14199B}"/>
              </a:ext>
            </a:extLst>
          </p:cNvPr>
          <p:cNvSpPr txBox="1"/>
          <p:nvPr/>
        </p:nvSpPr>
        <p:spPr>
          <a:xfrm>
            <a:off x="4544290" y="665018"/>
            <a:ext cx="412865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ARCHITECTURE DIAGRAM</a:t>
            </a:r>
          </a:p>
        </p:txBody>
      </p:sp>
      <p:pic>
        <p:nvPicPr>
          <p:cNvPr id="5" name="Picture 4" descr="A diagram of a data processing process&#10;&#10;Description automatically generated">
            <a:extLst>
              <a:ext uri="{FF2B5EF4-FFF2-40B4-BE49-F238E27FC236}">
                <a16:creationId xmlns:a16="http://schemas.microsoft.com/office/drawing/2014/main" id="{AFE1FF88-8B52-3E71-2EA4-65915F5F1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320" y="1276143"/>
            <a:ext cx="8595360" cy="5207481"/>
          </a:xfrm>
          <a:prstGeom prst="rect">
            <a:avLst/>
          </a:prstGeom>
        </p:spPr>
      </p:pic>
    </p:spTree>
    <p:extLst>
      <p:ext uri="{BB962C8B-B14F-4D97-AF65-F5344CB8AC3E}">
        <p14:creationId xmlns:p14="http://schemas.microsoft.com/office/powerpoint/2010/main" val="3369847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151</TotalTime>
  <Words>956</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methini krishna</dc:creator>
  <cp:lastModifiedBy>methini krishna</cp:lastModifiedBy>
  <cp:revision>1</cp:revision>
  <dcterms:created xsi:type="dcterms:W3CDTF">2024-03-26T12:09:43Z</dcterms:created>
  <dcterms:modified xsi:type="dcterms:W3CDTF">2024-03-26T14:41:01Z</dcterms:modified>
</cp:coreProperties>
</file>