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82" r:id="rId3"/>
    <p:sldId id="285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karP" initials="R" lastIdx="1" clrIdx="0">
    <p:extLst>
      <p:ext uri="{19B8F6BF-5375-455C-9EA6-DF929625EA0E}">
        <p15:presenceInfo xmlns:p15="http://schemas.microsoft.com/office/powerpoint/2012/main" userId="RatnakarP" providerId="None"/>
      </p:ext>
    </p:extLst>
  </p:cmAuthor>
  <p:cmAuthor id="2" name="Shray" initials="S" lastIdx="1" clrIdx="1">
    <p:extLst>
      <p:ext uri="{19B8F6BF-5375-455C-9EA6-DF929625EA0E}">
        <p15:presenceInfo xmlns:p15="http://schemas.microsoft.com/office/powerpoint/2012/main" userId="Sh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4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C8530-3D4A-403A-8B57-F956BA48BD2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41D9-A8F7-4EA2-AB8A-77CECA2D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41D9-A8F7-4EA2-AB8A-77CECA2D5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5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5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7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ACA1-9EC2-47F8-BA83-68E09B5FE0D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5480" y="1946691"/>
            <a:ext cx="96810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Decision Trees (CART Models)</a:t>
            </a:r>
            <a:endParaRPr lang="en-IN" sz="60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IN" sz="7200" dirty="0">
              <a:solidFill>
                <a:srgbClr val="00206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27" y="3288520"/>
            <a:ext cx="6316473" cy="20363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0638"/>
            <a:ext cx="4356847" cy="13239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7" y="5520638"/>
            <a:ext cx="4356847" cy="1323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95" y="5520638"/>
            <a:ext cx="3478306" cy="13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Important Terminologies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3612" y="1528011"/>
            <a:ext cx="52403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Root Node: </a:t>
            </a:r>
            <a:r>
              <a:rPr lang="en-IN" sz="1400" dirty="0"/>
              <a:t>It represents entire population or sample and this further gets divided into two or more homogeneous sets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Splitting: </a:t>
            </a:r>
            <a:r>
              <a:rPr lang="en-IN" sz="1400" dirty="0"/>
              <a:t>It is a process of dividing a node into two or more sub-nodes.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Decision </a:t>
            </a:r>
            <a:r>
              <a:rPr lang="en-IN" sz="1400" b="1" dirty="0"/>
              <a:t>Node: </a:t>
            </a:r>
            <a:r>
              <a:rPr lang="en-IN" sz="1400" dirty="0"/>
              <a:t>When a sub-node splits into further sub-nodes, then it is called decision node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Parent and Child Node: </a:t>
            </a:r>
            <a:r>
              <a:rPr lang="en-IN" sz="1400" dirty="0"/>
              <a:t>A node, which is divided into sub-nodes is called parent node of sub-nodes where as sub-nodes are the child of parent node.</a:t>
            </a:r>
          </a:p>
          <a:p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Leaf</a:t>
            </a:r>
            <a:r>
              <a:rPr lang="en-IN" sz="1400" b="1" dirty="0"/>
              <a:t>/ Terminal Node: </a:t>
            </a:r>
            <a:r>
              <a:rPr lang="en-IN" sz="1400" dirty="0"/>
              <a:t>Nodes do not split is called Leaf or Terminal node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Pruning</a:t>
            </a:r>
            <a:r>
              <a:rPr lang="en-IN" sz="1400" b="1" dirty="0"/>
              <a:t>: </a:t>
            </a:r>
            <a:r>
              <a:rPr lang="en-IN" sz="1400" dirty="0"/>
              <a:t>When we remove sub-nodes of a decision node, this process is called pruning. You can say opposite process of splitting.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Branch </a:t>
            </a:r>
            <a:r>
              <a:rPr lang="en-IN" sz="1400" b="1" dirty="0"/>
              <a:t>/ Sub-Tree: </a:t>
            </a:r>
            <a:r>
              <a:rPr lang="en-IN" sz="1400" dirty="0"/>
              <a:t>A sub section of entire tree is called branch or sub-tree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58" y="2091578"/>
            <a:ext cx="5638800" cy="31051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612" y="6508376"/>
            <a:ext cx="4114800" cy="216852"/>
          </a:xfrm>
        </p:spPr>
        <p:txBody>
          <a:bodyPr/>
          <a:lstStyle/>
          <a:p>
            <a:pPr algn="l"/>
            <a:r>
              <a:rPr lang="en-IN" sz="800" dirty="0" smtClean="0"/>
              <a:t>*Picture taken from Analytics </a:t>
            </a:r>
            <a:r>
              <a:rPr lang="en-IN" sz="800" dirty="0" err="1" smtClean="0"/>
              <a:t>Vidhya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26707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Advantages/ Dis-advantages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3612" y="1528011"/>
            <a:ext cx="99826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Advantages</a:t>
            </a:r>
          </a:p>
          <a:p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Easy </a:t>
            </a:r>
            <a:r>
              <a:rPr lang="en-IN" sz="1400" b="1" dirty="0"/>
              <a:t>to Understand</a:t>
            </a:r>
            <a:r>
              <a:rPr lang="en-IN" sz="1400" dirty="0"/>
              <a:t>: Decision tree output is very easy to understand even for people from non-analytical background. </a:t>
            </a: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Less </a:t>
            </a:r>
            <a:r>
              <a:rPr lang="en-IN" sz="1400" b="1" dirty="0"/>
              <a:t>data cleaning required: </a:t>
            </a:r>
            <a:r>
              <a:rPr lang="en-IN" sz="1400" dirty="0"/>
              <a:t>It requires less data cleaning compared to some other </a:t>
            </a:r>
            <a:r>
              <a:rPr lang="en-IN" sz="1400" dirty="0" smtClean="0"/>
              <a:t>modelling </a:t>
            </a:r>
            <a:r>
              <a:rPr lang="en-IN" sz="1400" dirty="0"/>
              <a:t>techniques. It is not influenced by outliers and missing values to a fair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Data </a:t>
            </a:r>
            <a:r>
              <a:rPr lang="en-IN" sz="1400" b="1" dirty="0"/>
              <a:t>type is not a constraint: </a:t>
            </a:r>
            <a:r>
              <a:rPr lang="en-IN" sz="1400" dirty="0"/>
              <a:t>It can handle both numerical and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Non </a:t>
            </a:r>
            <a:r>
              <a:rPr lang="en-IN" sz="1400" b="1" dirty="0"/>
              <a:t>Parametric Method: </a:t>
            </a:r>
            <a:r>
              <a:rPr lang="en-IN" sz="1400" dirty="0"/>
              <a:t>Decision tree is considered to be a non-parametric method. This means that decision trees have no assumptions about the space distribution and the classifier </a:t>
            </a:r>
            <a:r>
              <a:rPr lang="en-IN" sz="1400" dirty="0" smtClean="0"/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b="1" dirty="0" smtClean="0"/>
              <a:t>Disadvantages</a:t>
            </a:r>
          </a:p>
          <a:p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Over </a:t>
            </a:r>
            <a:r>
              <a:rPr lang="en-IN" sz="1400" b="1" dirty="0"/>
              <a:t>fitting:</a:t>
            </a:r>
            <a:r>
              <a:rPr lang="en-IN" sz="1400" dirty="0"/>
              <a:t> Over fitting is one of the most practical difficulty for decision tree models. This problem gets solved by setting constraints on model parameters and pruning (discussed in detailed below</a:t>
            </a:r>
            <a:r>
              <a:rPr lang="en-IN" sz="1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Not fit for continuous variables</a:t>
            </a:r>
            <a:r>
              <a:rPr lang="en-IN" sz="1400" dirty="0"/>
              <a:t>: While working with continuous numerical variables, decision tree looses information when it categorizes variables in different categories</a:t>
            </a:r>
            <a:r>
              <a:rPr lang="en-IN" sz="1400" dirty="0" smtClean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612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the Nodes Split ?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612" y="1528011"/>
            <a:ext cx="5195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Gini Index</a:t>
            </a:r>
          </a:p>
          <a:p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Measure of Impurity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Defined as the probability of randomly assigning a category to a variable * probability of that assignment being incorrect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Works best for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Higher the value of Gini Index, more impure the data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9129" y="1528011"/>
            <a:ext cx="51955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Example</a:t>
            </a:r>
          </a:p>
          <a:p>
            <a:endParaRPr lang="en-IN" sz="1400" b="1" dirty="0"/>
          </a:p>
          <a:p>
            <a:endParaRPr lang="en-IN" sz="1400" b="1" dirty="0" smtClean="0"/>
          </a:p>
          <a:p>
            <a:endParaRPr lang="en-IN" sz="1400" b="1" dirty="0"/>
          </a:p>
          <a:p>
            <a:endParaRPr lang="en-IN" sz="1400" b="1" dirty="0" smtClean="0"/>
          </a:p>
          <a:p>
            <a:endParaRPr lang="en-IN" sz="1400" b="1" dirty="0"/>
          </a:p>
          <a:p>
            <a:endParaRPr lang="en-IN" sz="1400" b="1" dirty="0" smtClean="0"/>
          </a:p>
          <a:p>
            <a:endParaRPr lang="en-IN" sz="1400" b="1" dirty="0"/>
          </a:p>
          <a:p>
            <a:endParaRPr lang="en-IN" sz="1400" b="1" dirty="0" smtClean="0"/>
          </a:p>
          <a:p>
            <a:r>
              <a:rPr lang="en-IN" sz="1400" b="1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Calculate Gini Index/ Entropy of parent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Split parent node on the basis of multiple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Calculate the Gini Index/ Entropy for child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Calculate the weighted average of all child nodes available in the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Take the difference of Gini Index/ Entropy between parent and child nodes.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6766"/>
              </p:ext>
            </p:extLst>
          </p:nvPr>
        </p:nvGraphicFramePr>
        <p:xfrm>
          <a:off x="5809129" y="2056212"/>
          <a:ext cx="3030072" cy="12135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0024"/>
                <a:gridCol w="1010024"/>
                <a:gridCol w="1010024"/>
              </a:tblGrid>
              <a:tr h="30960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Student Split across class &amp; Gender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9</a:t>
                      </a:r>
                      <a:r>
                        <a:rPr lang="en-IN" sz="1100" baseline="30000" dirty="0" smtClean="0"/>
                        <a:t>th</a:t>
                      </a:r>
                      <a:r>
                        <a:rPr lang="en-IN" sz="1100" dirty="0" smtClean="0"/>
                        <a:t>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10</a:t>
                      </a:r>
                      <a:r>
                        <a:rPr lang="en-IN" sz="1100" baseline="30000" dirty="0" smtClean="0"/>
                        <a:t>th</a:t>
                      </a:r>
                      <a:endParaRPr lang="en-IN" sz="1100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Male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12</a:t>
                      </a:r>
                      <a:endParaRPr lang="en-IN" sz="1100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Female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4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8973"/>
              </p:ext>
            </p:extLst>
          </p:nvPr>
        </p:nvGraphicFramePr>
        <p:xfrm>
          <a:off x="8964706" y="2056212"/>
          <a:ext cx="3030072" cy="12135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0024"/>
                <a:gridCol w="1010024"/>
                <a:gridCol w="1010024"/>
              </a:tblGrid>
              <a:tr h="30960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Cricket Split across class &amp; Gender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9</a:t>
                      </a:r>
                      <a:r>
                        <a:rPr lang="en-IN" sz="1100" baseline="30000" dirty="0" smtClean="0"/>
                        <a:t>th</a:t>
                      </a:r>
                      <a:r>
                        <a:rPr lang="en-IN" sz="1100" dirty="0" smtClean="0"/>
                        <a:t>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10</a:t>
                      </a:r>
                      <a:r>
                        <a:rPr lang="en-IN" sz="1100" baseline="30000" dirty="0" smtClean="0"/>
                        <a:t>th</a:t>
                      </a:r>
                      <a:endParaRPr lang="en-IN" sz="1100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Male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</a:t>
                      </a:r>
                      <a:endParaRPr lang="en-IN" sz="1100" dirty="0"/>
                    </a:p>
                  </a:txBody>
                  <a:tcPr/>
                </a:tc>
              </a:tr>
              <a:tr h="30960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Female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1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3612" y="3995204"/>
            <a:ext cx="51955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Entropy</a:t>
            </a:r>
          </a:p>
          <a:p>
            <a:endParaRPr lang="en-I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Measure of Impurity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Higher the value of entropy, more impure the data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Formula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4" y="5595642"/>
            <a:ext cx="2076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173</Words>
  <Application>Microsoft Office PowerPoint</Application>
  <PresentationFormat>Widescreen</PresentationFormat>
  <Paragraphs>91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RatnakarP</dc:creator>
  <cp:lastModifiedBy>Ujjwal Dalmia</cp:lastModifiedBy>
  <cp:revision>124</cp:revision>
  <dcterms:created xsi:type="dcterms:W3CDTF">2016-04-09T05:22:45Z</dcterms:created>
  <dcterms:modified xsi:type="dcterms:W3CDTF">2017-04-13T01:58:12Z</dcterms:modified>
</cp:coreProperties>
</file>