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1" r:id="rId2"/>
    <p:sldId id="256" r:id="rId3"/>
    <p:sldId id="313" r:id="rId4"/>
    <p:sldId id="316" r:id="rId5"/>
    <p:sldId id="318" r:id="rId6"/>
    <p:sldId id="33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8C424-A0D0-44F6-8884-53F8D026B28B}" type="datetimeFigureOut">
              <a:rPr lang="en-IN" smtClean="0"/>
              <a:t>12-04-2017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AA0A2-AD13-4CB0-B746-D5FF99437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9584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A7C85-7D03-4833-BF86-5C5F29903EF9}" type="datetimeFigureOut">
              <a:rPr lang="en-IN" smtClean="0"/>
              <a:t>12-04-2017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F1368-76D8-4F69-8718-E1D791759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41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F1368-76D8-4F69-8718-E1D79175971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4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F1368-76D8-4F69-8718-E1D79175971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33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F1368-76D8-4F69-8718-E1D79175971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6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13-05-2016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141-88D4-41CF-B4C0-FC7B2670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4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13-05-2016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141-88D4-41CF-B4C0-FC7B2670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8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13-05-2016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141-88D4-41CF-B4C0-FC7B2670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31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13-05-2016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141-88D4-41CF-B4C0-FC7B2670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13-05-2016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141-88D4-41CF-B4C0-FC7B2670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07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13-05-2016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141-88D4-41CF-B4C0-FC7B2670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2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13-05-2016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141-88D4-41CF-B4C0-FC7B2670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91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13-05-2016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141-88D4-41CF-B4C0-FC7B2670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13-05-2016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141-88D4-41CF-B4C0-FC7B2670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7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13-05-2016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141-88D4-41CF-B4C0-FC7B2670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16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13-05-2016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141-88D4-41CF-B4C0-FC7B2670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13-05-2016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A141-88D4-41CF-B4C0-FC7B2670A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3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apps.twitter.com/" TargetMode="External"/><Relationship Id="rId4" Type="http://schemas.openxmlformats.org/officeDocument/2006/relationships/hyperlink" Target="https://twitter.com/?lang=e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oundles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5220" y="5144"/>
            <a:ext cx="116093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Analytics Accelerator</a:t>
            </a:r>
            <a:r>
              <a:rPr lang="en-IN" sz="6000" baseline="30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TM</a:t>
            </a:r>
            <a:r>
              <a:rPr lang="en-IN" sz="6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Certification</a:t>
            </a:r>
          </a:p>
          <a:p>
            <a:endParaRPr lang="en-IN" sz="7200" dirty="0">
              <a:solidFill>
                <a:srgbClr val="002060"/>
              </a:solidFill>
            </a:endParaRP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1965264" y="1066973"/>
            <a:ext cx="8769096" cy="1363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 Analytics directly from Corporate Pros and Experts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81" y="3484299"/>
            <a:ext cx="6316473" cy="20363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20638"/>
            <a:ext cx="4356847" cy="13239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847" y="5520638"/>
            <a:ext cx="4356847" cy="13239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695" y="5520638"/>
            <a:ext cx="3478306" cy="13239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1263" y="2384855"/>
            <a:ext cx="1133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 Mining </a:t>
            </a:r>
            <a:r>
              <a:rPr lang="en-IN" sz="44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</a:t>
            </a:r>
            <a:r>
              <a:rPr lang="en-IN" sz="4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endParaRPr lang="en-IN" sz="4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295834" y="1084730"/>
            <a:ext cx="11551025" cy="0"/>
          </a:xfrm>
          <a:prstGeom prst="line">
            <a:avLst/>
          </a:prstGeom>
          <a:noFill/>
          <a:ln w="12700" cap="flat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Text Placeholder 21"/>
          <p:cNvSpPr txBox="1">
            <a:spLocks/>
          </p:cNvSpPr>
          <p:nvPr/>
        </p:nvSpPr>
        <p:spPr>
          <a:xfrm>
            <a:off x="295834" y="1268931"/>
            <a:ext cx="5664901" cy="5002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sz="28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Text Mining</a:t>
            </a:r>
            <a:endParaRPr lang="en-US" sz="24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Text Mining </a:t>
            </a:r>
            <a:endParaRPr lang="en-US" sz="2400" dirty="0" smtClean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 to Text Mining</a:t>
            </a:r>
            <a:endParaRPr lang="en-US" sz="24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Detailing Approach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Collection – Twitter Example</a:t>
            </a:r>
            <a:endParaRPr lang="en-US" sz="24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Unstructured to Structured</a:t>
            </a:r>
            <a:endParaRPr lang="en-US" sz="24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 Visuals &amp; Analysis</a:t>
            </a:r>
          </a:p>
          <a:p>
            <a:endParaRPr lang="en-US" sz="24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Else ?</a:t>
            </a:r>
            <a:endParaRPr lang="en-US" sz="28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/>
          </a:p>
        </p:txBody>
      </p:sp>
      <p:sp>
        <p:nvSpPr>
          <p:cNvPr id="16" name="Right Triangle 15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17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Rectangle 2"/>
          <p:cNvSpPr>
            <a:spLocks/>
          </p:cNvSpPr>
          <p:nvPr/>
        </p:nvSpPr>
        <p:spPr bwMode="auto">
          <a:xfrm>
            <a:off x="0" y="0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0" y="54205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 Mining – An Introduction</a:t>
            </a:r>
            <a:endParaRPr lang="en-IN" sz="36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54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295834" y="1084730"/>
            <a:ext cx="11551025" cy="0"/>
          </a:xfrm>
          <a:prstGeom prst="line">
            <a:avLst/>
          </a:prstGeom>
          <a:noFill/>
          <a:ln w="12700" cap="flat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ight Triangle 15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17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Rectangle 2"/>
          <p:cNvSpPr>
            <a:spLocks/>
          </p:cNvSpPr>
          <p:nvPr/>
        </p:nvSpPr>
        <p:spPr bwMode="auto">
          <a:xfrm>
            <a:off x="0" y="0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Statistics Introduction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0" y="54205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en-IN" sz="36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299" y="1462703"/>
            <a:ext cx="53880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Text Mining</a:t>
            </a:r>
          </a:p>
          <a:p>
            <a:endParaRPr lang="en-IN" sz="2400" dirty="0" smtClean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Mining is the process of deriving high quality information from text</a:t>
            </a:r>
            <a:r>
              <a:rPr lang="en-IN" sz="24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</a:p>
          <a:p>
            <a:endParaRPr lang="en-IN" sz="24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u="sng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 Summarization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Categorization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Concept/Entity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Sentiment Analysis</a:t>
            </a:r>
          </a:p>
          <a:p>
            <a:endParaRPr lang="en-IN" sz="2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u="sng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 of </a:t>
            </a:r>
            <a:r>
              <a:rPr lang="en-IN" sz="2400" u="sng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Mining</a:t>
            </a:r>
            <a:endParaRPr lang="en-IN" sz="2400" u="sng" dirty="0" smtClean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Bag of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 Parsing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2378" y="1462703"/>
            <a:ext cx="5388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 to Text Mining</a:t>
            </a:r>
          </a:p>
          <a:p>
            <a:pPr algn="ctr"/>
            <a:endParaRPr lang="en-IN" sz="2400" dirty="0" smtClean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81482" y="2169459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Define Problem Statement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 bwMode="auto">
          <a:xfrm>
            <a:off x="8609188" y="2844232"/>
            <a:ext cx="228600" cy="2286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 bwMode="auto">
          <a:xfrm>
            <a:off x="8413377" y="3157520"/>
            <a:ext cx="457200" cy="4572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 bwMode="auto">
          <a:xfrm>
            <a:off x="7779186" y="3541528"/>
            <a:ext cx="685800" cy="6858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IN" sz="1100" dirty="0" smtClean="0"/>
              <a:t>Reviews</a:t>
            </a:r>
            <a:endParaRPr lang="en-IN" sz="1100" dirty="0"/>
          </a:p>
        </p:txBody>
      </p:sp>
      <p:sp>
        <p:nvSpPr>
          <p:cNvPr id="15" name="Oval 14"/>
          <p:cNvSpPr/>
          <p:nvPr/>
        </p:nvSpPr>
        <p:spPr bwMode="auto">
          <a:xfrm>
            <a:off x="8517748" y="3611283"/>
            <a:ext cx="1097280" cy="109728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IN" dirty="0" smtClean="0"/>
              <a:t>Twitter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 bwMode="auto">
          <a:xfrm>
            <a:off x="9294988" y="2790170"/>
            <a:ext cx="914400" cy="9144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IN" sz="1400" dirty="0" smtClean="0"/>
              <a:t>Blogs</a:t>
            </a:r>
            <a:endParaRPr lang="en-IN" sz="1400" dirty="0"/>
          </a:p>
        </p:txBody>
      </p:sp>
      <p:sp>
        <p:nvSpPr>
          <p:cNvPr id="22" name="Oval 21"/>
          <p:cNvSpPr/>
          <p:nvPr/>
        </p:nvSpPr>
        <p:spPr bwMode="auto">
          <a:xfrm>
            <a:off x="7286262" y="3259058"/>
            <a:ext cx="457200" cy="4572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 bwMode="auto">
          <a:xfrm>
            <a:off x="7715666" y="2819318"/>
            <a:ext cx="457200" cy="4572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10452846" y="2662518"/>
            <a:ext cx="277906" cy="20460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 rot="5400000">
            <a:off x="8671175" y="3348543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Collection </a:t>
            </a:r>
          </a:p>
          <a:p>
            <a:pPr algn="ctr"/>
            <a:r>
              <a:rPr lang="en-IN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(Unstructured Data)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7286262" y="1309510"/>
            <a:ext cx="4070278" cy="4724400"/>
            <a:chOff x="7456592" y="1309510"/>
            <a:chExt cx="4070278" cy="4724400"/>
          </a:xfrm>
        </p:grpSpPr>
        <p:sp>
          <p:nvSpPr>
            <p:cNvPr id="25" name="Oval 24"/>
            <p:cNvSpPr/>
            <p:nvPr/>
          </p:nvSpPr>
          <p:spPr bwMode="auto">
            <a:xfrm>
              <a:off x="8779518" y="2844233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8583707" y="3157521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949516" y="3541529"/>
              <a:ext cx="685800" cy="685800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rtlCol="0" anchor="ctr"/>
            <a:lstStyle/>
            <a:p>
              <a:pPr algn="ctr"/>
              <a:r>
                <a:rPr lang="en-IN" sz="1100" dirty="0" smtClean="0"/>
                <a:t>Reviews</a:t>
              </a:r>
              <a:endParaRPr lang="en-IN" sz="1100" dirty="0"/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8688078" y="3611284"/>
              <a:ext cx="1097280" cy="1097280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rtlCol="0" anchor="ctr"/>
            <a:lstStyle/>
            <a:p>
              <a:pPr algn="ctr"/>
              <a:r>
                <a:rPr lang="en-IN" dirty="0" smtClean="0"/>
                <a:t>Twitter</a:t>
              </a:r>
              <a:endParaRPr lang="en-IN" dirty="0"/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9465318" y="2790171"/>
              <a:ext cx="914400" cy="914400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rtlCol="0" anchor="ctr"/>
            <a:lstStyle/>
            <a:p>
              <a:pPr algn="ctr"/>
              <a:r>
                <a:rPr lang="en-IN" sz="1400" dirty="0" smtClean="0"/>
                <a:t>Blogs</a:t>
              </a:r>
              <a:endParaRPr lang="en-IN" sz="1400" dirty="0"/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456592" y="3259059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885996" y="2819319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rtlCol="0" anchor="ctr"/>
            <a:lstStyle/>
            <a:p>
              <a:pPr algn="ctr"/>
              <a:endParaRPr lang="en-IN"/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10623176" y="2662519"/>
              <a:ext cx="277906" cy="204604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8841505" y="3348544"/>
              <a:ext cx="472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Data Collection </a:t>
              </a:r>
            </a:p>
            <a:p>
              <a:pPr algn="ctr"/>
              <a:r>
                <a:rPr lang="en-IN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(Unstructured Data)</a:t>
              </a:r>
              <a:endParaRPr lang="en-IN" dirty="0"/>
            </a:p>
          </p:txBody>
        </p:sp>
      </p:grp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8843682" y="2538791"/>
            <a:ext cx="0" cy="30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70577" y="4831976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81482" y="516864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Convert to Structured Data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481482" y="57842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Analyse &amp; Results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870577" y="550635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295834" y="1084730"/>
            <a:ext cx="11551025" cy="0"/>
          </a:xfrm>
          <a:prstGeom prst="line">
            <a:avLst/>
          </a:prstGeom>
          <a:noFill/>
          <a:ln w="12700" cap="flat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ight Triangle 15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17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0" y="54205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Collection – Twitter Example </a:t>
            </a:r>
            <a:endParaRPr lang="en-IN" sz="36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 Placeholder 11"/>
          <p:cNvSpPr txBox="1">
            <a:spLocks/>
          </p:cNvSpPr>
          <p:nvPr/>
        </p:nvSpPr>
        <p:spPr>
          <a:xfrm>
            <a:off x="295834" y="1394437"/>
            <a:ext cx="5638799" cy="487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8" indent="-115888"/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Access Twitter Data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Create </a:t>
            </a:r>
            <a:r>
              <a:rPr lang="en-IN" sz="1800" dirty="0"/>
              <a:t>a twitter account if you don’t have any </a:t>
            </a:r>
            <a:r>
              <a:rPr lang="en-IN" sz="1800" u="sng" dirty="0">
                <a:hlinkClick r:id="rId4"/>
              </a:rPr>
              <a:t>Click Here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Login with your twitter account on </a:t>
            </a:r>
            <a:r>
              <a:rPr lang="en-IN" sz="1800" u="sng" dirty="0">
                <a:hlinkClick r:id="rId5"/>
              </a:rPr>
              <a:t>https://apps.twitter.com/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Click on Create New </a:t>
            </a:r>
            <a:r>
              <a:rPr lang="en-IN" sz="1800" dirty="0" smtClean="0"/>
              <a:t>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Enter application details in the form appearing on the screen (screen shot pasted for Reference)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Click on Create and you will be re-directed to OAuth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Copy the following 4 parameters and keep them handy: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0070C0"/>
                </a:solidFill>
              </a:rPr>
              <a:t>Consumer </a:t>
            </a:r>
            <a:r>
              <a:rPr lang="en-IN" sz="1400" dirty="0">
                <a:solidFill>
                  <a:srgbClr val="0070C0"/>
                </a:solidFill>
              </a:rPr>
              <a:t>Key &lt;- "YOUR API </a:t>
            </a:r>
            <a:r>
              <a:rPr lang="en-IN" sz="1400" dirty="0" smtClean="0">
                <a:solidFill>
                  <a:srgbClr val="0070C0"/>
                </a:solidFill>
              </a:rPr>
              <a:t>KEY“</a:t>
            </a:r>
            <a:endParaRPr lang="en-IN" sz="14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0070C0"/>
                </a:solidFill>
              </a:rPr>
              <a:t>Consumer </a:t>
            </a:r>
            <a:r>
              <a:rPr lang="en-IN" sz="1400" dirty="0">
                <a:solidFill>
                  <a:srgbClr val="0070C0"/>
                </a:solidFill>
              </a:rPr>
              <a:t>secret &lt;- "YOUR API </a:t>
            </a:r>
            <a:r>
              <a:rPr lang="en-IN" sz="1400" dirty="0" smtClean="0">
                <a:solidFill>
                  <a:srgbClr val="0070C0"/>
                </a:solidFill>
              </a:rPr>
              <a:t>SECRET“</a:t>
            </a:r>
            <a:endParaRPr lang="en-IN" sz="14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0070C0"/>
                </a:solidFill>
              </a:rPr>
              <a:t>Access token </a:t>
            </a:r>
            <a:r>
              <a:rPr lang="en-IN" sz="1400" dirty="0">
                <a:solidFill>
                  <a:srgbClr val="0070C0"/>
                </a:solidFill>
              </a:rPr>
              <a:t>&lt;- "YOUR ACCESS </a:t>
            </a:r>
            <a:r>
              <a:rPr lang="en-IN" sz="1400" dirty="0" smtClean="0">
                <a:solidFill>
                  <a:srgbClr val="0070C0"/>
                </a:solidFill>
              </a:rPr>
              <a:t>TOKEN“</a:t>
            </a:r>
            <a:endParaRPr lang="en-IN" sz="14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0070C0"/>
                </a:solidFill>
              </a:rPr>
              <a:t>Access token secret </a:t>
            </a:r>
            <a:r>
              <a:rPr lang="en-IN" sz="1400" dirty="0">
                <a:solidFill>
                  <a:srgbClr val="0070C0"/>
                </a:solidFill>
              </a:rPr>
              <a:t>&lt;- "YOUR ACCESS TOKEN </a:t>
            </a:r>
            <a:r>
              <a:rPr lang="en-IN" sz="1400" dirty="0" smtClean="0">
                <a:solidFill>
                  <a:srgbClr val="0070C0"/>
                </a:solidFill>
              </a:rPr>
              <a:t>SECRET“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Fetch the Tweets which are of interest</a:t>
            </a:r>
            <a:endParaRPr lang="en-IN" sz="1800" dirty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70C0"/>
              </a:solidFill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0" y="0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Statistics 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122" y="1394438"/>
            <a:ext cx="5730737" cy="2722106"/>
          </a:xfrm>
          <a:prstGeom prst="rect">
            <a:avLst/>
          </a:prstGeom>
        </p:spPr>
      </p:pic>
      <p:sp>
        <p:nvSpPr>
          <p:cNvPr id="13" name="Text Placeholder 11"/>
          <p:cNvSpPr txBox="1">
            <a:spLocks/>
          </p:cNvSpPr>
          <p:nvPr/>
        </p:nvSpPr>
        <p:spPr>
          <a:xfrm>
            <a:off x="6071346" y="4387832"/>
            <a:ext cx="5638799" cy="2198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8" indent="-115888"/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Else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Similar APIs are provided by other websites to fetch data, reviews, news articles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 Few of the most commonly used ones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70C0"/>
                </a:solidFill>
              </a:rPr>
              <a:t>Amazon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70C0"/>
                </a:solidFill>
              </a:rPr>
              <a:t>Flipkart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70C0"/>
                </a:solidFill>
              </a:rPr>
              <a:t>Google 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rgbClr val="0070C0"/>
                </a:solidFill>
              </a:rPr>
              <a:t>Mouthshut</a:t>
            </a:r>
            <a:endParaRPr lang="en-IN" sz="14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70C0"/>
                </a:solidFill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34239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295834" y="1084730"/>
            <a:ext cx="11551025" cy="0"/>
          </a:xfrm>
          <a:prstGeom prst="line">
            <a:avLst/>
          </a:prstGeom>
          <a:noFill/>
          <a:ln w="12700" cap="flat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ight Triangle 15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17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0" y="54205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Unstructured to Structured</a:t>
            </a:r>
            <a:endParaRPr lang="en-IN" sz="36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11"/>
          <p:cNvSpPr txBox="1">
            <a:spLocks/>
          </p:cNvSpPr>
          <p:nvPr/>
        </p:nvSpPr>
        <p:spPr>
          <a:xfrm>
            <a:off x="107576" y="1102661"/>
            <a:ext cx="6158754" cy="487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0" y="0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Statistics 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7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295834" y="1601486"/>
            <a:ext cx="5638799" cy="4415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8" indent="-115888"/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the right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Text mining can only be done on a specific R format called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Corpus is a collection of documents which in R is also a format for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dirty="0" smtClean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pPr marL="115888" indent="-115888"/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Data Frame/ Vector to Corpus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R provides a TM Package (Text Mining) to help us do this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Each Text in Data Frame/ Vector to be converted to Document using </a:t>
            </a:r>
            <a:r>
              <a:rPr lang="en-IN" sz="1800" dirty="0" err="1" smtClean="0"/>
              <a:t>VectorSource</a:t>
            </a:r>
            <a:r>
              <a:rPr lang="en-IN" sz="1800" dirty="0" smtClean="0"/>
              <a:t>/ </a:t>
            </a:r>
            <a:r>
              <a:rPr lang="en-IN" sz="1800" dirty="0" err="1" smtClean="0"/>
              <a:t>DataframeSource</a:t>
            </a:r>
            <a:endParaRPr lang="en-IN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Convert </a:t>
            </a:r>
            <a:r>
              <a:rPr lang="en-IN" sz="1800" dirty="0" err="1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VectorSource</a:t>
            </a:r>
            <a:r>
              <a:rPr lang="en-IN" sz="1800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/ </a:t>
            </a:r>
            <a:r>
              <a:rPr lang="en-IN" sz="1800" dirty="0" err="1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DataframeSource</a:t>
            </a:r>
            <a:r>
              <a:rPr lang="en-IN" sz="1800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 to Corpus using </a:t>
            </a:r>
            <a:r>
              <a:rPr lang="en-IN" sz="1800" dirty="0" err="1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Vcorpus</a:t>
            </a:r>
            <a:r>
              <a:rPr lang="en-IN" sz="1800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 command</a:t>
            </a:r>
          </a:p>
          <a:p>
            <a:endParaRPr lang="en-IN" sz="1800" dirty="0" smtClean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70C0"/>
              </a:solidFill>
            </a:endParaRPr>
          </a:p>
        </p:txBody>
      </p:sp>
      <p:sp>
        <p:nvSpPr>
          <p:cNvPr id="14" name="Text Placeholder 11"/>
          <p:cNvSpPr txBox="1">
            <a:spLocks/>
          </p:cNvSpPr>
          <p:nvPr/>
        </p:nvSpPr>
        <p:spPr>
          <a:xfrm>
            <a:off x="5934633" y="1605560"/>
            <a:ext cx="5638799" cy="4933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8" indent="-115888"/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Cleaning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 smtClean="0"/>
              <a:t>TM_Map</a:t>
            </a:r>
            <a:r>
              <a:rPr lang="en-IN" sz="1800" dirty="0" smtClean="0"/>
              <a:t> function from TM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tolower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removePunctuation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removeNumbers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Stripwhitespace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()</a:t>
            </a:r>
            <a:endParaRPr lang="en-IN" dirty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removeWords</a:t>
            </a:r>
            <a:endParaRPr lang="en-IN" dirty="0" smtClean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Stopwords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(‘</a:t>
            </a: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en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’)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stemDocument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stemCompletion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Qdap</a:t>
            </a:r>
            <a:r>
              <a:rPr lang="en-IN" sz="1800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bracketX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replace_number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replace_abbreviation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replace_contraction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replace_symbol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()</a:t>
            </a:r>
          </a:p>
          <a:p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TDM &amp; DTM</a:t>
            </a:r>
          </a:p>
          <a:p>
            <a:endParaRPr lang="en-IN" sz="1050" b="1" dirty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t>Remove Sparse Terms</a:t>
            </a:r>
            <a:endParaRPr lang="en-IN" sz="1800" dirty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endParaRPr lang="en-IN" dirty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295834" y="1084730"/>
            <a:ext cx="11551025" cy="0"/>
          </a:xfrm>
          <a:prstGeom prst="line">
            <a:avLst/>
          </a:prstGeom>
          <a:noFill/>
          <a:ln w="12700" cap="flat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ight Triangle 15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17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Rectangle 2"/>
          <p:cNvSpPr>
            <a:spLocks/>
          </p:cNvSpPr>
          <p:nvPr/>
        </p:nvSpPr>
        <p:spPr bwMode="auto">
          <a:xfrm>
            <a:off x="0" y="-4935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Appendix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0" y="54205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228601" y="1371600"/>
            <a:ext cx="5638799" cy="487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www.Wikipedia.org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www.datacamp.com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97545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 cap="flat">
          <a:solidFill>
            <a:srgbClr val="B2B2B2"/>
          </a:solidFill>
          <a:prstDash val="solid"/>
          <a:miter lim="800000"/>
          <a:headEnd type="none" w="med" len="med"/>
          <a:tailEnd type="none" w="med" len="med"/>
        </a:ln>
        <a:extLst>
          <a:ext uri="{909E8E84-426E-40dd-AFC4-6F175D3DCCD1}">
            <a14:hiddenFill xmlns:r="http://schemas.openxmlformats.org/officeDocument/2006/relationships" xmlns:p="http://schemas.openxmlformats.org/presentationml/2006/main" xmlns="" xmlns:a14="http://schemas.microsoft.com/office/drawing/2010/main">
              <a:solidFill>
                <a:srgbClr val="FFFFFF"/>
              </a:solidFill>
            </a14:hiddenFill>
          </a:ext>
        </a:extLst>
      </a:spPr>
      <a:bodyPr lIns="0" tIns="0" rIns="0" bIns="0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417</Words>
  <Application>Microsoft Office PowerPoint</Application>
  <PresentationFormat>Widescreen</PresentationFormat>
  <Paragraphs>113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RatnakarP</dc:creator>
  <cp:lastModifiedBy>Ujjwal Dalmia</cp:lastModifiedBy>
  <cp:revision>145</cp:revision>
  <dcterms:created xsi:type="dcterms:W3CDTF">2016-02-26T03:46:35Z</dcterms:created>
  <dcterms:modified xsi:type="dcterms:W3CDTF">2017-04-12T02:45:53Z</dcterms:modified>
</cp:coreProperties>
</file>