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64079A-CAA2-4C40-B470-7D7FB36F1869}" type="datetimeFigureOut">
              <a:rPr lang="en-US" smtClean="0"/>
              <a:t>19-Apr-17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F59CBC-1E87-4AE0-AD4E-A3AA618194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CUCUMBER</a:t>
            </a:r>
          </a:p>
          <a:p>
            <a:r>
              <a:rPr lang="en-US" dirty="0" smtClean="0"/>
              <a:t>FEATURE FILES</a:t>
            </a:r>
          </a:p>
        </p:txBody>
      </p:sp>
    </p:spTree>
    <p:extLst>
      <p:ext uri="{BB962C8B-B14F-4D97-AF65-F5344CB8AC3E}">
        <p14:creationId xmlns:p14="http://schemas.microsoft.com/office/powerpoint/2010/main" val="175434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381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Scenario: feeding a small </a:t>
            </a:r>
            <a:r>
              <a:rPr lang="en-US" dirty="0" err="1"/>
              <a:t>suckler</a:t>
            </a:r>
            <a:r>
              <a:rPr lang="en-US" dirty="0"/>
              <a:t> cow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cow weighs 450 kg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we calculate the feeding requirements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energy should be 26500 MJ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the protein should be 215 kg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Scenario</a:t>
            </a:r>
            <a:r>
              <a:rPr lang="en-US" dirty="0"/>
              <a:t>: feeding a medium </a:t>
            </a:r>
            <a:r>
              <a:rPr lang="en-US" dirty="0" err="1"/>
              <a:t>suckler</a:t>
            </a:r>
            <a:r>
              <a:rPr lang="en-US" dirty="0"/>
              <a:t> cow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cow weighs 500 kg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we calculate the feeding requirements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energy should be 29500 MJ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the protein should be 245 kg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3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133600"/>
            <a:ext cx="8839199" cy="4571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Scenario Outline: feeding a </a:t>
            </a:r>
            <a:r>
              <a:rPr lang="en-US" dirty="0" err="1"/>
              <a:t>suckler</a:t>
            </a:r>
            <a:r>
              <a:rPr lang="en-US" dirty="0"/>
              <a:t> cow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cow weighs &lt;weight&gt; kg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we calculate the feeding requirements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the energy should be &lt;energy&gt; MJ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the protein should be &lt;protein&gt; kg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weight | energy | protein |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450       | </a:t>
            </a:r>
            <a:r>
              <a:rPr lang="en-US" dirty="0"/>
              <a:t>26500 </a:t>
            </a:r>
            <a:r>
              <a:rPr lang="en-US" dirty="0" smtClean="0"/>
              <a:t>  | 215        </a:t>
            </a:r>
            <a:r>
              <a:rPr lang="en-US" dirty="0"/>
              <a:t>|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500 </a:t>
            </a:r>
            <a:r>
              <a:rPr lang="en-US" dirty="0" smtClean="0"/>
              <a:t>      | </a:t>
            </a:r>
            <a:r>
              <a:rPr lang="en-US" dirty="0"/>
              <a:t>29500 </a:t>
            </a:r>
            <a:r>
              <a:rPr lang="en-US" dirty="0" smtClean="0"/>
              <a:t>  | </a:t>
            </a:r>
            <a:r>
              <a:rPr lang="en-US" dirty="0"/>
              <a:t>245 </a:t>
            </a:r>
            <a:r>
              <a:rPr lang="en-US" dirty="0" smtClean="0"/>
              <a:t>       |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575 </a:t>
            </a:r>
            <a:r>
              <a:rPr lang="en-US" dirty="0" smtClean="0"/>
              <a:t>      | </a:t>
            </a:r>
            <a:r>
              <a:rPr lang="en-US" dirty="0"/>
              <a:t>31500 </a:t>
            </a:r>
            <a:r>
              <a:rPr lang="en-US" dirty="0" smtClean="0"/>
              <a:t>  | </a:t>
            </a:r>
            <a:r>
              <a:rPr lang="en-US" dirty="0"/>
              <a:t>255 </a:t>
            </a:r>
            <a:r>
              <a:rPr lang="en-US" dirty="0" smtClean="0"/>
              <a:t>       |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600 </a:t>
            </a:r>
            <a:r>
              <a:rPr lang="en-US" dirty="0" smtClean="0"/>
              <a:t>      | </a:t>
            </a:r>
            <a:r>
              <a:rPr lang="en-US" dirty="0"/>
              <a:t>37000 </a:t>
            </a:r>
            <a:r>
              <a:rPr lang="en-US" dirty="0" smtClean="0"/>
              <a:t>  | </a:t>
            </a:r>
            <a:r>
              <a:rPr lang="en-US" dirty="0"/>
              <a:t>305 </a:t>
            </a:r>
            <a:r>
              <a:rPr lang="en-US" dirty="0" smtClean="0"/>
              <a:t>       |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457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Doc String:</a:t>
            </a:r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blog post named "Random" with Markdown body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""" 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Title, Eh?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=============== 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is the first paragraph of my blog post.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"""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4572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the following users exist: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name </a:t>
            </a:r>
            <a:r>
              <a:rPr lang="en-US" dirty="0" smtClean="0"/>
              <a:t>| </a:t>
            </a:r>
            <a:r>
              <a:rPr lang="en-US" dirty="0"/>
              <a:t>email </a:t>
            </a:r>
            <a:r>
              <a:rPr lang="en-US" dirty="0" smtClean="0"/>
              <a:t>                         | </a:t>
            </a:r>
            <a:r>
              <a:rPr lang="en-US" dirty="0"/>
              <a:t>twitter </a:t>
            </a:r>
            <a:r>
              <a:rPr lang="en-US" dirty="0" smtClean="0"/>
              <a:t>                 |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Aslak</a:t>
            </a:r>
            <a:r>
              <a:rPr lang="en-US" dirty="0"/>
              <a:t> | aslak@cucumber.io </a:t>
            </a:r>
            <a:r>
              <a:rPr lang="en-US" dirty="0" smtClean="0"/>
              <a:t> | </a:t>
            </a:r>
            <a:r>
              <a:rPr lang="en-US" dirty="0"/>
              <a:t>@</a:t>
            </a:r>
            <a:r>
              <a:rPr lang="en-US" dirty="0" err="1"/>
              <a:t>aslak_hellesoy</a:t>
            </a:r>
            <a:r>
              <a:rPr lang="en-US" dirty="0"/>
              <a:t> |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Julien | julien@cucumber.io | @</a:t>
            </a:r>
            <a:r>
              <a:rPr lang="en-US" dirty="0" err="1"/>
              <a:t>jbpros</a:t>
            </a:r>
            <a:r>
              <a:rPr lang="en-US" dirty="0"/>
              <a:t> </a:t>
            </a:r>
            <a:r>
              <a:rPr lang="en-US" dirty="0" smtClean="0"/>
              <a:t>              |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Matt </a:t>
            </a:r>
            <a:r>
              <a:rPr lang="en-US" dirty="0" smtClean="0"/>
              <a:t>  | </a:t>
            </a:r>
            <a:r>
              <a:rPr lang="en-US" dirty="0"/>
              <a:t>matt@cucumber.io </a:t>
            </a:r>
            <a:r>
              <a:rPr lang="en-US" dirty="0" smtClean="0"/>
              <a:t> | </a:t>
            </a:r>
            <a:r>
              <a:rPr lang="en-US" dirty="0"/>
              <a:t>@</a:t>
            </a:r>
            <a:r>
              <a:rPr lang="en-US" dirty="0" err="1"/>
              <a:t>mattwynne</a:t>
            </a:r>
            <a:r>
              <a:rPr lang="en-US" dirty="0"/>
              <a:t> </a:t>
            </a:r>
            <a:r>
              <a:rPr lang="en-US" dirty="0" smtClean="0"/>
              <a:t>      |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457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Tags are a way to group Scenarios. They are @-prefixed strings and you can place as many tags as you like above Feature, Scenario, </a:t>
            </a:r>
            <a:r>
              <a:rPr lang="en-US" dirty="0" smtClean="0"/>
              <a:t>Scenario Outline or Examples keywords. Space </a:t>
            </a:r>
            <a:r>
              <a:rPr lang="en-US" dirty="0"/>
              <a:t>character are invalid in tags and may separate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Cucumber can perform different operations before and after each scenario based on what tags are present on a scenario.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2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45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</a:t>
            </a:r>
            <a:r>
              <a:rPr lang="en-US" dirty="0"/>
              <a:t> Some </a:t>
            </a:r>
            <a:r>
              <a:rPr lang="en-US" dirty="0" err="1"/>
              <a:t>cukes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I have </a:t>
            </a:r>
            <a:r>
              <a:rPr lang="en-US" dirty="0"/>
              <a:t>48</a:t>
            </a:r>
            <a:r>
              <a:rPr lang="en-US" dirty="0"/>
              <a:t> </a:t>
            </a:r>
            <a:r>
              <a:rPr lang="en-US" dirty="0" err="1"/>
              <a:t>cukes</a:t>
            </a:r>
            <a:r>
              <a:rPr lang="en-US" dirty="0"/>
              <a:t> in my </a:t>
            </a:r>
            <a:r>
              <a:rPr lang="en-US" dirty="0" smtClean="0"/>
              <a:t>belly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24400"/>
            <a:ext cx="8153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28975"/>
            <a:ext cx="8124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26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</a:t>
            </a:r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133600"/>
            <a:ext cx="8153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1438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5696816"/>
            <a:ext cx="82391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0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09800"/>
            <a:ext cx="81343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219450"/>
            <a:ext cx="81343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2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85975"/>
            <a:ext cx="81343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778952"/>
            <a:ext cx="8134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80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3810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Pretty - </a:t>
            </a:r>
            <a:r>
              <a:rPr lang="en-US" dirty="0"/>
              <a:t>Prints the Gherkin source to STDOUT along with additional </a:t>
            </a:r>
            <a:r>
              <a:rPr lang="en-US" dirty="0" err="1"/>
              <a:t>colours</a:t>
            </a:r>
            <a:r>
              <a:rPr lang="en-US" dirty="0"/>
              <a:t> and stack traces for errors.</a:t>
            </a:r>
            <a:endParaRPr lang="en-US" b="1" dirty="0"/>
          </a:p>
          <a:p>
            <a:r>
              <a:rPr lang="en-US" b="1" dirty="0" smtClean="0"/>
              <a:t>HTML - </a:t>
            </a:r>
            <a:r>
              <a:rPr lang="en-US" dirty="0"/>
              <a:t>Generates a HTML file, suitable for publishing.</a:t>
            </a:r>
            <a:endParaRPr lang="en-US" b="1" dirty="0"/>
          </a:p>
          <a:p>
            <a:r>
              <a:rPr lang="en-US" b="1" dirty="0" smtClean="0"/>
              <a:t>JSON - </a:t>
            </a:r>
            <a:r>
              <a:rPr lang="en-US" dirty="0"/>
              <a:t>Generates a JSON file, suitable for post-processing to generate custom reports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b="1" dirty="0" smtClean="0"/>
              <a:t>Usage - </a:t>
            </a:r>
            <a:r>
              <a:rPr lang="en-US" dirty="0"/>
              <a:t>Prints statistics to STDOUT. Programmers may find it useful to find slow or unused Step Definitions.</a:t>
            </a:r>
            <a:endParaRPr lang="en-US" b="1" dirty="0"/>
          </a:p>
          <a:p>
            <a:r>
              <a:rPr lang="en-US" b="1" dirty="0" smtClean="0"/>
              <a:t>Junit - </a:t>
            </a:r>
            <a:r>
              <a:rPr lang="en-US" dirty="0"/>
              <a:t>Generates XML files just like Apache Ant’s junitreport task. This XML format is understood by most Continuous Integration servers, who will use it to generate visual reports.</a:t>
            </a:r>
            <a:endParaRPr lang="en-US" b="1" dirty="0"/>
          </a:p>
          <a:p>
            <a:r>
              <a:rPr lang="en-US" b="1" dirty="0" smtClean="0"/>
              <a:t>Rerun - </a:t>
            </a:r>
            <a:r>
              <a:rPr lang="en-US" dirty="0"/>
              <a:t>The rerun report is a file that lists the location of failed Scenarios. This can be picked up by subsequent Cucumber </a:t>
            </a:r>
            <a:r>
              <a:rPr lang="en-US" dirty="0" smtClean="0"/>
              <a:t>runs.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BDD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105399" cy="435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7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Feature: Refund item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Scenario</a:t>
            </a:r>
            <a:r>
              <a:rPr lang="en-US" dirty="0"/>
              <a:t>: Jeff returns a faulty microwave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Jeff has bought a microwave for $100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he has a receipt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he returns the microwave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Jeff should be refunded $100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</a:t>
            </a:r>
          </a:p>
          <a:p>
            <a:r>
              <a:rPr lang="en-US" dirty="0"/>
              <a:t>Scenario</a:t>
            </a:r>
          </a:p>
          <a:p>
            <a:r>
              <a:rPr lang="en-US" dirty="0"/>
              <a:t>Given, When, Then, And, But (Steps)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Scenario Outline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""" (Doc Strings)</a:t>
            </a:r>
          </a:p>
          <a:p>
            <a:r>
              <a:rPr lang="en-US" dirty="0"/>
              <a:t>| (Data Tables)</a:t>
            </a:r>
          </a:p>
          <a:p>
            <a:r>
              <a:rPr lang="en-US" dirty="0"/>
              <a:t>@ (Tags)</a:t>
            </a:r>
          </a:p>
          <a:p>
            <a:r>
              <a:rPr lang="en-US" dirty="0"/>
              <a:t># (Comments)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Gherkins </a:t>
            </a:r>
            <a:r>
              <a:rPr lang="en-US" dirty="0" err="1" smtClean="0"/>
              <a:t>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133601"/>
            <a:ext cx="86868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 .feature file is supposed to describe a single feature of the system, or a particular aspect of a feature.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It's </a:t>
            </a:r>
            <a:r>
              <a:rPr lang="en-US" dirty="0"/>
              <a:t>just a way to provide a high-level description of a software feature, and to group related scenarios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Feature</a:t>
            </a:r>
            <a:r>
              <a:rPr lang="en-US" dirty="0"/>
              <a:t>: </a:t>
            </a:r>
            <a:r>
              <a:rPr lang="en-US" b="1" dirty="0"/>
              <a:t>Refund item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Sales </a:t>
            </a:r>
            <a:r>
              <a:rPr lang="en-US" dirty="0"/>
              <a:t>assistants should be able to refund customers' purchases. This is required by the law, and is also essential in order to keep customers happy.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Rules</a:t>
            </a:r>
            <a:r>
              <a:rPr lang="en-US" dirty="0"/>
              <a:t>: - Customer must present proof of purchase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Purchase must be less than 30 days ago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scenario is a </a:t>
            </a:r>
            <a:r>
              <a:rPr lang="en-US" i="1" dirty="0"/>
              <a:t>concrete example</a:t>
            </a:r>
            <a:r>
              <a:rPr lang="en-US" dirty="0"/>
              <a:t> that </a:t>
            </a:r>
            <a:r>
              <a:rPr lang="en-US" i="1" dirty="0"/>
              <a:t>illustrates</a:t>
            </a:r>
            <a:r>
              <a:rPr lang="en-US" dirty="0"/>
              <a:t> a business </a:t>
            </a:r>
            <a:r>
              <a:rPr lang="en-US" dirty="0" smtClean="0"/>
              <a:t>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Scenarios follow the same pattern:</a:t>
            </a:r>
          </a:p>
          <a:p>
            <a:r>
              <a:rPr lang="en-US" dirty="0" smtClean="0"/>
              <a:t>Describe </a:t>
            </a:r>
            <a:r>
              <a:rPr lang="en-US" dirty="0"/>
              <a:t>an initial context</a:t>
            </a:r>
          </a:p>
          <a:p>
            <a:r>
              <a:rPr lang="en-US" dirty="0"/>
              <a:t>Describe an event</a:t>
            </a:r>
          </a:p>
          <a:p>
            <a:r>
              <a:rPr lang="en-US" dirty="0"/>
              <a:t>Describe an expected </a:t>
            </a:r>
            <a:r>
              <a:rPr lang="en-US" dirty="0" smtClean="0"/>
              <a:t>outcome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5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381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step typically starts with </a:t>
            </a:r>
            <a:r>
              <a:rPr lang="en-US" b="1" dirty="0"/>
              <a:t>Given</a:t>
            </a:r>
            <a:r>
              <a:rPr lang="en-US" dirty="0"/>
              <a:t>, </a:t>
            </a:r>
            <a:r>
              <a:rPr lang="en-US" b="1" dirty="0"/>
              <a:t>When</a:t>
            </a:r>
            <a:r>
              <a:rPr lang="en-US" dirty="0"/>
              <a:t> or </a:t>
            </a:r>
            <a:r>
              <a:rPr lang="en-US" b="1" dirty="0"/>
              <a:t>Then</a:t>
            </a:r>
            <a:r>
              <a:rPr lang="en-US" dirty="0"/>
              <a:t>. If there are multiple Given or When steps underneath each other, you can use </a:t>
            </a:r>
            <a:r>
              <a:rPr lang="en-US" b="1" dirty="0"/>
              <a:t>And</a:t>
            </a:r>
            <a:r>
              <a:rPr lang="en-US" dirty="0"/>
              <a:t> or </a:t>
            </a:r>
            <a:r>
              <a:rPr lang="en-US" b="1" dirty="0" smtClean="0"/>
              <a:t>But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Given</a:t>
            </a:r>
            <a:r>
              <a:rPr lang="en-US" dirty="0"/>
              <a:t> steps are used to describe the initial context of the system---the </a:t>
            </a:r>
            <a:r>
              <a:rPr lang="en-US" i="1" dirty="0"/>
              <a:t>scene</a:t>
            </a:r>
            <a:r>
              <a:rPr lang="en-US" dirty="0"/>
              <a:t> of the scenario. It is typically something that happened in the </a:t>
            </a:r>
            <a:r>
              <a:rPr lang="en-US" i="1" dirty="0"/>
              <a:t>past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When steps are used to describe an event, or an </a:t>
            </a:r>
            <a:r>
              <a:rPr lang="en-US" i="1" dirty="0"/>
              <a:t>action</a:t>
            </a:r>
            <a:r>
              <a:rPr lang="en-US" dirty="0"/>
              <a:t>. This can be a person interacting with the system, or it can be an event triggered by another system.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381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It's strongly recommended you only have a single When step per scenario. If you feel compelled to add more it's usually a sign that you should split the scenario up in multiple scenarios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 steps are used to describe an </a:t>
            </a:r>
            <a:r>
              <a:rPr lang="en-US" i="1" dirty="0"/>
              <a:t>expected</a:t>
            </a:r>
            <a:r>
              <a:rPr lang="en-US" dirty="0"/>
              <a:t> outcome, or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Occasionally you'll find yourself repeating the same Given steps in all of the scenarios in a feature file. Since it is repeated in every scenario it is an indication that those steps are not </a:t>
            </a:r>
            <a:r>
              <a:rPr lang="en-US" i="1" dirty="0"/>
              <a:t>essential</a:t>
            </a:r>
            <a:r>
              <a:rPr lang="en-US" dirty="0"/>
              <a:t> to describe the scenarios, they are </a:t>
            </a:r>
            <a:r>
              <a:rPr lang="en-US" i="1" dirty="0"/>
              <a:t>incidental details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Background: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$100 microwave was sold on 2015-11-03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today is 2015-11-18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7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120</TotalTime>
  <Words>347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Hardcover</vt:lpstr>
      <vt:lpstr>CUCUMBER</vt:lpstr>
      <vt:lpstr>CUCUMBER BDD</vt:lpstr>
      <vt:lpstr>Gherkins</vt:lpstr>
      <vt:lpstr>Gherkins KeyWord</vt:lpstr>
      <vt:lpstr>Feature</vt:lpstr>
      <vt:lpstr>Scenario</vt:lpstr>
      <vt:lpstr>Steps</vt:lpstr>
      <vt:lpstr>Steps</vt:lpstr>
      <vt:lpstr>Background</vt:lpstr>
      <vt:lpstr>Scenario Outline</vt:lpstr>
      <vt:lpstr>Scenario Outline</vt:lpstr>
      <vt:lpstr>Step Arguments</vt:lpstr>
      <vt:lpstr>Step Arguments</vt:lpstr>
      <vt:lpstr>Tags</vt:lpstr>
      <vt:lpstr>Step Definition</vt:lpstr>
      <vt:lpstr>Step Definition</vt:lpstr>
      <vt:lpstr>Step Definition</vt:lpstr>
      <vt:lpstr>ScreenShot</vt:lpstr>
      <vt:lpstr>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CUCUMBER</dc:title>
  <dc:creator>NatarajanRamanathan</dc:creator>
  <cp:lastModifiedBy>NatarajanRamanathan</cp:lastModifiedBy>
  <cp:revision>11</cp:revision>
  <dcterms:created xsi:type="dcterms:W3CDTF">2017-03-02T12:43:49Z</dcterms:created>
  <dcterms:modified xsi:type="dcterms:W3CDTF">2017-04-19T06:35:48Z</dcterms:modified>
</cp:coreProperties>
</file>