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7" r:id="rId3"/>
    <p:sldId id="273" r:id="rId4"/>
    <p:sldId id="258" r:id="rId5"/>
    <p:sldId id="269" r:id="rId6"/>
    <p:sldId id="259" r:id="rId7"/>
    <p:sldId id="260" r:id="rId8"/>
    <p:sldId id="261" r:id="rId9"/>
    <p:sldId id="266" r:id="rId10"/>
    <p:sldId id="263" r:id="rId11"/>
    <p:sldId id="271" r:id="rId12"/>
    <p:sldId id="265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E8A-598D-4BC8-8CF9-5FEE07B4969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DD5-73DE-491A-B903-D6D21BEE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78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E8A-598D-4BC8-8CF9-5FEE07B4969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DD5-73DE-491A-B903-D6D21BEE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E8A-598D-4BC8-8CF9-5FEE07B4969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DD5-73DE-491A-B903-D6D21BEE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86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E8A-598D-4BC8-8CF9-5FEE07B4969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DD5-73DE-491A-B903-D6D21BEE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71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E8A-598D-4BC8-8CF9-5FEE07B4969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DD5-73DE-491A-B903-D6D21BEE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E8A-598D-4BC8-8CF9-5FEE07B4969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DD5-73DE-491A-B903-D6D21BEE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53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E8A-598D-4BC8-8CF9-5FEE07B4969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DD5-73DE-491A-B903-D6D21BEE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32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E8A-598D-4BC8-8CF9-5FEE07B4969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DD5-73DE-491A-B903-D6D21BEE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04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E8A-598D-4BC8-8CF9-5FEE07B4969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DD5-73DE-491A-B903-D6D21BEE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4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E8A-598D-4BC8-8CF9-5FEE07B4969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4AF7DD5-73DE-491A-B903-D6D21BEE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1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E8A-598D-4BC8-8CF9-5FEE07B4969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DD5-73DE-491A-B903-D6D21BEE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E8A-598D-4BC8-8CF9-5FEE07B4969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DD5-73DE-491A-B903-D6D21BEE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8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E8A-598D-4BC8-8CF9-5FEE07B4969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DD5-73DE-491A-B903-D6D21BEE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9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E8A-598D-4BC8-8CF9-5FEE07B4969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DD5-73DE-491A-B903-D6D21BEE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8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E8A-598D-4BC8-8CF9-5FEE07B4969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DD5-73DE-491A-B903-D6D21BEE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7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E8A-598D-4BC8-8CF9-5FEE07B4969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DD5-73DE-491A-B903-D6D21BEE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96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E8A-598D-4BC8-8CF9-5FEE07B4969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7DD5-73DE-491A-B903-D6D21BEE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8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AE8E8A-598D-4BC8-8CF9-5FEE07B4969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AF7DD5-73DE-491A-B903-D6D21BEE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4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edit/angular-asbkkv" TargetMode="External"/><Relationship Id="rId2" Type="http://schemas.openxmlformats.org/officeDocument/2006/relationships/hyperlink" Target="https://stackblitz.com/edit/angular-x3m2e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jagan_fiddle/Lrfpc7ke/3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angular/tree/master/packages/zone.js" TargetMode="External"/><Relationship Id="rId2" Type="http://schemas.openxmlformats.org/officeDocument/2006/relationships/hyperlink" Target="http://en.wikipedia.org/wiki/Thread-local_stor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gular/angular/blob/master/packages/zone.js/STANDARD-APIS.m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angular-yrh2p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Change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Jagan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8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9907" y="0"/>
            <a:ext cx="10018713" cy="1752599"/>
          </a:xfrm>
        </p:spPr>
        <p:txBody>
          <a:bodyPr/>
          <a:lstStyle/>
          <a:p>
            <a:r>
              <a:rPr lang="en-US" dirty="0" smtClean="0"/>
              <a:t>Change Detection Execution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3961" y="2230602"/>
            <a:ext cx="1564788" cy="576262"/>
          </a:xfrm>
        </p:spPr>
        <p:txBody>
          <a:bodyPr/>
          <a:lstStyle/>
          <a:p>
            <a:r>
              <a:rPr lang="en-US" dirty="0" smtClean="0"/>
              <a:t>Default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74266" y="2070264"/>
            <a:ext cx="1440749" cy="576262"/>
          </a:xfrm>
        </p:spPr>
        <p:txBody>
          <a:bodyPr/>
          <a:lstStyle/>
          <a:p>
            <a:r>
              <a:rPr lang="en-US" dirty="0" err="1" smtClean="0"/>
              <a:t>OnPush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3897755" y="29672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2772899" y="393965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037457" y="394922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057740" y="491211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230099" y="491211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4580257" y="491211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5752616" y="491211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iped Right Arrow 13"/>
          <p:cNvSpPr/>
          <p:nvPr/>
        </p:nvSpPr>
        <p:spPr>
          <a:xfrm>
            <a:off x="1237684" y="4912116"/>
            <a:ext cx="580571" cy="457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9475313" y="296720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8350457" y="3939659"/>
            <a:ext cx="457200" cy="4572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10615015" y="3949225"/>
            <a:ext cx="457200" cy="4572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7635298" y="4912116"/>
            <a:ext cx="457200" cy="4572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8807657" y="4912116"/>
            <a:ext cx="457200" cy="4572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10157815" y="4912116"/>
            <a:ext cx="457200" cy="4572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11330174" y="4912116"/>
            <a:ext cx="457200" cy="45720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/>
          <p:cNvSpPr/>
          <p:nvPr/>
        </p:nvSpPr>
        <p:spPr>
          <a:xfrm>
            <a:off x="6898534" y="4912116"/>
            <a:ext cx="580571" cy="457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7" idx="3"/>
            <a:endCxn id="8" idx="7"/>
          </p:cNvCxnSpPr>
          <p:nvPr/>
        </p:nvCxnSpPr>
        <p:spPr>
          <a:xfrm flipH="1">
            <a:off x="3163144" y="3357447"/>
            <a:ext cx="801566" cy="6491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3"/>
            <a:endCxn id="10" idx="0"/>
          </p:cNvCxnSpPr>
          <p:nvPr/>
        </p:nvCxnSpPr>
        <p:spPr>
          <a:xfrm flipH="1">
            <a:off x="2286340" y="4329904"/>
            <a:ext cx="553514" cy="5822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11" idx="0"/>
          </p:cNvCxnSpPr>
          <p:nvPr/>
        </p:nvCxnSpPr>
        <p:spPr>
          <a:xfrm>
            <a:off x="3163144" y="4329904"/>
            <a:ext cx="295555" cy="5822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5"/>
            <a:endCxn id="13" idx="0"/>
          </p:cNvCxnSpPr>
          <p:nvPr/>
        </p:nvCxnSpPr>
        <p:spPr>
          <a:xfrm>
            <a:off x="5427702" y="4339470"/>
            <a:ext cx="553514" cy="5726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3"/>
            <a:endCxn id="12" idx="0"/>
          </p:cNvCxnSpPr>
          <p:nvPr/>
        </p:nvCxnSpPr>
        <p:spPr>
          <a:xfrm flipH="1">
            <a:off x="4808857" y="4339470"/>
            <a:ext cx="295555" cy="5726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5"/>
            <a:endCxn id="9" idx="0"/>
          </p:cNvCxnSpPr>
          <p:nvPr/>
        </p:nvCxnSpPr>
        <p:spPr>
          <a:xfrm>
            <a:off x="4288000" y="3357447"/>
            <a:ext cx="978057" cy="5917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5"/>
            <a:endCxn id="17" idx="0"/>
          </p:cNvCxnSpPr>
          <p:nvPr/>
        </p:nvCxnSpPr>
        <p:spPr>
          <a:xfrm>
            <a:off x="9865558" y="3357447"/>
            <a:ext cx="978057" cy="5917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3"/>
            <a:endCxn id="16" idx="0"/>
          </p:cNvCxnSpPr>
          <p:nvPr/>
        </p:nvCxnSpPr>
        <p:spPr>
          <a:xfrm flipH="1">
            <a:off x="8579057" y="3357447"/>
            <a:ext cx="963211" cy="5822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3"/>
            <a:endCxn id="18" idx="0"/>
          </p:cNvCxnSpPr>
          <p:nvPr/>
        </p:nvCxnSpPr>
        <p:spPr>
          <a:xfrm flipH="1">
            <a:off x="7863898" y="4329904"/>
            <a:ext cx="553514" cy="5822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6" idx="5"/>
            <a:endCxn id="19" idx="0"/>
          </p:cNvCxnSpPr>
          <p:nvPr/>
        </p:nvCxnSpPr>
        <p:spPr>
          <a:xfrm>
            <a:off x="8740702" y="4329904"/>
            <a:ext cx="295555" cy="5822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7" idx="3"/>
            <a:endCxn id="20" idx="0"/>
          </p:cNvCxnSpPr>
          <p:nvPr/>
        </p:nvCxnSpPr>
        <p:spPr>
          <a:xfrm flipH="1">
            <a:off x="10386415" y="4339470"/>
            <a:ext cx="295555" cy="5726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7" idx="5"/>
            <a:endCxn id="21" idx="0"/>
          </p:cNvCxnSpPr>
          <p:nvPr/>
        </p:nvCxnSpPr>
        <p:spPr>
          <a:xfrm>
            <a:off x="11005260" y="4339470"/>
            <a:ext cx="553514" cy="5726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29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64870"/>
          </a:xfrm>
        </p:spPr>
        <p:txBody>
          <a:bodyPr/>
          <a:lstStyle/>
          <a:p>
            <a:r>
              <a:rPr lang="en-US" dirty="0" err="1" smtClean="0"/>
              <a:t>OnPush</a:t>
            </a:r>
            <a:r>
              <a:rPr lang="en-US" dirty="0" smtClean="0"/>
              <a:t> (</a:t>
            </a:r>
            <a:r>
              <a:rPr lang="en-US" dirty="0" err="1" smtClean="0"/>
              <a:t>checkOnce</a:t>
            </a:r>
            <a:r>
              <a:rPr lang="en-US" dirty="0"/>
              <a:t>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445967" y="1890156"/>
            <a:ext cx="4607188" cy="576262"/>
          </a:xfrm>
        </p:spPr>
        <p:txBody>
          <a:bodyPr/>
          <a:lstStyle/>
          <a:p>
            <a:r>
              <a:rPr lang="en-US" dirty="0" smtClean="0"/>
              <a:t>Code	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67" y="2563441"/>
            <a:ext cx="4933399" cy="3077338"/>
          </a:xfrm>
        </p:spPr>
      </p:pic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6744226" y="1901636"/>
            <a:ext cx="4622537" cy="576262"/>
          </a:xfrm>
        </p:spPr>
        <p:txBody>
          <a:bodyPr/>
          <a:lstStyle/>
          <a:p>
            <a:r>
              <a:rPr lang="en-US" dirty="0" smtClean="0"/>
              <a:t>Ways to Update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4"/>
          </p:nvPr>
        </p:nvSpPr>
        <p:spPr>
          <a:xfrm>
            <a:off x="6607967" y="2563441"/>
            <a:ext cx="4895056" cy="2455862"/>
          </a:xfrm>
        </p:spPr>
        <p:txBody>
          <a:bodyPr/>
          <a:lstStyle/>
          <a:p>
            <a:r>
              <a:rPr lang="en-US" dirty="0"/>
              <a:t>The Input reference changes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,. @</a:t>
            </a:r>
            <a:r>
              <a:rPr lang="en-US" dirty="0">
                <a:solidFill>
                  <a:srgbClr val="0070C0"/>
                </a:solidFill>
              </a:rPr>
              <a:t>Input</a:t>
            </a:r>
            <a:r>
              <a:rPr lang="en-US" dirty="0"/>
              <a:t>() </a:t>
            </a:r>
            <a:r>
              <a:rPr lang="en-US" dirty="0" err="1"/>
              <a:t>inputattribute</a:t>
            </a: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DOM</a:t>
            </a:r>
            <a:r>
              <a:rPr lang="en-US" dirty="0" smtClean="0"/>
              <a:t> events.</a:t>
            </a:r>
          </a:p>
          <a:p>
            <a:r>
              <a:rPr lang="en-US" dirty="0" smtClean="0"/>
              <a:t>By </a:t>
            </a:r>
            <a:r>
              <a:rPr lang="en-US" dirty="0"/>
              <a:t>explicitly </a:t>
            </a:r>
            <a:r>
              <a:rPr lang="en-US" dirty="0" smtClean="0"/>
              <a:t> call </a:t>
            </a:r>
            <a:r>
              <a:rPr lang="en-US" dirty="0" err="1" smtClean="0">
                <a:solidFill>
                  <a:srgbClr val="0070C0"/>
                </a:solidFill>
              </a:rPr>
              <a:t>detectChanges</a:t>
            </a:r>
            <a:r>
              <a:rPr lang="en-US" dirty="0"/>
              <a:t>()  </a:t>
            </a:r>
            <a:r>
              <a:rPr lang="en-US" dirty="0" smtClean="0"/>
              <a:t>&amp; </a:t>
            </a:r>
            <a:r>
              <a:rPr lang="en-US" dirty="0" err="1" smtClean="0">
                <a:solidFill>
                  <a:srgbClr val="0070C0"/>
                </a:solidFill>
              </a:rPr>
              <a:t>markForCheck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15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52549"/>
            <a:ext cx="10018713" cy="1752599"/>
          </a:xfrm>
        </p:spPr>
        <p:txBody>
          <a:bodyPr/>
          <a:lstStyle/>
          <a:p>
            <a:r>
              <a:rPr lang="en-US" dirty="0" err="1" smtClean="0"/>
              <a:t>OnPush</a:t>
            </a:r>
            <a:r>
              <a:rPr lang="en-US" dirty="0" smtClean="0"/>
              <a:t> VS Default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980707"/>
            <a:ext cx="10018713" cy="105294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OnPush</a:t>
            </a:r>
            <a:r>
              <a:rPr lang="en-US" dirty="0" smtClean="0"/>
              <a:t> vs Default sample App link.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stackblitz.com/edit/angular-x3m2e6</a:t>
            </a:r>
            <a:r>
              <a:rPr lang="en-US" dirty="0" smtClean="0"/>
              <a:t>  ( View Rendering )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stackblitz.com/edit/angular-asbkkv</a:t>
            </a:r>
            <a:r>
              <a:rPr lang="en-US" dirty="0" smtClean="0"/>
              <a:t> ( Update data by diff types )</a:t>
            </a:r>
          </a:p>
        </p:txBody>
      </p:sp>
    </p:spTree>
    <p:extLst>
      <p:ext uri="{BB962C8B-B14F-4D97-AF65-F5344CB8AC3E}">
        <p14:creationId xmlns:p14="http://schemas.microsoft.com/office/powerpoint/2010/main" val="18122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76493" y="2489662"/>
            <a:ext cx="10018713" cy="175259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9779435" cy="31242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Why &amp; When ?</a:t>
            </a:r>
          </a:p>
          <a:p>
            <a:r>
              <a:rPr lang="en-US" dirty="0" smtClean="0"/>
              <a:t>Dynamic HTML</a:t>
            </a:r>
          </a:p>
          <a:p>
            <a:r>
              <a:rPr lang="en-US" dirty="0"/>
              <a:t>Life Cycle hooks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is Zone.js ?</a:t>
            </a:r>
          </a:p>
          <a:p>
            <a:pPr lvl="1"/>
            <a:r>
              <a:rPr lang="en-US" dirty="0" smtClean="0"/>
              <a:t>Zone.js Architecture</a:t>
            </a:r>
          </a:p>
          <a:p>
            <a:r>
              <a:rPr lang="en-US" dirty="0" smtClean="0"/>
              <a:t>How Angular detect the changes ?.</a:t>
            </a:r>
          </a:p>
          <a:p>
            <a:pPr lvl="1"/>
            <a:r>
              <a:rPr lang="en-US" dirty="0" smtClean="0"/>
              <a:t>Demo</a:t>
            </a:r>
          </a:p>
          <a:p>
            <a:r>
              <a:rPr lang="en-US" dirty="0" smtClean="0"/>
              <a:t>Change </a:t>
            </a:r>
            <a:r>
              <a:rPr lang="en-US" dirty="0"/>
              <a:t>Detection </a:t>
            </a:r>
            <a:r>
              <a:rPr lang="en-US" dirty="0" smtClean="0"/>
              <a:t>Execution</a:t>
            </a:r>
          </a:p>
          <a:p>
            <a:r>
              <a:rPr lang="en-US" dirty="0" err="1" smtClean="0"/>
              <a:t>OnPush</a:t>
            </a:r>
            <a:r>
              <a:rPr lang="en-US" dirty="0" smtClean="0"/>
              <a:t> VS Default Demo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93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567" y="1468384"/>
            <a:ext cx="1353890" cy="988621"/>
          </a:xfrm>
        </p:spPr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0567" y="2199706"/>
            <a:ext cx="8865033" cy="1100448"/>
          </a:xfrm>
        </p:spPr>
        <p:txBody>
          <a:bodyPr/>
          <a:lstStyle/>
          <a:p>
            <a:r>
              <a:rPr lang="en-US" dirty="0" smtClean="0"/>
              <a:t>To build </a:t>
            </a:r>
            <a:r>
              <a:rPr lang="en-US" dirty="0" smtClean="0">
                <a:solidFill>
                  <a:srgbClr val="0070C0"/>
                </a:solidFill>
              </a:rPr>
              <a:t>optimized</a:t>
            </a:r>
            <a:r>
              <a:rPr lang="en-US" dirty="0" smtClean="0"/>
              <a:t> angular component.</a:t>
            </a:r>
          </a:p>
          <a:p>
            <a:r>
              <a:rPr lang="en-US" dirty="0" smtClean="0"/>
              <a:t>To </a:t>
            </a:r>
            <a:r>
              <a:rPr lang="en-US" dirty="0" smtClean="0">
                <a:solidFill>
                  <a:srgbClr val="0070C0"/>
                </a:solidFill>
              </a:rPr>
              <a:t>reduce</a:t>
            </a:r>
            <a:r>
              <a:rPr lang="en-US" dirty="0" smtClean="0"/>
              <a:t> the CD cycles by targeting the actual component and its ancestor components.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50567" y="3500848"/>
            <a:ext cx="1698275" cy="9886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650567" y="4088082"/>
            <a:ext cx="8865033" cy="1100448"/>
          </a:xfrm>
        </p:spPr>
        <p:txBody>
          <a:bodyPr/>
          <a:lstStyle/>
          <a:p>
            <a:r>
              <a:rPr lang="en-US" dirty="0" smtClean="0"/>
              <a:t>Frequent UI updates like real time displaying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HTML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Application Link</a:t>
            </a:r>
          </a:p>
          <a:p>
            <a:pPr lvl="1"/>
            <a:r>
              <a:rPr lang="en-US" dirty="0" smtClean="0">
                <a:hlinkClick r:id="rId2"/>
              </a:rPr>
              <a:t>https://jsfiddle.net/jagan_fiddle/Lrfpc7ke/32/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1937" y="151410"/>
            <a:ext cx="7061653" cy="1249878"/>
          </a:xfrm>
        </p:spPr>
        <p:txBody>
          <a:bodyPr>
            <a:normAutofit/>
          </a:bodyPr>
          <a:lstStyle/>
          <a:p>
            <a:r>
              <a:rPr lang="en-US" dirty="0" smtClean="0"/>
              <a:t>Life Cycle Hooks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555564" y="2025731"/>
            <a:ext cx="4895055" cy="3124201"/>
          </a:xfrm>
        </p:spPr>
        <p:txBody>
          <a:bodyPr/>
          <a:lstStyle/>
          <a:p>
            <a:r>
              <a:rPr lang="en-US" dirty="0" err="1"/>
              <a:t>ngOnInit</a:t>
            </a:r>
            <a:r>
              <a:rPr lang="en-US" dirty="0" smtClean="0"/>
              <a:t>()</a:t>
            </a:r>
          </a:p>
          <a:p>
            <a:r>
              <a:rPr lang="en-US" dirty="0" err="1"/>
              <a:t>ngDocheck</a:t>
            </a:r>
            <a:r>
              <a:rPr lang="en-US" dirty="0"/>
              <a:t>()</a:t>
            </a:r>
          </a:p>
          <a:p>
            <a:r>
              <a:rPr lang="en-US" dirty="0" err="1" smtClean="0"/>
              <a:t>ngAfterContentInit</a:t>
            </a:r>
            <a:r>
              <a:rPr lang="en-US" dirty="0" smtClean="0"/>
              <a:t>()</a:t>
            </a:r>
          </a:p>
          <a:p>
            <a:r>
              <a:rPr lang="en-US" dirty="0" err="1"/>
              <a:t>ngAfterContentChecked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err="1"/>
              <a:t>ngAfterViewInit</a:t>
            </a:r>
            <a:r>
              <a:rPr lang="en-US" dirty="0" smtClean="0"/>
              <a:t>()</a:t>
            </a:r>
          </a:p>
          <a:p>
            <a:r>
              <a:rPr lang="en-US" dirty="0" err="1"/>
              <a:t>ngAfterViewChecked</a:t>
            </a:r>
            <a:r>
              <a:rPr lang="en-US" dirty="0" smtClean="0"/>
              <a:t>()</a:t>
            </a:r>
          </a:p>
          <a:p>
            <a:r>
              <a:rPr lang="en-US" dirty="0" err="1"/>
              <a:t>ngOnDestroy</a:t>
            </a:r>
            <a:r>
              <a:rPr lang="en-US" dirty="0"/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237" y="151410"/>
            <a:ext cx="3201946" cy="649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Zone.js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Zones are useful for frameworks to know when to </a:t>
            </a:r>
            <a:r>
              <a:rPr lang="en-US" sz="2400" dirty="0" smtClean="0">
                <a:solidFill>
                  <a:srgbClr val="0070C0"/>
                </a:solidFill>
              </a:rPr>
              <a:t>render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Zone is an execution context that </a:t>
            </a:r>
            <a:r>
              <a:rPr lang="en-US" dirty="0">
                <a:solidFill>
                  <a:srgbClr val="0070C0"/>
                </a:solidFill>
              </a:rPr>
              <a:t>persists</a:t>
            </a:r>
            <a:r>
              <a:rPr lang="en-US" sz="2400" dirty="0"/>
              <a:t> across </a:t>
            </a:r>
            <a:r>
              <a:rPr lang="en-US" sz="2400" dirty="0" err="1"/>
              <a:t>async</a:t>
            </a:r>
            <a:r>
              <a:rPr lang="en-US" sz="2400" dirty="0"/>
              <a:t> </a:t>
            </a:r>
            <a:r>
              <a:rPr lang="en-US" sz="2400" dirty="0" smtClean="0"/>
              <a:t>tasks ( like </a:t>
            </a:r>
            <a:r>
              <a:rPr lang="en-US" sz="2400" dirty="0" smtClean="0">
                <a:hlinkClick r:id="rId2"/>
              </a:rPr>
              <a:t>thread-local storage</a:t>
            </a:r>
            <a:r>
              <a:rPr lang="en-US" sz="2400" dirty="0" smtClean="0"/>
              <a:t> ). </a:t>
            </a:r>
          </a:p>
          <a:p>
            <a:r>
              <a:rPr lang="en-US" sz="2400" dirty="0"/>
              <a:t>Zones are useful for </a:t>
            </a:r>
            <a:r>
              <a:rPr lang="en-US" sz="2400" dirty="0">
                <a:solidFill>
                  <a:srgbClr val="0070C0"/>
                </a:solidFill>
              </a:rPr>
              <a:t>debugging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testing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profiling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smtClean="0"/>
              <a:t>There are three kinds of tasks of interest:</a:t>
            </a:r>
            <a:endParaRPr lang="en-US" sz="2400" b="0" dirty="0" smtClean="0">
              <a:effectLst/>
            </a:endParaRPr>
          </a:p>
          <a:p>
            <a:pPr lvl="1" fontAlgn="base"/>
            <a:r>
              <a:rPr lang="en-US" b="1" dirty="0" err="1" smtClean="0"/>
              <a:t>MicroTask</a:t>
            </a:r>
            <a:r>
              <a:rPr lang="en-US" dirty="0" smtClean="0"/>
              <a:t> </a:t>
            </a:r>
          </a:p>
          <a:p>
            <a:pPr lvl="1" fontAlgn="base"/>
            <a:r>
              <a:rPr lang="en-US" b="1" dirty="0" err="1" smtClean="0"/>
              <a:t>MacroTask</a:t>
            </a:r>
            <a:r>
              <a:rPr lang="en-US" dirty="0" smtClean="0"/>
              <a:t> </a:t>
            </a:r>
          </a:p>
          <a:p>
            <a:pPr lvl="1" fontAlgn="base"/>
            <a:r>
              <a:rPr lang="en-US" b="1" dirty="0" err="1" smtClean="0"/>
              <a:t>EventTask</a:t>
            </a:r>
            <a:endParaRPr lang="en-US" dirty="0" smtClean="0"/>
          </a:p>
          <a:p>
            <a:r>
              <a:rPr lang="en-US" sz="2400" dirty="0" smtClean="0"/>
              <a:t>Source link: </a:t>
            </a:r>
            <a:r>
              <a:rPr lang="en-US" sz="2400" dirty="0" smtClean="0"/>
              <a:t>(</a:t>
            </a:r>
            <a:r>
              <a:rPr lang="en-US" dirty="0">
                <a:hlinkClick r:id="rId3"/>
              </a:rPr>
              <a:t>https://github.com/angular/angular/tree/master/packages/zone.js</a:t>
            </a:r>
            <a:r>
              <a:rPr lang="en-US" sz="2400" dirty="0" smtClean="0"/>
              <a:t>)</a:t>
            </a:r>
          </a:p>
          <a:p>
            <a:r>
              <a:rPr lang="en-US" dirty="0">
                <a:hlinkClick r:id="rId4"/>
              </a:rPr>
              <a:t>https://github.com/angular/angular/blob/master/packages/zone.js/STANDARD-APIS.md</a:t>
            </a:r>
            <a:endParaRPr lang="en-US" sz="24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40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Zone.js Architecture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07" y="1727660"/>
            <a:ext cx="10421320" cy="4490260"/>
          </a:xfrm>
        </p:spPr>
      </p:pic>
    </p:spTree>
    <p:extLst>
      <p:ext uri="{BB962C8B-B14F-4D97-AF65-F5344CB8AC3E}">
        <p14:creationId xmlns:p14="http://schemas.microsoft.com/office/powerpoint/2010/main" val="28112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54080"/>
            <a:ext cx="10018713" cy="1008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Angular detect the changes ?.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Zone.js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484311" y="3454929"/>
            <a:ext cx="4895056" cy="2455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Zone Schedule Loop {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Drainallmicrotask</a:t>
            </a:r>
            <a:r>
              <a:rPr lang="en-US" sz="1800" b="1" dirty="0"/>
              <a:t>();</a:t>
            </a:r>
          </a:p>
          <a:p>
            <a:pPr marL="457200" lvl="1" indent="0">
              <a:buNone/>
            </a:pPr>
            <a:r>
              <a:rPr lang="en-US" sz="1800" dirty="0" err="1"/>
              <a:t>Eventtask</a:t>
            </a:r>
            <a:r>
              <a:rPr lang="en-US" sz="1800" dirty="0"/>
              <a:t>();</a:t>
            </a:r>
          </a:p>
          <a:p>
            <a:pPr marL="457200" lvl="1" indent="0">
              <a:buNone/>
            </a:pPr>
            <a:r>
              <a:rPr lang="en-US" sz="1800" dirty="0" err="1"/>
              <a:t>MacroTask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Angular Application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607968" y="3454139"/>
            <a:ext cx="4895056" cy="24558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ApplicationRef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Constructor(){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0070C0"/>
                </a:solidFill>
              </a:rPr>
              <a:t>this._</a:t>
            </a:r>
            <a:r>
              <a:rPr lang="en-US" b="1" dirty="0" err="1">
                <a:solidFill>
                  <a:srgbClr val="0070C0"/>
                </a:solidFill>
              </a:rPr>
              <a:t>zone.onMicrotaskEmpty.subscribe</a:t>
            </a:r>
            <a:r>
              <a:rPr lang="en-US" b="1" dirty="0">
                <a:solidFill>
                  <a:srgbClr val="0070C0"/>
                </a:solidFill>
              </a:rPr>
              <a:t>(</a:t>
            </a:r>
          </a:p>
          <a:p>
            <a:pPr marL="914400" lvl="2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{</a:t>
            </a:r>
            <a:r>
              <a:rPr lang="en-US" b="1" dirty="0">
                <a:solidFill>
                  <a:srgbClr val="0070C0"/>
                </a:solidFill>
              </a:rPr>
              <a:t>next: () =&gt; { this._</a:t>
            </a:r>
            <a:r>
              <a:rPr lang="en-US" b="1" dirty="0" err="1">
                <a:solidFill>
                  <a:srgbClr val="0070C0"/>
                </a:solidFill>
              </a:rPr>
              <a:t>zone.run</a:t>
            </a:r>
            <a:r>
              <a:rPr lang="en-US" b="1" dirty="0">
                <a:solidFill>
                  <a:srgbClr val="0070C0"/>
                </a:solidFill>
              </a:rPr>
              <a:t>(() =&gt; { </a:t>
            </a:r>
            <a:r>
              <a:rPr lang="en-US" b="1" dirty="0" err="1">
                <a:solidFill>
                  <a:srgbClr val="0070C0"/>
                </a:solidFill>
              </a:rPr>
              <a:t>this.tick</a:t>
            </a:r>
            <a:r>
              <a:rPr lang="en-US" b="1" dirty="0">
                <a:solidFill>
                  <a:srgbClr val="0070C0"/>
                </a:solidFill>
              </a:rPr>
              <a:t>(); }); </a:t>
            </a:r>
            <a:r>
              <a:rPr lang="en-US" b="1" dirty="0" smtClean="0">
                <a:solidFill>
                  <a:srgbClr val="0070C0"/>
                </a:solidFill>
              </a:rPr>
              <a:t>}});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2179" y="1641789"/>
            <a:ext cx="8739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edium-content-serif-font"/>
              </a:rPr>
              <a:t>Zone </a:t>
            </a:r>
            <a:r>
              <a:rPr lang="en-US" dirty="0" err="1" smtClean="0">
                <a:latin typeface="medium-content-serif-font"/>
              </a:rPr>
              <a:t>Js</a:t>
            </a:r>
            <a:r>
              <a:rPr lang="en-US" dirty="0" smtClean="0">
                <a:latin typeface="medium-content-serif-font"/>
              </a:rPr>
              <a:t> only </a:t>
            </a:r>
            <a:r>
              <a:rPr lang="en-US" dirty="0">
                <a:latin typeface="medium-content-serif-font"/>
              </a:rPr>
              <a:t>leverages the execution context to </a:t>
            </a:r>
            <a:r>
              <a:rPr lang="en-US" dirty="0">
                <a:solidFill>
                  <a:srgbClr val="00B0F0"/>
                </a:solidFill>
                <a:latin typeface="medium-content-serif-font"/>
              </a:rPr>
              <a:t>detect changes </a:t>
            </a:r>
            <a:r>
              <a:rPr lang="en-US" dirty="0">
                <a:latin typeface="medium-content-serif-font"/>
              </a:rPr>
              <a:t>and </a:t>
            </a:r>
            <a:r>
              <a:rPr lang="en-US" dirty="0" err="1">
                <a:solidFill>
                  <a:srgbClr val="00B0F0"/>
                </a:solidFill>
                <a:latin typeface="medium-content-serif-font"/>
              </a:rPr>
              <a:t>async</a:t>
            </a:r>
            <a:r>
              <a:rPr lang="en-US" dirty="0">
                <a:solidFill>
                  <a:srgbClr val="00B0F0"/>
                </a:solidFill>
                <a:latin typeface="medium-content-serif-font"/>
              </a:rPr>
              <a:t> events </a:t>
            </a:r>
            <a:r>
              <a:rPr lang="en-US" dirty="0">
                <a:latin typeface="medium-content-serif-font"/>
              </a:rPr>
              <a:t>so it could trigger UI </a:t>
            </a:r>
            <a:r>
              <a:rPr lang="en-US" dirty="0" smtClean="0">
                <a:latin typeface="medium-content-serif-font"/>
              </a:rPr>
              <a:t>update.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Zone.js Demo Application link.</a:t>
            </a:r>
          </a:p>
          <a:p>
            <a:pPr lvl="1"/>
            <a:r>
              <a:rPr lang="en-US" dirty="0" smtClean="0">
                <a:hlinkClick r:id="rId2"/>
              </a:rPr>
              <a:t>https://stackblitz.com/edit/angular-yrh2pm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6933</TotalTime>
  <Words>267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medium-content-serif-font</vt:lpstr>
      <vt:lpstr>Parallax</vt:lpstr>
      <vt:lpstr>Angular Change Detection</vt:lpstr>
      <vt:lpstr>Topics</vt:lpstr>
      <vt:lpstr>Why?</vt:lpstr>
      <vt:lpstr>Dynamic HTML </vt:lpstr>
      <vt:lpstr>Life Cycle Hooks</vt:lpstr>
      <vt:lpstr>What is Zone.js ?</vt:lpstr>
      <vt:lpstr>Zone.js Architecture </vt:lpstr>
      <vt:lpstr>How Angular detect the changes ?. </vt:lpstr>
      <vt:lpstr>Demo</vt:lpstr>
      <vt:lpstr>Change Detection Execution</vt:lpstr>
      <vt:lpstr>OnPush (checkOnce)</vt:lpstr>
      <vt:lpstr>OnPush VS Default Demo</vt:lpstr>
      <vt:lpstr>Thank you</vt:lpstr>
    </vt:vector>
  </TitlesOfParts>
  <Company>Scientific Games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Change Detection</dc:title>
  <dc:creator>Kumar Saliyar Babu, Jagan</dc:creator>
  <cp:lastModifiedBy>Kumar Saliyar Babu, Jagan</cp:lastModifiedBy>
  <cp:revision>89</cp:revision>
  <dcterms:created xsi:type="dcterms:W3CDTF">2019-07-15T11:54:12Z</dcterms:created>
  <dcterms:modified xsi:type="dcterms:W3CDTF">2019-07-25T11:54:40Z</dcterms:modified>
</cp:coreProperties>
</file>