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84"/>
      </p:cViewPr>
      <p:guideLst/>
    </p:cSldViewPr>
  </p:slideViewPr>
  <p:notesTextViewPr>
    <p:cViewPr>
      <p:scale>
        <a:sx n="1" d="1"/>
        <a:sy n="1" d="1"/>
      </p:scale>
      <p:origin x="0" y="0"/>
    </p:cViewPr>
  </p:notesTextViewPr>
  <p:sorterViewPr>
    <p:cViewPr>
      <p:scale>
        <a:sx n="100" d="100"/>
        <a:sy n="100" d="100"/>
      </p:scale>
      <p:origin x="0" y="-658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7E2BCC-FD96-4A7F-8B62-2D2D24079CF8}" type="datetimeFigureOut">
              <a:rPr lang="en-IN" smtClean="0"/>
              <a:t>08-02-2024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3FD6A-E1F1-4AE6-887B-FC21AB98E8ED}" type="slidenum">
              <a:rPr lang="en-IN" smtClean="0"/>
              <a:t>‹#›</a:t>
            </a:fld>
            <a:endParaRPr lang="en-IN"/>
          </a:p>
        </p:txBody>
      </p:sp>
    </p:spTree>
    <p:extLst>
      <p:ext uri="{BB962C8B-B14F-4D97-AF65-F5344CB8AC3E}">
        <p14:creationId xmlns:p14="http://schemas.microsoft.com/office/powerpoint/2010/main" val="2339697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2/8/2024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24742" y="1097281"/>
            <a:ext cx="8739053" cy="653142"/>
          </a:xfrm>
        </p:spPr>
        <p:txBody>
          <a:bodyPr>
            <a:normAutofit fontScale="90000"/>
          </a:bodyPr>
          <a:lstStyle/>
          <a:p>
            <a:r>
              <a:rPr lang="en-IN" dirty="0"/>
              <a:t> </a:t>
            </a:r>
            <a:r>
              <a:rPr lang="en-IN" sz="4000" dirty="0" smtClean="0">
                <a:latin typeface="Times New Roman" panose="02020603050405020304" pitchFamily="18" charset="0"/>
                <a:cs typeface="Times New Roman" panose="02020603050405020304" pitchFamily="18" charset="0"/>
              </a:rPr>
              <a:t>ENERGY CONSUMPTION PREDICTION</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4621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947752" y="0"/>
            <a:ext cx="4582294" cy="1645918"/>
          </a:xfrm>
        </p:spPr>
        <p:txBody>
          <a:bodyPr>
            <a:normAutofit fontScale="90000"/>
          </a:bodyPr>
          <a:lstStyle/>
          <a:p>
            <a:r>
              <a:rPr lang="en-US" sz="3600" dirty="0" smtClean="0">
                <a:latin typeface="Times New Roman" panose="02020603050405020304" pitchFamily="18" charset="0"/>
                <a:cs typeface="Times New Roman" panose="02020603050405020304" pitchFamily="18" charset="0"/>
              </a:rPr>
              <a:t>LITERATURE</a:t>
            </a:r>
            <a:r>
              <a:rPr lang="en-US" dirty="0" smtClean="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SURVEY</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p>
        </p:txBody>
      </p:sp>
      <p:cxnSp>
        <p:nvCxnSpPr>
          <p:cNvPr id="6" name="Straight Connector 5"/>
          <p:cNvCxnSpPr/>
          <p:nvPr/>
        </p:nvCxnSpPr>
        <p:spPr>
          <a:xfrm>
            <a:off x="2534195" y="1084217"/>
            <a:ext cx="26126" cy="5577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950824" y="1084217"/>
            <a:ext cx="52251" cy="5577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616338" y="1084217"/>
            <a:ext cx="0" cy="5577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9000309" y="1084217"/>
            <a:ext cx="26126" cy="5577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776549" y="1084217"/>
            <a:ext cx="98755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776549" y="1084217"/>
            <a:ext cx="0" cy="5577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678196" y="1084217"/>
            <a:ext cx="0" cy="5577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776549" y="6662057"/>
            <a:ext cx="9875520"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972491" y="1541417"/>
            <a:ext cx="280846" cy="323165"/>
          </a:xfrm>
          <a:prstGeom prst="rect">
            <a:avLst/>
          </a:prstGeom>
          <a:noFill/>
        </p:spPr>
        <p:txBody>
          <a:bodyPr wrap="none" rtlCol="0">
            <a:spAutoFit/>
          </a:bodyPr>
          <a:lstStyle/>
          <a:p>
            <a:r>
              <a:rPr lang="en-US" sz="1500" b="1" dirty="0" smtClean="0">
                <a:latin typeface="Times New Roman" panose="02020603050405020304" pitchFamily="18" charset="0"/>
                <a:cs typeface="Times New Roman" panose="02020603050405020304" pitchFamily="18" charset="0"/>
              </a:rPr>
              <a:t>4</a:t>
            </a:r>
            <a:endParaRPr lang="en-IN" sz="1500" b="1"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2723600" y="1466850"/>
            <a:ext cx="1489168" cy="784830"/>
          </a:xfrm>
          <a:prstGeom prst="rect">
            <a:avLst/>
          </a:prstGeom>
          <a:noFill/>
        </p:spPr>
        <p:txBody>
          <a:bodyPr wrap="square" rtlCol="0">
            <a:spAutoFit/>
          </a:bodyPr>
          <a:lstStyle/>
          <a:p>
            <a:r>
              <a:rPr lang="en-IN" sz="1500" dirty="0">
                <a:latin typeface="Times New Roman" panose="02020603050405020304" pitchFamily="18" charset="0"/>
                <a:cs typeface="Times New Roman" panose="02020603050405020304" pitchFamily="18" charset="0"/>
              </a:rPr>
              <a:t>WIREs Data Min. </a:t>
            </a:r>
            <a:r>
              <a:rPr lang="en-IN" sz="1500" dirty="0" err="1">
                <a:latin typeface="Times New Roman" panose="02020603050405020304" pitchFamily="18" charset="0"/>
                <a:cs typeface="Times New Roman" panose="02020603050405020304" pitchFamily="18" charset="0"/>
              </a:rPr>
              <a:t>Knowl</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Discov</a:t>
            </a:r>
            <a:r>
              <a:rPr lang="en-IN" sz="1500" dirty="0">
                <a:latin typeface="Times New Roman" panose="02020603050405020304" pitchFamily="18" charset="0"/>
                <a:cs typeface="Times New Roman" panose="02020603050405020304" pitchFamily="18" charset="0"/>
              </a:rPr>
              <a:t>., 2018</a:t>
            </a:r>
          </a:p>
        </p:txBody>
      </p:sp>
      <p:sp>
        <p:nvSpPr>
          <p:cNvPr id="37" name="TextBox 36"/>
          <p:cNvSpPr txBox="1"/>
          <p:nvPr/>
        </p:nvSpPr>
        <p:spPr>
          <a:xfrm>
            <a:off x="4970413" y="1426557"/>
            <a:ext cx="1818998" cy="1015663"/>
          </a:xfrm>
          <a:prstGeom prst="rect">
            <a:avLst/>
          </a:prstGeom>
          <a:noFill/>
        </p:spPr>
        <p:txBody>
          <a:bodyPr wrap="square" rtlCol="0">
            <a:spAutoFit/>
          </a:bodyPr>
          <a:lstStyle/>
          <a:p>
            <a:r>
              <a:rPr lang="en-IN" sz="1500" dirty="0">
                <a:latin typeface="Times New Roman" panose="02020603050405020304" pitchFamily="18" charset="0"/>
                <a:cs typeface="Times New Roman" panose="02020603050405020304" pitchFamily="18" charset="0"/>
              </a:rPr>
              <a:t>Gonzalez </a:t>
            </a:r>
            <a:r>
              <a:rPr lang="en-IN" sz="1500" dirty="0" err="1">
                <a:latin typeface="Times New Roman" panose="02020603050405020304" pitchFamily="18" charset="0"/>
                <a:cs typeface="Times New Roman" panose="02020603050405020304" pitchFamily="18" charset="0"/>
              </a:rPr>
              <a:t>Ordiano</a:t>
            </a:r>
            <a:r>
              <a:rPr lang="en-IN" sz="1500" dirty="0">
                <a:latin typeface="Times New Roman" panose="02020603050405020304" pitchFamily="18" charset="0"/>
                <a:cs typeface="Times New Roman" panose="02020603050405020304" pitchFamily="18" charset="0"/>
              </a:rPr>
              <a:t> J.A., S. </a:t>
            </a:r>
            <a:r>
              <a:rPr lang="en-IN" sz="1500" dirty="0" err="1">
                <a:latin typeface="Times New Roman" panose="02020603050405020304" pitchFamily="18" charset="0"/>
                <a:cs typeface="Times New Roman" panose="02020603050405020304" pitchFamily="18" charset="0"/>
              </a:rPr>
              <a:t>Waczowicz</a:t>
            </a:r>
            <a:r>
              <a:rPr lang="en-IN" sz="1500" dirty="0">
                <a:latin typeface="Times New Roman" panose="02020603050405020304" pitchFamily="18" charset="0"/>
                <a:cs typeface="Times New Roman" panose="02020603050405020304" pitchFamily="18" charset="0"/>
              </a:rPr>
              <a:t>, V. </a:t>
            </a:r>
            <a:r>
              <a:rPr lang="en-IN" sz="1500" dirty="0" err="1">
                <a:latin typeface="Times New Roman" panose="02020603050405020304" pitchFamily="18" charset="0"/>
                <a:cs typeface="Times New Roman" panose="02020603050405020304" pitchFamily="18" charset="0"/>
              </a:rPr>
              <a:t>Hagenmeyer</a:t>
            </a:r>
            <a:r>
              <a:rPr lang="en-IN" sz="1500" dirty="0">
                <a:latin typeface="Times New Roman" panose="02020603050405020304" pitchFamily="18" charset="0"/>
                <a:cs typeface="Times New Roman" panose="02020603050405020304" pitchFamily="18" charset="0"/>
              </a:rPr>
              <a:t>, R. </a:t>
            </a:r>
            <a:r>
              <a:rPr lang="en-IN" sz="1500" dirty="0" err="1">
                <a:latin typeface="Times New Roman" panose="02020603050405020304" pitchFamily="18" charset="0"/>
                <a:cs typeface="Times New Roman" panose="02020603050405020304" pitchFamily="18" charset="0"/>
              </a:rPr>
              <a:t>Mikut</a:t>
            </a:r>
            <a:endParaRPr lang="en-IN" sz="1500"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6863582" y="1518613"/>
            <a:ext cx="2291147" cy="553998"/>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Energy forecasting tools and services</a:t>
            </a:r>
            <a:endParaRPr lang="en-IN" sz="1500"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9385660" y="1287780"/>
            <a:ext cx="1985555" cy="1708160"/>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Examination of various tools and services for energy forecasting. - Likely discussion on the effectiveness and accuracy of different forecasting methods.</a:t>
            </a:r>
            <a:endParaRPr lang="en-IN" sz="1500" dirty="0">
              <a:latin typeface="Times New Roman" panose="02020603050405020304" pitchFamily="18" charset="0"/>
              <a:cs typeface="Times New Roman" panose="02020603050405020304" pitchFamily="18" charset="0"/>
            </a:endParaRPr>
          </a:p>
        </p:txBody>
      </p:sp>
      <p:sp>
        <p:nvSpPr>
          <p:cNvPr id="40" name="TextBox 39"/>
          <p:cNvSpPr txBox="1"/>
          <p:nvPr/>
        </p:nvSpPr>
        <p:spPr>
          <a:xfrm>
            <a:off x="2024752" y="3711554"/>
            <a:ext cx="280846" cy="323165"/>
          </a:xfrm>
          <a:prstGeom prst="rect">
            <a:avLst/>
          </a:prstGeom>
          <a:noFill/>
        </p:spPr>
        <p:txBody>
          <a:bodyPr wrap="none" rtlCol="0">
            <a:spAutoFit/>
          </a:bodyPr>
          <a:lstStyle/>
          <a:p>
            <a:r>
              <a:rPr lang="en-US" sz="1500" b="1" dirty="0" smtClean="0">
                <a:latin typeface="Times New Roman" panose="02020603050405020304" pitchFamily="18" charset="0"/>
                <a:cs typeface="Times New Roman" panose="02020603050405020304" pitchFamily="18" charset="0"/>
              </a:rPr>
              <a:t>5</a:t>
            </a:r>
            <a:endParaRPr lang="en-IN" sz="1500" b="1" dirty="0">
              <a:latin typeface="Times New Roman" panose="02020603050405020304" pitchFamily="18" charset="0"/>
              <a:cs typeface="Times New Roman" panose="02020603050405020304" pitchFamily="18" charset="0"/>
            </a:endParaRPr>
          </a:p>
        </p:txBody>
      </p:sp>
      <p:sp>
        <p:nvSpPr>
          <p:cNvPr id="41" name="TextBox 40"/>
          <p:cNvSpPr txBox="1"/>
          <p:nvPr/>
        </p:nvSpPr>
        <p:spPr>
          <a:xfrm>
            <a:off x="5066054" y="3536475"/>
            <a:ext cx="1249838" cy="1015663"/>
          </a:xfrm>
          <a:prstGeom prst="rect">
            <a:avLst/>
          </a:prstGeom>
          <a:noFill/>
        </p:spPr>
        <p:txBody>
          <a:bodyPr wrap="square" rtlCol="0">
            <a:spAutoFit/>
          </a:bodyPr>
          <a:lstStyle/>
          <a:p>
            <a:r>
              <a:rPr lang="it-IT" sz="1500" dirty="0">
                <a:latin typeface="Times New Roman" panose="02020603050405020304" pitchFamily="18" charset="0"/>
                <a:cs typeface="Times New Roman" panose="02020603050405020304" pitchFamily="18" charset="0"/>
              </a:rPr>
              <a:t>Sanaz Tabasi, Alireza Aslani, Habib Forotan</a:t>
            </a:r>
            <a:endParaRPr lang="en-IN" sz="1500" dirty="0">
              <a:latin typeface="Times New Roman" panose="02020603050405020304" pitchFamily="18" charset="0"/>
              <a:cs typeface="Times New Roman" panose="02020603050405020304" pitchFamily="18" charset="0"/>
            </a:endParaRPr>
          </a:p>
        </p:txBody>
      </p:sp>
      <p:sp>
        <p:nvSpPr>
          <p:cNvPr id="42" name="TextBox 41"/>
          <p:cNvSpPr txBox="1"/>
          <p:nvPr/>
        </p:nvSpPr>
        <p:spPr>
          <a:xfrm>
            <a:off x="7036446" y="3543192"/>
            <a:ext cx="1543756" cy="1246495"/>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Prediction of Energy Consumption by Using Regression Model</a:t>
            </a:r>
            <a:endParaRPr lang="en-IN" sz="1500" dirty="0">
              <a:latin typeface="Times New Roman" panose="02020603050405020304" pitchFamily="18" charset="0"/>
              <a:cs typeface="Times New Roman" panose="02020603050405020304" pitchFamily="18" charset="0"/>
            </a:endParaRPr>
          </a:p>
        </p:txBody>
      </p:sp>
      <p:sp>
        <p:nvSpPr>
          <p:cNvPr id="43" name="TextBox 42"/>
          <p:cNvSpPr txBox="1"/>
          <p:nvPr/>
        </p:nvSpPr>
        <p:spPr>
          <a:xfrm>
            <a:off x="9446542" y="3273007"/>
            <a:ext cx="1912200" cy="2400657"/>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Utilization of regression models for predicting energy consumption. - Likely exploration of different regression techniques and their effectiveness in energy consumption prediction</a:t>
            </a:r>
            <a:endParaRPr lang="en-IN" sz="1500" dirty="0">
              <a:latin typeface="Times New Roman" panose="02020603050405020304" pitchFamily="18" charset="0"/>
              <a:cs typeface="Times New Roman" panose="02020603050405020304" pitchFamily="18" charset="0"/>
            </a:endParaRPr>
          </a:p>
        </p:txBody>
      </p:sp>
      <p:sp>
        <p:nvSpPr>
          <p:cNvPr id="44" name="TextBox 43"/>
          <p:cNvSpPr txBox="1"/>
          <p:nvPr/>
        </p:nvSpPr>
        <p:spPr>
          <a:xfrm>
            <a:off x="3013683" y="3669240"/>
            <a:ext cx="569387" cy="323165"/>
          </a:xfrm>
          <a:prstGeom prst="rect">
            <a:avLst/>
          </a:prstGeom>
          <a:noFill/>
        </p:spPr>
        <p:txBody>
          <a:bodyPr wrap="none" rtlCol="0">
            <a:spAutoFit/>
          </a:bodyPr>
          <a:lstStyle/>
          <a:p>
            <a:r>
              <a:rPr lang="en-IN" sz="1500" dirty="0">
                <a:latin typeface="Times New Roman" panose="02020603050405020304" pitchFamily="18" charset="0"/>
                <a:cs typeface="Times New Roman" panose="02020603050405020304" pitchFamily="18" charset="0"/>
              </a:rPr>
              <a:t>2016</a:t>
            </a:r>
          </a:p>
        </p:txBody>
      </p:sp>
    </p:spTree>
    <p:extLst>
      <p:ext uri="{BB962C8B-B14F-4D97-AF65-F5344CB8AC3E}">
        <p14:creationId xmlns:p14="http://schemas.microsoft.com/office/powerpoint/2010/main" val="3728172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947752" y="0"/>
            <a:ext cx="4582294" cy="1645918"/>
          </a:xfrm>
        </p:spPr>
        <p:txBody>
          <a:bodyPr>
            <a:normAutofit/>
          </a:bodyPr>
          <a:lstStyle/>
          <a:p>
            <a:r>
              <a:rPr lang="en-US" sz="3600" dirty="0" smtClean="0">
                <a:latin typeface="Times New Roman" panose="02020603050405020304" pitchFamily="18" charset="0"/>
                <a:cs typeface="Times New Roman" panose="02020603050405020304" pitchFamily="18" charset="0"/>
              </a:rPr>
              <a:t>EXISTING METHOD</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p>
        </p:txBody>
      </p:sp>
      <p:sp>
        <p:nvSpPr>
          <p:cNvPr id="2" name="TextBox 1"/>
          <p:cNvSpPr txBox="1"/>
          <p:nvPr/>
        </p:nvSpPr>
        <p:spPr>
          <a:xfrm>
            <a:off x="1776549" y="1645917"/>
            <a:ext cx="9509760" cy="193899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One common method for energy consumption prediction involves using machine learning algorithms </a:t>
            </a:r>
            <a:r>
              <a:rPr lang="en-US" sz="2000" dirty="0" smtClean="0">
                <a:latin typeface="Times New Roman" panose="02020603050405020304" pitchFamily="18" charset="0"/>
                <a:cs typeface="Times New Roman" panose="02020603050405020304" pitchFamily="18" charset="0"/>
              </a:rPr>
              <a:t>such </a:t>
            </a:r>
            <a:r>
              <a:rPr lang="en-US" sz="2000" dirty="0">
                <a:latin typeface="Times New Roman" panose="02020603050405020304" pitchFamily="18" charset="0"/>
                <a:cs typeface="Times New Roman" panose="02020603050405020304" pitchFamily="18" charset="0"/>
              </a:rPr>
              <a:t>time series analysis, or neural networks. With this approach, historical data such as </a:t>
            </a:r>
            <a:r>
              <a:rPr lang="en-US" sz="2000" dirty="0" smtClean="0">
                <a:latin typeface="Times New Roman" panose="02020603050405020304" pitchFamily="18" charset="0"/>
                <a:cs typeface="Times New Roman" panose="02020603050405020304" pitchFamily="18" charset="0"/>
              </a:rPr>
              <a:t>date time</a:t>
            </a:r>
            <a:r>
              <a:rPr lang="en-US" sz="2000" dirty="0">
                <a:latin typeface="Times New Roman" panose="02020603050405020304" pitchFamily="18" charset="0"/>
                <a:cs typeface="Times New Roman" panose="02020603050405020304" pitchFamily="18" charset="0"/>
              </a:rPr>
              <a:t>, temperature, pressure, </a:t>
            </a:r>
            <a:r>
              <a:rPr lang="en-US" sz="2000" dirty="0" smtClean="0">
                <a:latin typeface="Times New Roman" panose="02020603050405020304" pitchFamily="18" charset="0"/>
                <a:cs typeface="Times New Roman" panose="02020603050405020304" pitchFamily="18" charset="0"/>
              </a:rPr>
              <a:t>wind speed</a:t>
            </a:r>
            <a:r>
              <a:rPr lang="en-US" sz="2000" dirty="0">
                <a:latin typeface="Times New Roman" panose="02020603050405020304" pitchFamily="18" charset="0"/>
                <a:cs typeface="Times New Roman" panose="02020603050405020304" pitchFamily="18" charset="0"/>
              </a:rPr>
              <a:t>, and previous electricity consumption are used as features to train the model. The model learns patterns and relationships from the historical data and then makes predictions for future electricity consumption based on new input </a:t>
            </a:r>
            <a:r>
              <a:rPr lang="en-US" sz="2000" dirty="0" smtClean="0">
                <a:latin typeface="Times New Roman" panose="02020603050405020304" pitchFamily="18" charset="0"/>
                <a:cs typeface="Times New Roman" panose="02020603050405020304" pitchFamily="18" charset="0"/>
              </a:rPr>
              <a:t>data.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6732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55818" y="169818"/>
            <a:ext cx="8791302" cy="1306286"/>
          </a:xfrm>
        </p:spPr>
        <p:txBody>
          <a:bodyPr>
            <a:normAutofit fontScale="90000"/>
          </a:bodyPr>
          <a:lstStyle/>
          <a:p>
            <a:r>
              <a:rPr lang="en-US" sz="3600" dirty="0" smtClean="0">
                <a:latin typeface="Times New Roman" panose="02020603050405020304" pitchFamily="18" charset="0"/>
                <a:cs typeface="Times New Roman" panose="02020603050405020304" pitchFamily="18" charset="0"/>
              </a:rPr>
              <a:t>DISADVANTAGES OF EXISTING SYSTEM</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p>
        </p:txBody>
      </p:sp>
      <p:sp>
        <p:nvSpPr>
          <p:cNvPr id="2" name="TextBox 1"/>
          <p:cNvSpPr txBox="1"/>
          <p:nvPr/>
        </p:nvSpPr>
        <p:spPr>
          <a:xfrm>
            <a:off x="2024743" y="1371601"/>
            <a:ext cx="9222377" cy="347787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While machine learning-based approaches can provide reasonably accurate predictions, they have some limitations. One disadvantage is the need for large amounts of high-quality historical data for training, which may not always be available or may require significant preprocessing efforts. Additionally, these models may struggle to accurately capture sudden changes or anomalies in energy consumption patterns, leading to less reliable predictions in such scenarios. Moreover, the performance of the model can be affected by the choice of features, </a:t>
            </a:r>
            <a:r>
              <a:rPr lang="en-US" sz="2000" dirty="0" err="1">
                <a:latin typeface="Times New Roman" panose="02020603050405020304" pitchFamily="18" charset="0"/>
                <a:cs typeface="Times New Roman" panose="02020603050405020304" pitchFamily="18" charset="0"/>
              </a:rPr>
              <a:t>hyperparameters</a:t>
            </a:r>
            <a:r>
              <a:rPr lang="en-US" sz="2000" dirty="0">
                <a:latin typeface="Times New Roman" panose="02020603050405020304" pitchFamily="18" charset="0"/>
                <a:cs typeface="Times New Roman" panose="02020603050405020304" pitchFamily="18" charset="0"/>
              </a:rPr>
              <a:t>, and the inherent complexity of the underlying algorithms, requiring careful tuning and experimentation. Finally, the interpretability of the model outputs may be limited, making it challenging to understand the factors driving the predictions and hindering the ability to incorporate domain knowledge into the forecasting process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213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947752" y="0"/>
            <a:ext cx="4582294" cy="1489166"/>
          </a:xfrm>
        </p:spPr>
        <p:txBody>
          <a:bodyPr>
            <a:normAutofit fontScale="90000"/>
          </a:bodyPr>
          <a:lstStyle/>
          <a:p>
            <a:r>
              <a:rPr lang="en-US" sz="3600" dirty="0" smtClean="0">
                <a:latin typeface="Times New Roman" panose="02020603050405020304" pitchFamily="18" charset="0"/>
                <a:cs typeface="Times New Roman" panose="02020603050405020304" pitchFamily="18" charset="0"/>
              </a:rPr>
              <a:t>PROPOSED METHOD</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p>
        </p:txBody>
      </p:sp>
      <p:sp>
        <p:nvSpPr>
          <p:cNvPr id="2" name="TextBox 1"/>
          <p:cNvSpPr txBox="1"/>
          <p:nvPr/>
        </p:nvSpPr>
        <p:spPr>
          <a:xfrm>
            <a:off x="1902030" y="1345473"/>
            <a:ext cx="8673738" cy="317009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In the proposed system for energy consumption prediction, a comprehensive approach is adopted leveraging multiple machine learning algorithms. The system employs Linear Regression for its simplicity and interpretability, LSTM (Long Short-Term Memory) for capturing long-range dependencies in sequential data, and RNN (Recurrent Neural Network) for its ability to handle temporal dynamics. Additionally, the system extends its predictive capabilities with the integration of GRU (Gated Recurrent Unit) and Stacked LSTM algorithms, enhancing model performance and robustness. This combination allows for a more nuanced understanding of energy consumption patterns, enabling more accurate and reliable predictions for effective energy management strategies.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3171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939142" y="-992777"/>
            <a:ext cx="9467802" cy="1645918"/>
          </a:xfrm>
        </p:spPr>
        <p:txBody>
          <a:bodyPr>
            <a:normAutofit/>
          </a:bodyPr>
          <a:lstStyle/>
          <a:p>
            <a:r>
              <a:rPr lang="en-US" sz="3000" dirty="0" smtClean="0">
                <a:latin typeface="Times New Roman" panose="02020603050405020304" pitchFamily="18" charset="0"/>
                <a:cs typeface="Times New Roman" panose="02020603050405020304" pitchFamily="18" charset="0"/>
              </a:rPr>
              <a:t>ADVANTAGES OF PROPOSED SYSTEM</a:t>
            </a:r>
            <a:endParaRPr lang="en-IN" sz="3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685108" y="653141"/>
            <a:ext cx="10175965" cy="594008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proposed system for energy consumption prediction leveraging five different algorithms—Linear Regression, LSTM, RNN, Stacked LSTM, and GRU—offers several advantages:</a:t>
            </a:r>
          </a:p>
          <a:p>
            <a:pPr algn="just"/>
            <a:r>
              <a:rPr lang="en-US" sz="2000" b="1" dirty="0">
                <a:latin typeface="Times New Roman" panose="02020603050405020304" pitchFamily="18" charset="0"/>
                <a:cs typeface="Times New Roman" panose="02020603050405020304" pitchFamily="18" charset="0"/>
              </a:rPr>
              <a:t>Diverse Model Selection</a:t>
            </a:r>
            <a:r>
              <a:rPr lang="en-US" sz="2000" dirty="0">
                <a:latin typeface="Times New Roman" panose="02020603050405020304" pitchFamily="18" charset="0"/>
                <a:cs typeface="Times New Roman" panose="02020603050405020304" pitchFamily="18" charset="0"/>
              </a:rPr>
              <a:t>: By utilizing a range of algorithms, the system ensures a comprehensive exploration of various modeling techniques. This diversity can lead to a more robust understanding of the data and potentially uncover insights that might be missed by using a single algorithm.</a:t>
            </a:r>
          </a:p>
          <a:p>
            <a:pPr algn="just"/>
            <a:r>
              <a:rPr lang="en-US" sz="2000" b="1" dirty="0">
                <a:latin typeface="Times New Roman" panose="02020603050405020304" pitchFamily="18" charset="0"/>
                <a:cs typeface="Times New Roman" panose="02020603050405020304" pitchFamily="18" charset="0"/>
              </a:rPr>
              <a:t>Accuracy Enhancement</a:t>
            </a:r>
            <a:r>
              <a:rPr lang="en-US" sz="2000" dirty="0">
                <a:latin typeface="Times New Roman" panose="02020603050405020304" pitchFamily="18" charset="0"/>
                <a:cs typeface="Times New Roman" panose="02020603050405020304" pitchFamily="18" charset="0"/>
              </a:rPr>
              <a:t>: Each algorithm has its strengths and weaknesses. By combining multiple algorithms, the system can leverage the strengths of each model to enhance overall prediction accuracy. For instance, LSTM, RNN, Stacked LSTM, and GRU are particularly effective for capturing sequential dependencies in time series data, while Linear Regression might excel in capturing linear trends or patterns.</a:t>
            </a:r>
          </a:p>
          <a:p>
            <a:pPr algn="just"/>
            <a:r>
              <a:rPr lang="en-US" sz="2000" b="1" dirty="0">
                <a:latin typeface="Times New Roman" panose="02020603050405020304" pitchFamily="18" charset="0"/>
                <a:cs typeface="Times New Roman" panose="02020603050405020304" pitchFamily="18" charset="0"/>
              </a:rPr>
              <a:t>Robustness and Reliability</a:t>
            </a:r>
            <a:r>
              <a:rPr lang="en-US" sz="2000" dirty="0">
                <a:latin typeface="Times New Roman" panose="02020603050405020304" pitchFamily="18" charset="0"/>
                <a:cs typeface="Times New Roman" panose="02020603050405020304" pitchFamily="18" charset="0"/>
              </a:rPr>
              <a:t>: The use of multiple algorithms provides redundancy and increases the robustness of the system. If one algorithm fails to perform well under certain conditions or encounters overfitting, the predictions from other algorithms can compensate for this, leading to more reliable predictions overall.</a:t>
            </a:r>
          </a:p>
          <a:p>
            <a:pPr algn="just"/>
            <a:r>
              <a:rPr lang="en-US" sz="2000" b="1" dirty="0">
                <a:latin typeface="Times New Roman" panose="02020603050405020304" pitchFamily="18" charset="0"/>
                <a:cs typeface="Times New Roman" panose="02020603050405020304" pitchFamily="18" charset="0"/>
              </a:rPr>
              <a:t>Model Comparison and Selection</a:t>
            </a:r>
            <a:r>
              <a:rPr lang="en-US" sz="2000" dirty="0">
                <a:latin typeface="Times New Roman" panose="02020603050405020304" pitchFamily="18" charset="0"/>
                <a:cs typeface="Times New Roman" panose="02020603050405020304" pitchFamily="18" charset="0"/>
              </a:rPr>
              <a:t>: Comparing the performance of different algorithms allows for informed model selection. By evaluating the strengths and weaknesses of each approach, the system can choose the most suitable algorithm or combination of algorithms for the specific characteristics of the energy consumption dataset</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7415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510838" y="-143692"/>
            <a:ext cx="7665128" cy="1645918"/>
          </a:xfrm>
        </p:spPr>
        <p:txBody>
          <a:bodyPr>
            <a:normAutofit/>
          </a:bodyPr>
          <a:lstStyle/>
          <a:p>
            <a:r>
              <a:rPr lang="en-US" sz="3600" dirty="0" smtClean="0">
                <a:latin typeface="Times New Roman" panose="02020603050405020304" pitchFamily="18" charset="0"/>
                <a:cs typeface="Times New Roman" panose="02020603050405020304" pitchFamily="18" charset="0"/>
              </a:rPr>
              <a:t>				PROJECT FLOW</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p>
        </p:txBody>
      </p:sp>
      <p:pic>
        <p:nvPicPr>
          <p:cNvPr id="8" name="Picture 7">
            <a:extLst>
              <a:ext uri="{FF2B5EF4-FFF2-40B4-BE49-F238E27FC236}">
                <a16:creationId xmlns:a16="http://schemas.microsoft.com/office/drawing/2014/main" id="{A4F6D911-1AFD-49D8-7B63-2019CB7AEDD7}"/>
              </a:ext>
            </a:extLst>
          </p:cNvPr>
          <p:cNvPicPr>
            <a:picLocks noChangeAspect="1"/>
          </p:cNvPicPr>
          <p:nvPr/>
        </p:nvPicPr>
        <p:blipFill>
          <a:blip r:embed="rId2"/>
          <a:stretch>
            <a:fillRect/>
          </a:stretch>
        </p:blipFill>
        <p:spPr>
          <a:xfrm>
            <a:off x="4292738" y="1339733"/>
            <a:ext cx="3657600" cy="3752850"/>
          </a:xfrm>
          <a:prstGeom prst="rect">
            <a:avLst/>
          </a:prstGeom>
        </p:spPr>
      </p:pic>
    </p:spTree>
    <p:extLst>
      <p:ext uri="{BB962C8B-B14F-4D97-AF65-F5344CB8AC3E}">
        <p14:creationId xmlns:p14="http://schemas.microsoft.com/office/powerpoint/2010/main" val="1356660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510838" y="-143692"/>
            <a:ext cx="8801596" cy="1136465"/>
          </a:xfrm>
        </p:spPr>
        <p:txBody>
          <a:bodyPr>
            <a:normAutofit fontScale="90000"/>
          </a:bodyPr>
          <a:lstStyle/>
          <a:p>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HARDWARE AND SOFTWARE REQUIREMENTS</a:t>
            </a:r>
            <a:endParaRPr lang="en-IN" dirty="0"/>
          </a:p>
        </p:txBody>
      </p:sp>
      <p:sp>
        <p:nvSpPr>
          <p:cNvPr id="2" name="TextBox 1"/>
          <p:cNvSpPr txBox="1"/>
          <p:nvPr/>
        </p:nvSpPr>
        <p:spPr>
          <a:xfrm>
            <a:off x="1867988" y="992773"/>
            <a:ext cx="9183189" cy="5538504"/>
          </a:xfrm>
          <a:prstGeom prst="rect">
            <a:avLst/>
          </a:prstGeom>
          <a:noFill/>
        </p:spPr>
        <p:txBody>
          <a:bodyPr wrap="square" rtlCol="0">
            <a:spAutoFit/>
          </a:bodyPr>
          <a:lstStyle/>
          <a:p>
            <a:pPr algn="just">
              <a:lnSpc>
                <a:spcPct val="200000"/>
              </a:lnSpc>
            </a:pPr>
            <a:r>
              <a:rPr lang="en-IN" sz="2000" b="1" dirty="0">
                <a:latin typeface="Times New Roman" panose="02020603050405020304" pitchFamily="18" charset="0"/>
                <a:cs typeface="Times New Roman" panose="02020603050405020304" pitchFamily="18" charset="0"/>
              </a:rPr>
              <a:t>H/W Configuration:</a:t>
            </a:r>
            <a:endParaRPr lang="en-US" sz="2000" dirty="0">
              <a:latin typeface="Times New Roman" panose="02020603050405020304" pitchFamily="18" charset="0"/>
              <a:cs typeface="Times New Roman" panose="02020603050405020304" pitchFamily="18" charset="0"/>
            </a:endParaRPr>
          </a:p>
          <a:p>
            <a:pPr algn="just">
              <a:lnSpc>
                <a:spcPct val="200000"/>
              </a:lnSpc>
            </a:pPr>
            <a:r>
              <a:rPr lang="en-IN" sz="2000" dirty="0">
                <a:latin typeface="Times New Roman" panose="02020603050405020304" pitchFamily="18" charset="0"/>
                <a:cs typeface="Times New Roman" panose="02020603050405020304" pitchFamily="18" charset="0"/>
              </a:rPr>
              <a:t>Operating system		:  Windows 7 or 7+</a:t>
            </a:r>
            <a:endParaRPr lang="en-US" sz="2000" dirty="0">
              <a:latin typeface="Times New Roman" panose="02020603050405020304" pitchFamily="18" charset="0"/>
              <a:cs typeface="Times New Roman" panose="02020603050405020304" pitchFamily="18" charset="0"/>
            </a:endParaRPr>
          </a:p>
          <a:p>
            <a:pPr algn="just">
              <a:lnSpc>
                <a:spcPct val="200000"/>
              </a:lnSpc>
            </a:pPr>
            <a:r>
              <a:rPr lang="en-IN" sz="2000" dirty="0">
                <a:latin typeface="Times New Roman" panose="02020603050405020304" pitchFamily="18" charset="0"/>
                <a:cs typeface="Times New Roman" panose="02020603050405020304" pitchFamily="18" charset="0"/>
              </a:rPr>
              <a:t>RAM				:  8 GB</a:t>
            </a:r>
            <a:endParaRPr lang="en-US" sz="2000" dirty="0">
              <a:latin typeface="Times New Roman" panose="02020603050405020304" pitchFamily="18" charset="0"/>
              <a:cs typeface="Times New Roman" panose="02020603050405020304" pitchFamily="18" charset="0"/>
            </a:endParaRPr>
          </a:p>
          <a:p>
            <a:pPr algn="just">
              <a:lnSpc>
                <a:spcPct val="200000"/>
              </a:lnSpc>
            </a:pPr>
            <a:r>
              <a:rPr lang="en-IN" sz="2000" dirty="0">
                <a:latin typeface="Times New Roman" panose="02020603050405020304" pitchFamily="18" charset="0"/>
                <a:cs typeface="Times New Roman" panose="02020603050405020304" pitchFamily="18" charset="0"/>
              </a:rPr>
              <a:t>Hard disc or SSD		:  More than 500 GB</a:t>
            </a:r>
            <a:endParaRPr lang="en-US" sz="2000" dirty="0">
              <a:latin typeface="Times New Roman" panose="02020603050405020304" pitchFamily="18" charset="0"/>
              <a:cs typeface="Times New Roman" panose="02020603050405020304" pitchFamily="18" charset="0"/>
            </a:endParaRPr>
          </a:p>
          <a:p>
            <a:pPr algn="just">
              <a:lnSpc>
                <a:spcPct val="200000"/>
              </a:lnSpc>
            </a:pPr>
            <a:r>
              <a:rPr lang="en-IN" sz="2000" dirty="0">
                <a:latin typeface="Times New Roman" panose="02020603050405020304" pitchFamily="18" charset="0"/>
                <a:cs typeface="Times New Roman" panose="02020603050405020304" pitchFamily="18" charset="0"/>
              </a:rPr>
              <a:t>Processor			:  Intel 3rd generation or high or </a:t>
            </a:r>
            <a:r>
              <a:rPr lang="en-IN" sz="2000" dirty="0" err="1">
                <a:latin typeface="Times New Roman" panose="02020603050405020304" pitchFamily="18" charset="0"/>
                <a:cs typeface="Times New Roman" panose="02020603050405020304" pitchFamily="18" charset="0"/>
              </a:rPr>
              <a:t>Ryzen</a:t>
            </a:r>
            <a:r>
              <a:rPr lang="en-IN" sz="2000" dirty="0">
                <a:latin typeface="Times New Roman" panose="02020603050405020304" pitchFamily="18" charset="0"/>
                <a:cs typeface="Times New Roman" panose="02020603050405020304" pitchFamily="18" charset="0"/>
              </a:rPr>
              <a:t> with 8 GB Ram</a:t>
            </a:r>
          </a:p>
          <a:p>
            <a:pPr algn="just">
              <a:lnSpc>
                <a:spcPct val="200000"/>
              </a:lnSpc>
            </a:pPr>
            <a:r>
              <a:rPr lang="en-IN" sz="2000" b="1" dirty="0">
                <a:latin typeface="Times New Roman" panose="02020603050405020304" pitchFamily="18" charset="0"/>
                <a:cs typeface="Times New Roman" panose="02020603050405020304" pitchFamily="18" charset="0"/>
              </a:rPr>
              <a:t>S/W Configuration:</a:t>
            </a:r>
            <a:endParaRPr lang="en-US" sz="2000" dirty="0">
              <a:latin typeface="Times New Roman" panose="02020603050405020304" pitchFamily="18" charset="0"/>
              <a:cs typeface="Times New Roman" panose="02020603050405020304" pitchFamily="18" charset="0"/>
            </a:endParaRPr>
          </a:p>
          <a:p>
            <a:pPr algn="just">
              <a:lnSpc>
                <a:spcPct val="200000"/>
              </a:lnSpc>
            </a:pPr>
            <a:r>
              <a:rPr lang="en-IN" sz="2000" dirty="0">
                <a:latin typeface="Times New Roman" panose="02020603050405020304" pitchFamily="18" charset="0"/>
                <a:cs typeface="Times New Roman" panose="02020603050405020304" pitchFamily="18" charset="0"/>
              </a:rPr>
              <a:t>Software’s			:  Python 3.6 or high version</a:t>
            </a:r>
            <a:endParaRPr lang="en-US" sz="2000" dirty="0">
              <a:latin typeface="Times New Roman" panose="02020603050405020304" pitchFamily="18" charset="0"/>
              <a:cs typeface="Times New Roman" panose="02020603050405020304" pitchFamily="18" charset="0"/>
            </a:endParaRPr>
          </a:p>
          <a:p>
            <a:pPr algn="just">
              <a:lnSpc>
                <a:spcPct val="200000"/>
              </a:lnSpc>
            </a:pPr>
            <a:r>
              <a:rPr lang="en-IN" sz="2000" dirty="0">
                <a:latin typeface="Times New Roman" panose="02020603050405020304" pitchFamily="18" charset="0"/>
                <a:cs typeface="Times New Roman" panose="02020603050405020304" pitchFamily="18" charset="0"/>
              </a:rPr>
              <a:t>IDE                         	:  VS Code</a:t>
            </a:r>
            <a:endParaRPr lang="en-US" sz="2000" dirty="0">
              <a:latin typeface="Times New Roman" panose="02020603050405020304" pitchFamily="18" charset="0"/>
              <a:cs typeface="Times New Roman" panose="02020603050405020304" pitchFamily="18" charset="0"/>
            </a:endParaRPr>
          </a:p>
          <a:p>
            <a:pPr algn="just">
              <a:lnSpc>
                <a:spcPct val="200000"/>
              </a:lnSpc>
            </a:pPr>
            <a:r>
              <a:rPr lang="en-IN" sz="2000" dirty="0">
                <a:latin typeface="Times New Roman" panose="02020603050405020304" pitchFamily="18" charset="0"/>
                <a:cs typeface="Times New Roman" panose="02020603050405020304" pitchFamily="18" charset="0"/>
              </a:rPr>
              <a:t>Framework			:  Flask, pandas, </a:t>
            </a:r>
            <a:r>
              <a:rPr lang="en-IN" sz="2000" dirty="0" err="1">
                <a:latin typeface="Times New Roman" panose="02020603050405020304" pitchFamily="18" charset="0"/>
                <a:cs typeface="Times New Roman" panose="02020603050405020304" pitchFamily="18" charset="0"/>
              </a:rPr>
              <a:t>numpy</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Scikit</a:t>
            </a:r>
            <a:r>
              <a:rPr lang="en-IN" sz="2000" dirty="0">
                <a:latin typeface="Times New Roman" panose="02020603050405020304" pitchFamily="18" charset="0"/>
                <a:cs typeface="Times New Roman" panose="02020603050405020304" pitchFamily="18" charset="0"/>
              </a:rPr>
              <a:t>-Learn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9258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510838" y="-143692"/>
            <a:ext cx="7665128" cy="1645918"/>
          </a:xfrm>
        </p:spPr>
        <p:txBody>
          <a:bodyPr>
            <a:normAutofit fontScale="90000"/>
          </a:bodyPr>
          <a:lstStyle/>
          <a:p>
            <a:r>
              <a:rPr lang="en-US" dirty="0" smtClean="0">
                <a:latin typeface="Times New Roman" panose="02020603050405020304" pitchFamily="18" charset="0"/>
                <a:cs typeface="Times New Roman" panose="02020603050405020304" pitchFamily="18" charset="0"/>
              </a:rPr>
              <a:t>		ARCHITECTURE</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p>
        </p:txBody>
      </p:sp>
      <p:pic>
        <p:nvPicPr>
          <p:cNvPr id="6" name="Picture 5">
            <a:extLst>
              <a:ext uri="{FF2B5EF4-FFF2-40B4-BE49-F238E27FC236}">
                <a16:creationId xmlns:a16="http://schemas.microsoft.com/office/drawing/2014/main" id="{BA05406F-4345-6B73-6031-E1444F16441F}"/>
              </a:ext>
            </a:extLst>
          </p:cNvPr>
          <p:cNvPicPr>
            <a:picLocks noChangeAspect="1"/>
          </p:cNvPicPr>
          <p:nvPr/>
        </p:nvPicPr>
        <p:blipFill>
          <a:blip r:embed="rId2"/>
          <a:stretch>
            <a:fillRect/>
          </a:stretch>
        </p:blipFill>
        <p:spPr>
          <a:xfrm>
            <a:off x="4323806" y="1293445"/>
            <a:ext cx="3226526" cy="4965929"/>
          </a:xfrm>
          <a:prstGeom prst="rect">
            <a:avLst/>
          </a:prstGeom>
        </p:spPr>
      </p:pic>
    </p:spTree>
    <p:extLst>
      <p:ext uri="{BB962C8B-B14F-4D97-AF65-F5344CB8AC3E}">
        <p14:creationId xmlns:p14="http://schemas.microsoft.com/office/powerpoint/2010/main" val="580909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510838" y="-143692"/>
            <a:ext cx="7665128" cy="1645918"/>
          </a:xfrm>
        </p:spPr>
        <p:txBody>
          <a:bodyPr>
            <a:normAutofit fontScale="90000"/>
          </a:bodyPr>
          <a:lstStyle/>
          <a:p>
            <a:r>
              <a:rPr lang="en-US" dirty="0" smtClean="0">
                <a:latin typeface="Times New Roman" panose="02020603050405020304" pitchFamily="18" charset="0"/>
                <a:cs typeface="Times New Roman" panose="02020603050405020304" pitchFamily="18" charset="0"/>
              </a:rPr>
              <a:t>				MODULES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p>
        </p:txBody>
      </p:sp>
      <p:sp>
        <p:nvSpPr>
          <p:cNvPr id="6" name="TextBox 5"/>
          <p:cNvSpPr txBox="1"/>
          <p:nvPr/>
        </p:nvSpPr>
        <p:spPr>
          <a:xfrm>
            <a:off x="647996" y="1123405"/>
            <a:ext cx="11129555" cy="5632311"/>
          </a:xfrm>
          <a:prstGeom prst="rect">
            <a:avLst/>
          </a:prstGeom>
          <a:noFill/>
        </p:spPr>
        <p:txBody>
          <a:bodyPr wrap="square" rtlCol="0">
            <a:spAutoFit/>
          </a:bodyPr>
          <a:lstStyle/>
          <a:p>
            <a:pPr algn="just"/>
            <a:r>
              <a:rPr lang="en-US" sz="2000" b="1" dirty="0" smtClean="0">
                <a:latin typeface="Times New Roman" panose="02020603050405020304" pitchFamily="18" charset="0"/>
                <a:cs typeface="Times New Roman" panose="02020603050405020304" pitchFamily="18" charset="0"/>
              </a:rPr>
              <a:t>	User </a:t>
            </a:r>
            <a:r>
              <a:rPr lang="en-US" sz="2000" b="1" dirty="0">
                <a:latin typeface="Times New Roman" panose="02020603050405020304" pitchFamily="18" charset="0"/>
                <a:cs typeface="Times New Roman" panose="02020603050405020304" pitchFamily="18" charset="0"/>
              </a:rPr>
              <a:t>Registration and Authentication Module</a:t>
            </a:r>
            <a:r>
              <a:rPr lang="en-US" sz="2000" dirty="0">
                <a:latin typeface="Times New Roman" panose="02020603050405020304" pitchFamily="18" charset="0"/>
                <a:cs typeface="Times New Roman" panose="02020603050405020304" pitchFamily="18" charset="0"/>
              </a:rPr>
              <a:t>:</a:t>
            </a:r>
          </a:p>
          <a:p>
            <a:pPr lvl="1" algn="just"/>
            <a:r>
              <a:rPr lang="en-US" sz="2000" dirty="0">
                <a:latin typeface="Times New Roman" panose="02020603050405020304" pitchFamily="18" charset="0"/>
                <a:cs typeface="Times New Roman" panose="02020603050405020304" pitchFamily="18" charset="0"/>
              </a:rPr>
              <a:t>User Registration: Allow users to create accounts by providing necessary information such as username, email, and password.</a:t>
            </a:r>
          </a:p>
          <a:p>
            <a:pPr lvl="1" algn="just"/>
            <a:r>
              <a:rPr lang="en-US" sz="2000" dirty="0">
                <a:latin typeface="Times New Roman" panose="02020603050405020304" pitchFamily="18" charset="0"/>
                <a:cs typeface="Times New Roman" panose="02020603050405020304" pitchFamily="18" charset="0"/>
              </a:rPr>
              <a:t>User Authentication: Implement authentication mechanisms to verify the identity of users during login using username/email and password.</a:t>
            </a:r>
          </a:p>
          <a:p>
            <a:pPr algn="just"/>
            <a:r>
              <a:rPr lang="en-US" sz="2000" b="1" dirty="0" smtClean="0">
                <a:latin typeface="Times New Roman" panose="02020603050405020304" pitchFamily="18" charset="0"/>
                <a:cs typeface="Times New Roman" panose="02020603050405020304" pitchFamily="18" charset="0"/>
              </a:rPr>
              <a:t>	Data </a:t>
            </a:r>
            <a:r>
              <a:rPr lang="en-US" sz="2000" b="1" dirty="0">
                <a:latin typeface="Times New Roman" panose="02020603050405020304" pitchFamily="18" charset="0"/>
                <a:cs typeface="Times New Roman" panose="02020603050405020304" pitchFamily="18" charset="0"/>
              </a:rPr>
              <a:t>Collection Module</a:t>
            </a:r>
            <a:r>
              <a:rPr lang="en-US" sz="2000" dirty="0">
                <a:latin typeface="Times New Roman" panose="02020603050405020304" pitchFamily="18" charset="0"/>
                <a:cs typeface="Times New Roman" panose="02020603050405020304" pitchFamily="18" charset="0"/>
              </a:rPr>
              <a:t>:</a:t>
            </a:r>
          </a:p>
          <a:p>
            <a:pPr lvl="1" algn="just"/>
            <a:r>
              <a:rPr lang="en-US" sz="2000" dirty="0">
                <a:latin typeface="Times New Roman" panose="02020603050405020304" pitchFamily="18" charset="0"/>
                <a:cs typeface="Times New Roman" panose="02020603050405020304" pitchFamily="18" charset="0"/>
              </a:rPr>
              <a:t>Interface for Data Input: Develop a user interface or API endpoint to accept input data related to energy consumption. This could include historical energy consumption data, weather data, time-related features, etc.</a:t>
            </a:r>
          </a:p>
          <a:p>
            <a:pPr lvl="1" algn="just"/>
            <a:r>
              <a:rPr lang="en-US" sz="2000" dirty="0">
                <a:latin typeface="Times New Roman" panose="02020603050405020304" pitchFamily="18" charset="0"/>
                <a:cs typeface="Times New Roman" panose="02020603050405020304" pitchFamily="18" charset="0"/>
              </a:rPr>
              <a:t>Data Preprocessing: Perform preprocessing steps such as cleaning, normalization, and feature engineering to prepare the input data for model training</a:t>
            </a:r>
            <a:r>
              <a:rPr lang="en-US" sz="2000" dirty="0" smtClean="0">
                <a:latin typeface="Times New Roman" panose="02020603050405020304" pitchFamily="18" charset="0"/>
                <a:cs typeface="Times New Roman" panose="02020603050405020304" pitchFamily="18" charset="0"/>
              </a:rPr>
              <a:t>.</a:t>
            </a:r>
          </a:p>
          <a:p>
            <a:pPr lvl="1" algn="just"/>
            <a:endParaRPr lang="en-US" sz="2000" dirty="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			Model </a:t>
            </a:r>
            <a:r>
              <a:rPr lang="en-US" sz="2000" b="1" dirty="0">
                <a:latin typeface="Times New Roman" panose="02020603050405020304" pitchFamily="18" charset="0"/>
                <a:cs typeface="Times New Roman" panose="02020603050405020304" pitchFamily="18" charset="0"/>
              </a:rPr>
              <a:t>Training Module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Implement each of the five algorithms (Linear Regression, LSTM, RNN, Stacked LSTM, and GRU) for energy consumption prediction.</a:t>
            </a:r>
          </a:p>
          <a:p>
            <a:pPr lvl="1" algn="just"/>
            <a:r>
              <a:rPr lang="en-US" sz="2000" dirty="0">
                <a:latin typeface="Times New Roman" panose="02020603050405020304" pitchFamily="18" charset="0"/>
                <a:cs typeface="Times New Roman" panose="02020603050405020304" pitchFamily="18" charset="0"/>
              </a:rPr>
              <a:t>Train the models using historical energy consumption data. You may consider </a:t>
            </a:r>
            <a:r>
              <a:rPr lang="en-US" sz="2000" dirty="0" err="1">
                <a:latin typeface="Times New Roman" panose="02020603050405020304" pitchFamily="18" charset="0"/>
                <a:cs typeface="Times New Roman" panose="02020603050405020304" pitchFamily="18" charset="0"/>
              </a:rPr>
              <a:t>hyperparameter</a:t>
            </a:r>
            <a:r>
              <a:rPr lang="en-US" sz="2000" dirty="0">
                <a:latin typeface="Times New Roman" panose="02020603050405020304" pitchFamily="18" charset="0"/>
                <a:cs typeface="Times New Roman" panose="02020603050405020304" pitchFamily="18" charset="0"/>
              </a:rPr>
              <a:t> tuning to optimize model performance.</a:t>
            </a:r>
          </a:p>
          <a:p>
            <a:pPr algn="just"/>
            <a:r>
              <a:rPr lang="en-US" sz="2000" b="1"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9397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510838" y="-143692"/>
            <a:ext cx="7665128" cy="1645918"/>
          </a:xfrm>
        </p:spPr>
        <p:txBody>
          <a:bodyPr>
            <a:normAutofit fontScale="90000"/>
          </a:bodyPr>
          <a:lstStyle/>
          <a:p>
            <a:r>
              <a:rPr lang="en-US" dirty="0" smtClean="0">
                <a:latin typeface="Times New Roman" panose="02020603050405020304" pitchFamily="18" charset="0"/>
                <a:cs typeface="Times New Roman" panose="02020603050405020304" pitchFamily="18" charset="0"/>
              </a:rPr>
              <a:t>				MODULES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p>
        </p:txBody>
      </p:sp>
      <p:sp>
        <p:nvSpPr>
          <p:cNvPr id="6" name="TextBox 5"/>
          <p:cNvSpPr txBox="1"/>
          <p:nvPr/>
        </p:nvSpPr>
        <p:spPr>
          <a:xfrm>
            <a:off x="1062445" y="1214846"/>
            <a:ext cx="11129555" cy="3477875"/>
          </a:xfrm>
          <a:prstGeom prst="rect">
            <a:avLst/>
          </a:prstGeom>
          <a:noFill/>
        </p:spPr>
        <p:txBody>
          <a:bodyPr wrap="square" rtlCol="0">
            <a:spAutoFit/>
          </a:bodyPr>
          <a:lstStyle/>
          <a:p>
            <a:pPr algn="just"/>
            <a:r>
              <a:rPr lang="en-US" sz="2000" b="1" dirty="0" smtClean="0">
                <a:latin typeface="Times New Roman" panose="02020603050405020304" pitchFamily="18" charset="0"/>
                <a:cs typeface="Times New Roman" panose="02020603050405020304" pitchFamily="18" charset="0"/>
              </a:rPr>
              <a:t>	Prediction </a:t>
            </a:r>
            <a:r>
              <a:rPr lang="en-US" sz="2000" b="1" dirty="0">
                <a:latin typeface="Times New Roman" panose="02020603050405020304" pitchFamily="18" charset="0"/>
                <a:cs typeface="Times New Roman" panose="02020603050405020304" pitchFamily="18" charset="0"/>
              </a:rPr>
              <a:t>Module</a:t>
            </a:r>
            <a:r>
              <a:rPr lang="en-US" sz="2000" dirty="0">
                <a:latin typeface="Times New Roman" panose="02020603050405020304" pitchFamily="18" charset="0"/>
                <a:cs typeface="Times New Roman" panose="02020603050405020304" pitchFamily="18" charset="0"/>
              </a:rPr>
              <a:t>:</a:t>
            </a:r>
          </a:p>
          <a:p>
            <a:pPr lvl="1" algn="just"/>
            <a:r>
              <a:rPr lang="en-US" sz="2000" dirty="0">
                <a:latin typeface="Times New Roman" panose="02020603050405020304" pitchFamily="18" charset="0"/>
                <a:cs typeface="Times New Roman" panose="02020603050405020304" pitchFamily="18" charset="0"/>
              </a:rPr>
              <a:t>Provide a mechanism to accept input data for prediction, such as current weather conditions, time of day, etc.</a:t>
            </a:r>
          </a:p>
          <a:p>
            <a:pPr lvl="1" algn="just"/>
            <a:r>
              <a:rPr lang="en-US" sz="2000" dirty="0">
                <a:latin typeface="Times New Roman" panose="02020603050405020304" pitchFamily="18" charset="0"/>
                <a:cs typeface="Times New Roman" panose="02020603050405020304" pitchFamily="18" charset="0"/>
              </a:rPr>
              <a:t>Utilize the trained models to generate predictions for future energy consumption based on the input data.</a:t>
            </a:r>
          </a:p>
          <a:p>
            <a:pPr lvl="1" algn="just"/>
            <a:r>
              <a:rPr lang="en-US" sz="2000" dirty="0">
                <a:latin typeface="Times New Roman" panose="02020603050405020304" pitchFamily="18" charset="0"/>
                <a:cs typeface="Times New Roman" panose="02020603050405020304" pitchFamily="18" charset="0"/>
              </a:rPr>
              <a:t>Present the predictions to the user in a user-friendly format, such as a dashboard or API response.</a:t>
            </a:r>
          </a:p>
          <a:p>
            <a:pPr algn="just"/>
            <a:r>
              <a:rPr lang="en-US" sz="2000" b="1" dirty="0" smtClean="0">
                <a:latin typeface="Times New Roman" panose="02020603050405020304" pitchFamily="18" charset="0"/>
                <a:cs typeface="Times New Roman" panose="02020603050405020304" pitchFamily="18" charset="0"/>
              </a:rPr>
              <a:t>	Evaluation </a:t>
            </a:r>
            <a:r>
              <a:rPr lang="en-US" sz="2000" b="1" dirty="0">
                <a:latin typeface="Times New Roman" panose="02020603050405020304" pitchFamily="18" charset="0"/>
                <a:cs typeface="Times New Roman" panose="02020603050405020304" pitchFamily="18" charset="0"/>
              </a:rPr>
              <a:t>and Model Comparison Module</a:t>
            </a:r>
            <a:r>
              <a:rPr lang="en-US" sz="2000" dirty="0">
                <a:latin typeface="Times New Roman" panose="02020603050405020304" pitchFamily="18" charset="0"/>
                <a:cs typeface="Times New Roman" panose="02020603050405020304" pitchFamily="18" charset="0"/>
              </a:rPr>
              <a:t>:</a:t>
            </a:r>
          </a:p>
          <a:p>
            <a:pPr lvl="1" algn="just"/>
            <a:r>
              <a:rPr lang="en-US" sz="2000" dirty="0">
                <a:latin typeface="Times New Roman" panose="02020603050405020304" pitchFamily="18" charset="0"/>
                <a:cs typeface="Times New Roman" panose="02020603050405020304" pitchFamily="18" charset="0"/>
              </a:rPr>
              <a:t>Evaluate the performance of each model using appropriate metrics such as Mean Absolute Error (MAE), Mean Squared Error (MSE), etc.</a:t>
            </a:r>
          </a:p>
          <a:p>
            <a:pPr lvl="1" algn="just"/>
            <a:r>
              <a:rPr lang="en-US" sz="2000" dirty="0">
                <a:latin typeface="Times New Roman" panose="02020603050405020304" pitchFamily="18" charset="0"/>
                <a:cs typeface="Times New Roman" panose="02020603050405020304" pitchFamily="18" charset="0"/>
              </a:rPr>
              <a:t>Compare the performance of different algorithms to determine the most suitable model for energy consumption prediction under various conditions</a:t>
            </a:r>
          </a:p>
        </p:txBody>
      </p:sp>
    </p:spTree>
    <p:extLst>
      <p:ext uri="{BB962C8B-B14F-4D97-AF65-F5344CB8AC3E}">
        <p14:creationId xmlns:p14="http://schemas.microsoft.com/office/powerpoint/2010/main" val="1961554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55325" y="339636"/>
            <a:ext cx="2155372" cy="653142"/>
          </a:xfrm>
        </p:spPr>
        <p:txBody>
          <a:bodyPr>
            <a:normAutofit fontScale="90000"/>
          </a:bodyPr>
          <a:lstStyle/>
          <a:p>
            <a:r>
              <a:rPr lang="en-IN" dirty="0"/>
              <a:t> </a:t>
            </a:r>
            <a:r>
              <a:rPr lang="en-IN" sz="3900" dirty="0" smtClean="0">
                <a:latin typeface="Times New Roman" panose="02020603050405020304" pitchFamily="18" charset="0"/>
                <a:cs typeface="Times New Roman" panose="02020603050405020304" pitchFamily="18" charset="0"/>
              </a:rPr>
              <a:t>INDEX</a:t>
            </a:r>
            <a:endParaRPr lang="en-IN" sz="39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933301" y="1214845"/>
            <a:ext cx="5133703" cy="5324535"/>
          </a:xfrm>
          <a:prstGeom prst="rect">
            <a:avLst/>
          </a:prstGeom>
          <a:noFill/>
        </p:spPr>
        <p:txBody>
          <a:bodyPr wrap="square" rtlCol="0">
            <a:spAutoFit/>
          </a:bodyPr>
          <a:lstStyle/>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Abstract</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Objective </a:t>
            </a:r>
            <a:r>
              <a:rPr lang="en-US" sz="2000" dirty="0" smtClean="0">
                <a:latin typeface="Times New Roman" panose="02020603050405020304" pitchFamily="18" charset="0"/>
                <a:cs typeface="Times New Roman" panose="02020603050405020304" pitchFamily="18" charset="0"/>
              </a:rPr>
              <a:t>of project</a:t>
            </a:r>
            <a:endParaRPr lang="en-US" sz="2000"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Problem Statement</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Scope &amp; Motivation</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Introduction</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Literature survey</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Existing Method</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Disadvantages</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Proposed method</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Advantages</a:t>
            </a:r>
          </a:p>
        </p:txBody>
      </p:sp>
      <p:sp>
        <p:nvSpPr>
          <p:cNvPr id="4" name="TextBox 3"/>
          <p:cNvSpPr txBox="1"/>
          <p:nvPr/>
        </p:nvSpPr>
        <p:spPr>
          <a:xfrm>
            <a:off x="5734594" y="1214845"/>
            <a:ext cx="5258171" cy="2985433"/>
          </a:xfrm>
          <a:prstGeom prst="rect">
            <a:avLst/>
          </a:prstGeom>
          <a:noFill/>
        </p:spPr>
        <p:txBody>
          <a:bodyPr wrap="square" rtlCol="0">
            <a:spAutoFit/>
          </a:bodyPr>
          <a:lstStyle/>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Project Flow</a:t>
            </a:r>
          </a:p>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and Software </a:t>
            </a:r>
            <a:r>
              <a:rPr lang="en-US" sz="2000" dirty="0" smtClean="0">
                <a:latin typeface="Times New Roman" panose="02020603050405020304" pitchFamily="18" charset="0"/>
                <a:cs typeface="Times New Roman" panose="02020603050405020304" pitchFamily="18" charset="0"/>
              </a:rPr>
              <a:t>Requirements</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Architecture</a:t>
            </a:r>
          </a:p>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Modules</a:t>
            </a:r>
            <a:endParaRPr lang="en-US" sz="2000" dirty="0" smtClean="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96529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757649" y="26126"/>
            <a:ext cx="4582294" cy="1541417"/>
          </a:xfrm>
        </p:spPr>
        <p:txBody>
          <a:bodyPr>
            <a:normAutofit/>
          </a:bodyPr>
          <a:lstStyle/>
          <a:p>
            <a:r>
              <a:rPr lang="en-US" sz="3600" dirty="0" smtClean="0">
                <a:latin typeface="Times New Roman" panose="02020603050405020304" pitchFamily="18" charset="0"/>
                <a:cs typeface="Times New Roman" panose="02020603050405020304" pitchFamily="18" charset="0"/>
              </a:rPr>
              <a:t>REFERENCES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p>
        </p:txBody>
      </p:sp>
      <p:sp>
        <p:nvSpPr>
          <p:cNvPr id="2" name="TextBox 1"/>
          <p:cNvSpPr txBox="1"/>
          <p:nvPr/>
        </p:nvSpPr>
        <p:spPr>
          <a:xfrm>
            <a:off x="1345474" y="796833"/>
            <a:ext cx="10528663" cy="1015663"/>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Mel </a:t>
            </a:r>
            <a:r>
              <a:rPr lang="en-US" sz="2000" dirty="0" err="1">
                <a:latin typeface="Times New Roman" panose="02020603050405020304" pitchFamily="18" charset="0"/>
                <a:cs typeface="Times New Roman" panose="02020603050405020304" pitchFamily="18" charset="0"/>
              </a:rPr>
              <a:t>Keytingan</a:t>
            </a:r>
            <a:r>
              <a:rPr lang="en-US" sz="2000" dirty="0">
                <a:latin typeface="Times New Roman" panose="02020603050405020304" pitchFamily="18" charset="0"/>
                <a:cs typeface="Times New Roman" panose="02020603050405020304" pitchFamily="18" charset="0"/>
              </a:rPr>
              <a:t> M. </a:t>
            </a:r>
            <a:r>
              <a:rPr lang="en-US" sz="2000" dirty="0" err="1">
                <a:latin typeface="Times New Roman" panose="02020603050405020304" pitchFamily="18" charset="0"/>
                <a:cs typeface="Times New Roman" panose="02020603050405020304" pitchFamily="18" charset="0"/>
              </a:rPr>
              <a:t>Shapi</a:t>
            </a:r>
            <a:r>
              <a:rPr lang="en-US" sz="2000" dirty="0">
                <a:latin typeface="Times New Roman" panose="02020603050405020304" pitchFamily="18" charset="0"/>
                <a:cs typeface="Times New Roman" panose="02020603050405020304" pitchFamily="18" charset="0"/>
              </a:rPr>
              <a:t>, Nor </a:t>
            </a:r>
            <a:r>
              <a:rPr lang="en-US" sz="2000" dirty="0" err="1">
                <a:latin typeface="Times New Roman" panose="02020603050405020304" pitchFamily="18" charset="0"/>
                <a:cs typeface="Times New Roman" panose="02020603050405020304" pitchFamily="18" charset="0"/>
              </a:rPr>
              <a:t>Azuana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Ramli</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Lilik</a:t>
            </a:r>
            <a:r>
              <a:rPr lang="en-US" sz="2000" dirty="0">
                <a:latin typeface="Times New Roman" panose="02020603050405020304" pitchFamily="18" charset="0"/>
                <a:cs typeface="Times New Roman" panose="02020603050405020304" pitchFamily="18" charset="0"/>
              </a:rPr>
              <a:t> J. </a:t>
            </a:r>
            <a:r>
              <a:rPr lang="en-US" sz="2000" dirty="0" err="1">
                <a:latin typeface="Times New Roman" panose="02020603050405020304" pitchFamily="18" charset="0"/>
                <a:cs typeface="Times New Roman" panose="02020603050405020304" pitchFamily="18" charset="0"/>
              </a:rPr>
              <a:t>Awalin</a:t>
            </a:r>
            <a:r>
              <a:rPr lang="en-US" sz="2000" dirty="0">
                <a:latin typeface="Times New Roman" panose="02020603050405020304" pitchFamily="18" charset="0"/>
                <a:cs typeface="Times New Roman" panose="02020603050405020304" pitchFamily="18" charset="0"/>
              </a:rPr>
              <a:t>, "Energy consumption prediction by using machine learning for smart building Case study in Malaysia", Developments in the Built Environment, vol. Volume 5, 2021</a:t>
            </a:r>
            <a:endParaRPr lang="en-IN"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345474" y="2075371"/>
            <a:ext cx="10528663" cy="1015663"/>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S. </a:t>
            </a:r>
            <a:r>
              <a:rPr lang="en-IN" sz="2000" dirty="0" err="1">
                <a:latin typeface="Times New Roman" panose="02020603050405020304" pitchFamily="18" charset="0"/>
                <a:cs typeface="Times New Roman" panose="02020603050405020304" pitchFamily="18" charset="0"/>
              </a:rPr>
              <a:t>Bourhnane</a:t>
            </a:r>
            <a:r>
              <a:rPr lang="en-IN" sz="2000" dirty="0">
                <a:latin typeface="Times New Roman" panose="02020603050405020304" pitchFamily="18" charset="0"/>
                <a:cs typeface="Times New Roman" panose="02020603050405020304" pitchFamily="18" charset="0"/>
              </a:rPr>
              <a:t>, M. R. </a:t>
            </a:r>
            <a:r>
              <a:rPr lang="en-IN" sz="2000" dirty="0" err="1">
                <a:latin typeface="Times New Roman" panose="02020603050405020304" pitchFamily="18" charset="0"/>
                <a:cs typeface="Times New Roman" panose="02020603050405020304" pitchFamily="18" charset="0"/>
              </a:rPr>
              <a:t>Abid</a:t>
            </a:r>
            <a:r>
              <a:rPr lang="en-IN" sz="2000" dirty="0">
                <a:latin typeface="Times New Roman" panose="02020603050405020304" pitchFamily="18" charset="0"/>
                <a:cs typeface="Times New Roman" panose="02020603050405020304" pitchFamily="18" charset="0"/>
              </a:rPr>
              <a:t>, R. </a:t>
            </a:r>
            <a:r>
              <a:rPr lang="en-IN" sz="2000" dirty="0" err="1">
                <a:latin typeface="Times New Roman" panose="02020603050405020304" pitchFamily="18" charset="0"/>
                <a:cs typeface="Times New Roman" panose="02020603050405020304" pitchFamily="18" charset="0"/>
              </a:rPr>
              <a:t>Lghoul</a:t>
            </a:r>
            <a:r>
              <a:rPr lang="en-IN" sz="2000" dirty="0">
                <a:latin typeface="Times New Roman" panose="02020603050405020304" pitchFamily="18" charset="0"/>
                <a:cs typeface="Times New Roman" panose="02020603050405020304" pitchFamily="18" charset="0"/>
              </a:rPr>
              <a:t>, K. Zine-Dine, N. </a:t>
            </a:r>
            <a:r>
              <a:rPr lang="en-IN" sz="2000" dirty="0" err="1">
                <a:latin typeface="Times New Roman" panose="02020603050405020304" pitchFamily="18" charset="0"/>
                <a:cs typeface="Times New Roman" panose="02020603050405020304" pitchFamily="18" charset="0"/>
              </a:rPr>
              <a:t>Elkamoun</a:t>
            </a:r>
            <a:r>
              <a:rPr lang="en-IN" sz="2000" dirty="0">
                <a:latin typeface="Times New Roman" panose="02020603050405020304" pitchFamily="18" charset="0"/>
                <a:cs typeface="Times New Roman" panose="02020603050405020304" pitchFamily="18" charset="0"/>
              </a:rPr>
              <a:t> and D. </a:t>
            </a:r>
            <a:r>
              <a:rPr lang="en-IN" sz="2000" dirty="0" err="1">
                <a:latin typeface="Times New Roman" panose="02020603050405020304" pitchFamily="18" charset="0"/>
                <a:cs typeface="Times New Roman" panose="02020603050405020304" pitchFamily="18" charset="0"/>
              </a:rPr>
              <a:t>Benhaddou</a:t>
            </a:r>
            <a:r>
              <a:rPr lang="en-IN" sz="2000" dirty="0">
                <a:latin typeface="Times New Roman" panose="02020603050405020304" pitchFamily="18" charset="0"/>
                <a:cs typeface="Times New Roman" panose="02020603050405020304" pitchFamily="18" charset="0"/>
              </a:rPr>
              <a:t>, Machine learning for energy consumption prediction and scheduling in smart buildings, Springer Nature Switzerland AG, 2020</a:t>
            </a:r>
          </a:p>
        </p:txBody>
      </p:sp>
      <p:sp>
        <p:nvSpPr>
          <p:cNvPr id="6" name="TextBox 5"/>
          <p:cNvSpPr txBox="1"/>
          <p:nvPr/>
        </p:nvSpPr>
        <p:spPr>
          <a:xfrm>
            <a:off x="1345474" y="5075714"/>
            <a:ext cx="9509760" cy="70788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Gonzalez </a:t>
            </a:r>
            <a:r>
              <a:rPr lang="en-IN" sz="2000" dirty="0" err="1">
                <a:latin typeface="Times New Roman" panose="02020603050405020304" pitchFamily="18" charset="0"/>
                <a:cs typeface="Times New Roman" panose="02020603050405020304" pitchFamily="18" charset="0"/>
              </a:rPr>
              <a:t>Ordiano</a:t>
            </a:r>
            <a:r>
              <a:rPr lang="en-IN" sz="2000" dirty="0">
                <a:latin typeface="Times New Roman" panose="02020603050405020304" pitchFamily="18" charset="0"/>
                <a:cs typeface="Times New Roman" panose="02020603050405020304" pitchFamily="18" charset="0"/>
              </a:rPr>
              <a:t> J.A., S. </a:t>
            </a:r>
            <a:r>
              <a:rPr lang="en-IN" sz="2000" dirty="0" err="1">
                <a:latin typeface="Times New Roman" panose="02020603050405020304" pitchFamily="18" charset="0"/>
                <a:cs typeface="Times New Roman" panose="02020603050405020304" pitchFamily="18" charset="0"/>
              </a:rPr>
              <a:t>Waczowicz</a:t>
            </a:r>
            <a:r>
              <a:rPr lang="en-IN" sz="2000" dirty="0">
                <a:latin typeface="Times New Roman" panose="02020603050405020304" pitchFamily="18" charset="0"/>
                <a:cs typeface="Times New Roman" panose="02020603050405020304" pitchFamily="18" charset="0"/>
              </a:rPr>
              <a:t>, V. </a:t>
            </a:r>
            <a:r>
              <a:rPr lang="en-IN" sz="2000" dirty="0" err="1">
                <a:latin typeface="Times New Roman" panose="02020603050405020304" pitchFamily="18" charset="0"/>
                <a:cs typeface="Times New Roman" panose="02020603050405020304" pitchFamily="18" charset="0"/>
              </a:rPr>
              <a:t>Hagenmeyer</a:t>
            </a:r>
            <a:r>
              <a:rPr lang="en-IN" sz="2000" dirty="0">
                <a:latin typeface="Times New Roman" panose="02020603050405020304" pitchFamily="18" charset="0"/>
                <a:cs typeface="Times New Roman" panose="02020603050405020304" pitchFamily="18" charset="0"/>
              </a:rPr>
              <a:t> and R. </a:t>
            </a:r>
            <a:r>
              <a:rPr lang="en-IN" sz="2000" dirty="0" err="1">
                <a:latin typeface="Times New Roman" panose="02020603050405020304" pitchFamily="18" charset="0"/>
                <a:cs typeface="Times New Roman" panose="02020603050405020304" pitchFamily="18" charset="0"/>
              </a:rPr>
              <a:t>Mikut</a:t>
            </a:r>
            <a:r>
              <a:rPr lang="en-IN" sz="2000" dirty="0">
                <a:latin typeface="Times New Roman" panose="02020603050405020304" pitchFamily="18" charset="0"/>
                <a:cs typeface="Times New Roman" panose="02020603050405020304" pitchFamily="18" charset="0"/>
              </a:rPr>
              <a:t>, "Energy forecasting tools and services", </a:t>
            </a:r>
            <a:r>
              <a:rPr lang="en-IN" sz="2000" i="1" dirty="0">
                <a:latin typeface="Times New Roman" panose="02020603050405020304" pitchFamily="18" charset="0"/>
                <a:cs typeface="Times New Roman" panose="02020603050405020304" pitchFamily="18" charset="0"/>
              </a:rPr>
              <a:t>WIREs Data Min. </a:t>
            </a:r>
            <a:r>
              <a:rPr lang="en-IN" sz="2000" i="1" dirty="0" err="1">
                <a:latin typeface="Times New Roman" panose="02020603050405020304" pitchFamily="18" charset="0"/>
                <a:cs typeface="Times New Roman" panose="02020603050405020304" pitchFamily="18" charset="0"/>
              </a:rPr>
              <a:t>Knowl</a:t>
            </a:r>
            <a:r>
              <a:rPr lang="en-IN" sz="2000" i="1" dirty="0">
                <a:latin typeface="Times New Roman" panose="02020603050405020304" pitchFamily="18" charset="0"/>
                <a:cs typeface="Times New Roman" panose="02020603050405020304" pitchFamily="18" charset="0"/>
              </a:rPr>
              <a:t>. </a:t>
            </a:r>
            <a:r>
              <a:rPr lang="en-IN" sz="2000" i="1" dirty="0" err="1">
                <a:latin typeface="Times New Roman" panose="02020603050405020304" pitchFamily="18" charset="0"/>
                <a:cs typeface="Times New Roman" panose="02020603050405020304" pitchFamily="18" charset="0"/>
              </a:rPr>
              <a:t>Discov</a:t>
            </a:r>
            <a:r>
              <a:rPr lang="en-IN" sz="2000" i="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vol. 8, pp. e1235, 2018</a:t>
            </a:r>
          </a:p>
        </p:txBody>
      </p:sp>
      <p:sp>
        <p:nvSpPr>
          <p:cNvPr id="7" name="TextBox 6"/>
          <p:cNvSpPr txBox="1"/>
          <p:nvPr/>
        </p:nvSpPr>
        <p:spPr>
          <a:xfrm>
            <a:off x="1345474" y="3524465"/>
            <a:ext cx="10123714" cy="707886"/>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Eva </a:t>
            </a:r>
            <a:r>
              <a:rPr lang="en-IN" sz="2000" dirty="0" err="1">
                <a:latin typeface="Times New Roman" panose="02020603050405020304" pitchFamily="18" charset="0"/>
                <a:cs typeface="Times New Roman" panose="02020603050405020304" pitchFamily="18" charset="0"/>
              </a:rPr>
              <a:t>García</a:t>
            </a:r>
            <a:r>
              <a:rPr lang="en-IN" sz="2000" dirty="0">
                <a:latin typeface="Times New Roman" panose="02020603050405020304" pitchFamily="18" charset="0"/>
                <a:cs typeface="Times New Roman" panose="02020603050405020304" pitchFamily="18" charset="0"/>
              </a:rPr>
              <a:t>-Martín, </a:t>
            </a:r>
            <a:r>
              <a:rPr lang="en-IN" sz="2000" dirty="0" err="1">
                <a:latin typeface="Times New Roman" panose="02020603050405020304" pitchFamily="18" charset="0"/>
                <a:cs typeface="Times New Roman" panose="02020603050405020304" pitchFamily="18" charset="0"/>
              </a:rPr>
              <a:t>Crefeda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Faviola</a:t>
            </a:r>
            <a:r>
              <a:rPr lang="en-IN" sz="2000" dirty="0">
                <a:latin typeface="Times New Roman" panose="02020603050405020304" pitchFamily="18" charset="0"/>
                <a:cs typeface="Times New Roman" panose="02020603050405020304" pitchFamily="18" charset="0"/>
              </a:rPr>
              <a:t> Rodrigues, Graham Riley and </a:t>
            </a:r>
            <a:r>
              <a:rPr lang="en-IN" sz="2000" dirty="0" err="1">
                <a:latin typeface="Times New Roman" panose="02020603050405020304" pitchFamily="18" charset="0"/>
                <a:cs typeface="Times New Roman" panose="02020603050405020304" pitchFamily="18" charset="0"/>
              </a:rPr>
              <a:t>Håkan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Grahn</a:t>
            </a:r>
            <a:r>
              <a:rPr lang="en-IN" sz="2000" dirty="0">
                <a:latin typeface="Times New Roman" panose="02020603050405020304" pitchFamily="18" charset="0"/>
                <a:cs typeface="Times New Roman" panose="02020603050405020304" pitchFamily="18" charset="0"/>
              </a:rPr>
              <a:t>, "Estimation of energy consumption in machine learning", </a:t>
            </a:r>
            <a:r>
              <a:rPr lang="en-IN" sz="2000" i="1" dirty="0">
                <a:latin typeface="Times New Roman" panose="02020603050405020304" pitchFamily="18" charset="0"/>
                <a:cs typeface="Times New Roman" panose="02020603050405020304" pitchFamily="18" charset="0"/>
              </a:rPr>
              <a:t>ELSIVER</a:t>
            </a:r>
            <a:r>
              <a:rPr lang="en-IN" sz="2000" dirty="0">
                <a:latin typeface="Times New Roman" panose="02020603050405020304" pitchFamily="18" charset="0"/>
                <a:cs typeface="Times New Roman" panose="02020603050405020304" pitchFamily="18" charset="0"/>
              </a:rPr>
              <a:t>, August 2019.</a:t>
            </a:r>
          </a:p>
        </p:txBody>
      </p:sp>
      <p:sp>
        <p:nvSpPr>
          <p:cNvPr id="8" name="TextBox 7"/>
          <p:cNvSpPr txBox="1"/>
          <p:nvPr/>
        </p:nvSpPr>
        <p:spPr>
          <a:xfrm>
            <a:off x="1345474" y="6035040"/>
            <a:ext cx="9849394" cy="707886"/>
          </a:xfrm>
          <a:prstGeom prst="rect">
            <a:avLst/>
          </a:prstGeom>
          <a:noFill/>
        </p:spPr>
        <p:txBody>
          <a:bodyPr wrap="square" rtlCol="0">
            <a:spAutoFit/>
          </a:bodyPr>
          <a:lstStyle/>
          <a:p>
            <a:pPr algn="just"/>
            <a:r>
              <a:rPr lang="en-US" sz="2000" dirty="0" err="1">
                <a:latin typeface="Times New Roman" panose="02020603050405020304" pitchFamily="18" charset="0"/>
                <a:cs typeface="Times New Roman" panose="02020603050405020304" pitchFamily="18" charset="0"/>
              </a:rPr>
              <a:t>Sanaz</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Tabasi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Alireza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Aslani</a:t>
            </a:r>
            <a:r>
              <a:rPr lang="en-US" sz="2000" dirty="0">
                <a:latin typeface="Times New Roman" panose="02020603050405020304" pitchFamily="18" charset="0"/>
                <a:cs typeface="Times New Roman" panose="02020603050405020304" pitchFamily="18" charset="0"/>
              </a:rPr>
              <a:t> and Habib </a:t>
            </a:r>
            <a:r>
              <a:rPr lang="en-US" sz="2000" dirty="0" err="1">
                <a:latin typeface="Times New Roman" panose="02020603050405020304" pitchFamily="18" charset="0"/>
                <a:cs typeface="Times New Roman" panose="02020603050405020304" pitchFamily="18" charset="0"/>
              </a:rPr>
              <a:t>Forotan</a:t>
            </a:r>
            <a:r>
              <a:rPr lang="en-US" sz="2000" dirty="0">
                <a:latin typeface="Times New Roman" panose="02020603050405020304" pitchFamily="18" charset="0"/>
                <a:cs typeface="Times New Roman" panose="02020603050405020304" pitchFamily="18" charset="0"/>
              </a:rPr>
              <a:t>, "Prediction of Energy Consumption by Using Regression Model", 2016.</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4774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02628" y="248195"/>
            <a:ext cx="2782389" cy="653142"/>
          </a:xfrm>
        </p:spPr>
        <p:txBody>
          <a:bodyPr>
            <a:normAutofit fontScale="90000"/>
          </a:bodyPr>
          <a:lstStyle/>
          <a:p>
            <a:r>
              <a:rPr lang="en-IN" dirty="0"/>
              <a:t> </a:t>
            </a:r>
            <a:r>
              <a:rPr lang="en-IN" sz="4000" dirty="0" smtClean="0">
                <a:latin typeface="Times New Roman" panose="02020603050405020304" pitchFamily="18" charset="0"/>
                <a:cs typeface="Times New Roman" panose="02020603050405020304" pitchFamily="18" charset="0"/>
              </a:rPr>
              <a:t>ABSTRACT</a:t>
            </a:r>
            <a:endParaRPr lang="en-IN" sz="4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325189" y="1280158"/>
            <a:ext cx="9026434" cy="317009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prediction of energy consumption has emerged as a pressing challenge in the face of growing global energy demand and the urgent need for sustainable resource management. Accurate forecasting of energy consumption patterns is crucial for optimizing energy distribution, reducing wastage, and promoting eco-friendly practices. The problem encompasses multiple facets, including the impact of weather patterns, population growth, and technological advancements on energy usage. Moreover, unreliable predictions can lead to resource misallocation, affecting both the economic and environmental aspects of energy provision. Addressing this problem is essential for policymakers, energy providers, and consumers to make informed decisions and work towards a more sustainable and responsible energy future.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0812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37314" y="274321"/>
            <a:ext cx="2991395" cy="653142"/>
          </a:xfrm>
        </p:spPr>
        <p:txBody>
          <a:bodyPr>
            <a:normAutofit fontScale="90000"/>
          </a:bodyPr>
          <a:lstStyle/>
          <a:p>
            <a:r>
              <a:rPr lang="en-IN" dirty="0"/>
              <a:t> </a:t>
            </a:r>
            <a:r>
              <a:rPr lang="en-IN" sz="4000" dirty="0" smtClean="0">
                <a:latin typeface="Times New Roman" panose="02020603050405020304" pitchFamily="18" charset="0"/>
                <a:cs typeface="Times New Roman" panose="02020603050405020304" pitchFamily="18" charset="0"/>
              </a:rPr>
              <a:t>ABSTRACT</a:t>
            </a:r>
            <a:endParaRPr lang="en-IN" sz="4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011679" y="966652"/>
            <a:ext cx="9235441"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Researchers and analysts can leverage this dataset to develop sophisticated time-series analysis models and machine learning algorithms aimed at predicting electricity consumption patterns. By considering factors such as temperature, pressure, </a:t>
            </a:r>
            <a:r>
              <a:rPr lang="en-US" sz="2000" dirty="0" smtClean="0">
                <a:latin typeface="Times New Roman" panose="02020603050405020304" pitchFamily="18" charset="0"/>
                <a:cs typeface="Times New Roman" panose="02020603050405020304" pitchFamily="18" charset="0"/>
              </a:rPr>
              <a:t>wind speed</a:t>
            </a:r>
            <a:r>
              <a:rPr lang="en-US" sz="2000" dirty="0">
                <a:latin typeface="Times New Roman" panose="02020603050405020304" pitchFamily="18" charset="0"/>
                <a:cs typeface="Times New Roman" panose="02020603050405020304" pitchFamily="18" charset="0"/>
              </a:rPr>
              <a:t>, and the influence of var1 and var2, these models hold the potential to enhance energy management, optimize resource allocation, and reduce environmental impact</a:t>
            </a:r>
            <a:endParaRPr lang="en-IN"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011679" y="3095897"/>
            <a:ext cx="1295547"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Keywords</a:t>
            </a:r>
            <a:endParaRPr lang="en-IN" sz="2000" dirty="0"/>
          </a:p>
        </p:txBody>
      </p:sp>
      <p:sp>
        <p:nvSpPr>
          <p:cNvPr id="5" name="TextBox 4"/>
          <p:cNvSpPr txBox="1"/>
          <p:nvPr/>
        </p:nvSpPr>
        <p:spPr>
          <a:xfrm>
            <a:off x="2011679" y="3696788"/>
            <a:ext cx="9104811"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Energy consumption, prediction, machine learning, time-series analysis, sustainability, optimization, resource management, eco-friendly, linear regression, long short term memory, recurrent neural network.</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0239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2411" y="1175658"/>
            <a:ext cx="8739053" cy="653142"/>
          </a:xfrm>
        </p:spPr>
        <p:txBody>
          <a:bodyPr>
            <a:normAutofit fontScale="90000"/>
          </a:bodyPr>
          <a:lstStyle/>
          <a:p>
            <a:r>
              <a:rPr lang="en-IN" dirty="0"/>
              <a:t> </a:t>
            </a:r>
            <a:r>
              <a:rPr lang="en-IN" dirty="0" smtClean="0"/>
              <a:t>				</a:t>
            </a:r>
            <a:r>
              <a:rPr lang="en-US" sz="4000" b="1" dirty="0" smtClean="0">
                <a:latin typeface="Times New Roman" panose="02020603050405020304" pitchFamily="18" charset="0"/>
                <a:cs typeface="Times New Roman" panose="02020603050405020304" pitchFamily="18" charset="0"/>
              </a:rPr>
              <a:t>OBJECTIVE </a:t>
            </a:r>
            <a:r>
              <a:rPr lang="en-US" sz="4000" b="1" dirty="0">
                <a:latin typeface="Times New Roman" panose="02020603050405020304" pitchFamily="18" charset="0"/>
                <a:cs typeface="Times New Roman" panose="02020603050405020304" pitchFamily="18" charset="0"/>
              </a:rPr>
              <a:t>OF PROJECT</a:t>
            </a:r>
            <a:br>
              <a:rPr lang="en-US" sz="4000" b="1"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220685" y="1828800"/>
            <a:ext cx="9653451" cy="409342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primary objective of the </a:t>
            </a:r>
            <a:r>
              <a:rPr lang="en-US" sz="2000" b="1" dirty="0">
                <a:latin typeface="Times New Roman" panose="02020603050405020304" pitchFamily="18" charset="0"/>
                <a:cs typeface="Times New Roman" panose="02020603050405020304" pitchFamily="18" charset="0"/>
              </a:rPr>
              <a:t>"Energy Consumption Prediction"</a:t>
            </a:r>
            <a:r>
              <a:rPr lang="en-US" sz="2000" dirty="0">
                <a:latin typeface="Times New Roman" panose="02020603050405020304" pitchFamily="18" charset="0"/>
                <a:cs typeface="Times New Roman" panose="02020603050405020304" pitchFamily="18" charset="0"/>
              </a:rPr>
              <a:t> project is to develop robust predictive models for accurately forecasting energy consumption patterns across various sectors, including residential, commercial, and industrial. These models aim to fulfill several key objectives:</a:t>
            </a:r>
            <a:endParaRPr lang="en-IN"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Accuracy and Precision:</a:t>
            </a:r>
            <a:r>
              <a:rPr lang="en-US" sz="2000" dirty="0">
                <a:latin typeface="Times New Roman" panose="02020603050405020304" pitchFamily="18" charset="0"/>
                <a:cs typeface="Times New Roman" panose="02020603050405020304" pitchFamily="18" charset="0"/>
              </a:rPr>
              <a:t> Create models that provide highly accurate and precise predictions of energy consumption, minimizing errors in forecasting.</a:t>
            </a:r>
            <a:endParaRPr lang="en-IN"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Sustainability:</a:t>
            </a:r>
            <a:r>
              <a:rPr lang="en-US" sz="2000" dirty="0">
                <a:latin typeface="Times New Roman" panose="02020603050405020304" pitchFamily="18" charset="0"/>
                <a:cs typeface="Times New Roman" panose="02020603050405020304" pitchFamily="18" charset="0"/>
              </a:rPr>
              <a:t> Contribute to sustainable energy practices by optimizing energy distribution, reducing resource wastage, and minimizing the environmental impact associated with excessive energy consumption</a:t>
            </a:r>
            <a:r>
              <a:rPr lang="en-US" sz="2000" dirty="0" smtClean="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Technological Advancements:</a:t>
            </a:r>
            <a:r>
              <a:rPr lang="en-US" sz="2000" dirty="0">
                <a:latin typeface="Times New Roman" panose="02020603050405020304" pitchFamily="18" charset="0"/>
                <a:cs typeface="Times New Roman" panose="02020603050405020304" pitchFamily="18" charset="0"/>
              </a:rPr>
              <a:t> Account for the influence of technological advancements on energy consumption patterns, ensuring that the models remain adaptable to evolving technologies</a:t>
            </a:r>
            <a:r>
              <a:rPr lang="en-US" dirty="0"/>
              <a:t>.</a:t>
            </a:r>
            <a:endParaRPr lang="en-IN" dirty="0"/>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0997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2411" y="1175658"/>
            <a:ext cx="8739053" cy="653142"/>
          </a:xfrm>
        </p:spPr>
        <p:txBody>
          <a:bodyPr>
            <a:normAutofit fontScale="90000"/>
          </a:bodyPr>
          <a:lstStyle/>
          <a:p>
            <a:r>
              <a:rPr lang="en-IN" dirty="0"/>
              <a:t> </a:t>
            </a:r>
            <a:r>
              <a:rPr lang="en-IN" dirty="0" smtClean="0"/>
              <a:t>					</a:t>
            </a:r>
            <a:r>
              <a:rPr lang="en-US" sz="4000" b="1" dirty="0" smtClean="0">
                <a:latin typeface="Times New Roman" panose="02020603050405020304" pitchFamily="18" charset="0"/>
                <a:cs typeface="Times New Roman" panose="02020603050405020304" pitchFamily="18" charset="0"/>
              </a:rPr>
              <a:t>PROBLEM </a:t>
            </a:r>
            <a:r>
              <a:rPr lang="en-US" sz="4000" b="1" dirty="0">
                <a:latin typeface="Times New Roman" panose="02020603050405020304" pitchFamily="18" charset="0"/>
                <a:cs typeface="Times New Roman" panose="02020603050405020304" pitchFamily="18" charset="0"/>
              </a:rPr>
              <a:t>STATEMENT</a:t>
            </a:r>
            <a:br>
              <a:rPr lang="en-US" sz="4000" b="1"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390504" y="1828800"/>
            <a:ext cx="7876903" cy="4062651"/>
          </a:xfrm>
          <a:prstGeom prst="rect">
            <a:avLst/>
          </a:prstGeom>
          <a:noFill/>
        </p:spPr>
        <p:txBody>
          <a:bodyPr wrap="square" rtlCol="0">
            <a:spAutoFit/>
          </a:bodyPr>
          <a:lstStyle/>
          <a:p>
            <a:r>
              <a:rPr lang="en-US" dirty="0"/>
              <a:t> </a:t>
            </a:r>
            <a:endParaRPr lang="en-IN" dirty="0"/>
          </a:p>
          <a:p>
            <a:r>
              <a:rPr lang="en-US" sz="2000" dirty="0">
                <a:latin typeface="Times New Roman" panose="02020603050405020304" pitchFamily="18" charset="0"/>
                <a:cs typeface="Times New Roman" panose="02020603050405020304" pitchFamily="18" charset="0"/>
              </a:rPr>
              <a:t>The prediction of energy consumption has emerged as a pressing challenge in the face of growing global energy demand and the urgent need for sustainable resource management. Accurate forecasting of energy consumption patterns is crucial for optimizing energy distribution, reducing wastage, and promoting eco-friendly practices. The problem encompasses multiple facets, including the impact of weather patterns, population growth, and technological advancements on energy usage. Moreover, unreliable predictions can lead to resource misallocation, affecting both the economic and environmental aspects of energy provision. Addressing this problem is essential for policymakers, energy providers, and consumers to make informed decisions and work towards a more sustainable and responsible energy future.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2780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2411" y="1175658"/>
            <a:ext cx="8739053" cy="653142"/>
          </a:xfrm>
        </p:spPr>
        <p:txBody>
          <a:bodyPr>
            <a:normAutofit fontScale="90000"/>
          </a:bodyPr>
          <a:lstStyle/>
          <a:p>
            <a:r>
              <a:rPr lang="en-IN" dirty="0"/>
              <a:t> </a:t>
            </a:r>
            <a:r>
              <a:rPr lang="en-IN" dirty="0" smtClean="0"/>
              <a:t>				</a:t>
            </a:r>
            <a:r>
              <a:rPr lang="en-US" sz="4000" b="1" dirty="0" smtClean="0">
                <a:latin typeface="Times New Roman" panose="02020603050405020304" pitchFamily="18" charset="0"/>
                <a:cs typeface="Times New Roman" panose="02020603050405020304" pitchFamily="18" charset="0"/>
              </a:rPr>
              <a:t>SCOPE </a:t>
            </a:r>
            <a:r>
              <a:rPr lang="en-US" sz="4000" b="1" dirty="0">
                <a:latin typeface="Times New Roman" panose="02020603050405020304" pitchFamily="18" charset="0"/>
                <a:cs typeface="Times New Roman" panose="02020603050405020304" pitchFamily="18" charset="0"/>
              </a:rPr>
              <a:t>AND MOTIVATION</a:t>
            </a:r>
            <a:br>
              <a:rPr lang="en-US" sz="4000" b="1"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050869" y="1828800"/>
            <a:ext cx="8347165" cy="2831544"/>
          </a:xfrm>
          <a:prstGeom prst="rect">
            <a:avLst/>
          </a:prstGeom>
          <a:noFill/>
        </p:spPr>
        <p:txBody>
          <a:bodyPr wrap="square" rtlCol="0">
            <a:spAutoFit/>
          </a:bodyPr>
          <a:lstStyle/>
          <a:p>
            <a:r>
              <a:rPr lang="en-IN" dirty="0"/>
              <a:t/>
            </a:r>
            <a:br>
              <a:rPr lang="en-IN" dirty="0"/>
            </a:br>
            <a:r>
              <a:rPr lang="en-IN" sz="2000" b="1" dirty="0">
                <a:latin typeface="Times New Roman" panose="02020603050405020304" pitchFamily="18" charset="0"/>
                <a:cs typeface="Times New Roman" panose="02020603050405020304" pitchFamily="18" charset="0"/>
              </a:rPr>
              <a:t>Scope</a:t>
            </a:r>
            <a:r>
              <a:rPr lang="en-IN" sz="2000" dirty="0">
                <a:latin typeface="Times New Roman" panose="02020603050405020304" pitchFamily="18" charset="0"/>
                <a:cs typeface="Times New Roman" panose="02020603050405020304" pitchFamily="18" charset="0"/>
              </a:rPr>
              <a:t>: The project's scope includes developing and evaluating energy consumption prediction models using LSTM, RNN, Linear Regression, Stacked LSTM, and GRU algorithms, with a focus on accuracy and </a:t>
            </a:r>
            <a:r>
              <a:rPr lang="en-IN" sz="2000" dirty="0" smtClean="0">
                <a:latin typeface="Times New Roman" panose="02020603050405020304" pitchFamily="18" charset="0"/>
                <a:cs typeface="Times New Roman" panose="02020603050405020304" pitchFamily="18" charset="0"/>
              </a:rPr>
              <a:t>applicability</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Motivation</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motivation behind this project is to enhance energy management, optimize resource allocation, and contribute to sustainable energy practices by providing more accurate and adaptable consumption predictions.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5474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2411" y="1175658"/>
            <a:ext cx="8739053" cy="653142"/>
          </a:xfrm>
        </p:spPr>
        <p:txBody>
          <a:bodyPr>
            <a:normAutofit fontScale="90000"/>
          </a:bodyPr>
          <a:lstStyle/>
          <a:p>
            <a:r>
              <a:rPr lang="en-IN" dirty="0"/>
              <a:t> </a:t>
            </a:r>
            <a:r>
              <a:rPr lang="en-IN" dirty="0" smtClean="0"/>
              <a:t>							</a:t>
            </a:r>
            <a:r>
              <a:rPr lang="en-US" sz="4000" b="1" dirty="0" smtClean="0">
                <a:latin typeface="Times New Roman" panose="02020603050405020304" pitchFamily="18" charset="0"/>
                <a:cs typeface="Times New Roman" panose="02020603050405020304" pitchFamily="18" charset="0"/>
              </a:rPr>
              <a:t>INTRODUCTION</a:t>
            </a:r>
            <a:r>
              <a:rPr lang="en-US" sz="4000" b="1" dirty="0">
                <a:latin typeface="Times New Roman" panose="02020603050405020304" pitchFamily="18" charset="0"/>
                <a:cs typeface="Times New Roman" panose="02020603050405020304" pitchFamily="18" charset="0"/>
              </a:rPr>
              <a:t/>
            </a:r>
            <a:br>
              <a:rPr lang="en-US" sz="4000" b="1"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750422" y="1175658"/>
            <a:ext cx="9313817" cy="532453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 the face of rising global energy demands and a growing emphasis on sustainability, accurate prediction of energy consumption has become an imperative task. The ability to forecast energy consumption patterns is crucial for resource optimization, reducing waste, and fostering eco-friendly practices within the energy sector. This project endeavors to tackle this challenge by harnessing a diverse range of algorithms, including Long Short-Term Memory (LSTM), Recurrent Neural Networks (RNN), Linear Regression, Stacked LSTM, and Gated Recurrent Unit (GRU). By combining the strengths of these methods, the project aims to develop a robust and accurate energy consumption prediction model</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motivation behind this project is rooted in the recognition of the pivotal role that energy consumption plays in contemporary society. As the global population continues to grow and technology becomes increasingly integrated into our daily lives, the demand for energy continues to surge. However, meeting this demand while simultaneously minimizing environmental impact and promoting sustainability is a complex challenge. Accurate prediction of energy consumption is at the heart of this endeavor, as it allows for more efficient resource allocation, reduces wastage, and enables responsible energy management.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4032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947752" y="0"/>
            <a:ext cx="4582294" cy="1645918"/>
          </a:xfrm>
        </p:spPr>
        <p:txBody>
          <a:bodyPr>
            <a:normAutofit fontScale="90000"/>
          </a:bodyPr>
          <a:lstStyle/>
          <a:p>
            <a:r>
              <a:rPr lang="en-US" sz="3600" dirty="0" smtClean="0">
                <a:latin typeface="Times New Roman" panose="02020603050405020304" pitchFamily="18" charset="0"/>
                <a:cs typeface="Times New Roman" panose="02020603050405020304" pitchFamily="18" charset="0"/>
              </a:rPr>
              <a:t>LITERATURE</a:t>
            </a:r>
            <a:r>
              <a:rPr lang="en-US" dirty="0" smtClean="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SURVEY</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p>
        </p:txBody>
      </p:sp>
      <p:cxnSp>
        <p:nvCxnSpPr>
          <p:cNvPr id="6" name="Straight Connector 5"/>
          <p:cNvCxnSpPr/>
          <p:nvPr/>
        </p:nvCxnSpPr>
        <p:spPr>
          <a:xfrm>
            <a:off x="2651760" y="953589"/>
            <a:ext cx="26126" cy="5577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068389" y="953589"/>
            <a:ext cx="52251" cy="5577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733903" y="953589"/>
            <a:ext cx="0" cy="5577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117874" y="953589"/>
            <a:ext cx="26126" cy="5577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894114" y="1541417"/>
            <a:ext cx="96795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894114" y="953589"/>
            <a:ext cx="96795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894114" y="953589"/>
            <a:ext cx="0" cy="5577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1573691" y="953589"/>
            <a:ext cx="0" cy="54472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894114" y="6531429"/>
            <a:ext cx="96795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1573691" y="6400800"/>
            <a:ext cx="0" cy="130629"/>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926772" y="1018903"/>
            <a:ext cx="973182" cy="400110"/>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S. No</a:t>
            </a:r>
            <a:endParaRPr lang="en-IN" sz="2000" b="1" dirty="0">
              <a:latin typeface="Times New Roman" panose="02020603050405020304" pitchFamily="18" charset="0"/>
              <a:cs typeface="Times New Roman" panose="02020603050405020304" pitchFamily="18" charset="0"/>
            </a:endParaRPr>
          </a:p>
        </p:txBody>
      </p:sp>
      <p:sp>
        <p:nvSpPr>
          <p:cNvPr id="27" name="TextBox 26"/>
          <p:cNvSpPr txBox="1"/>
          <p:nvPr/>
        </p:nvSpPr>
        <p:spPr>
          <a:xfrm>
            <a:off x="2534193" y="1049681"/>
            <a:ext cx="274320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Journal Type with year</a:t>
            </a:r>
          </a:p>
        </p:txBody>
      </p:sp>
      <p:sp>
        <p:nvSpPr>
          <p:cNvPr id="29" name="TextBox 28"/>
          <p:cNvSpPr txBox="1"/>
          <p:nvPr/>
        </p:nvSpPr>
        <p:spPr>
          <a:xfrm>
            <a:off x="5342906" y="1049681"/>
            <a:ext cx="992579" cy="646331"/>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Authors</a:t>
            </a:r>
          </a:p>
          <a:p>
            <a:endParaRPr lang="en-IN" dirty="0"/>
          </a:p>
        </p:txBody>
      </p:sp>
      <p:sp>
        <p:nvSpPr>
          <p:cNvPr id="30" name="TextBox 29"/>
          <p:cNvSpPr txBox="1"/>
          <p:nvPr/>
        </p:nvSpPr>
        <p:spPr>
          <a:xfrm>
            <a:off x="7504610" y="1084219"/>
            <a:ext cx="642163" cy="646331"/>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Title</a:t>
            </a:r>
          </a:p>
          <a:p>
            <a:endParaRPr lang="en-IN" dirty="0"/>
          </a:p>
        </p:txBody>
      </p:sp>
      <p:sp>
        <p:nvSpPr>
          <p:cNvPr id="31" name="TextBox 30"/>
          <p:cNvSpPr txBox="1"/>
          <p:nvPr/>
        </p:nvSpPr>
        <p:spPr>
          <a:xfrm>
            <a:off x="9763266" y="1049680"/>
            <a:ext cx="1172116" cy="646331"/>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Outcomes</a:t>
            </a:r>
          </a:p>
          <a:p>
            <a:endParaRPr lang="en-IN" dirty="0"/>
          </a:p>
        </p:txBody>
      </p:sp>
      <p:sp>
        <p:nvSpPr>
          <p:cNvPr id="32" name="TextBox 31"/>
          <p:cNvSpPr txBox="1"/>
          <p:nvPr/>
        </p:nvSpPr>
        <p:spPr>
          <a:xfrm>
            <a:off x="2745114" y="1730550"/>
            <a:ext cx="2321358" cy="60016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Developments in the </a:t>
            </a:r>
            <a:endParaRPr lang="en-US" sz="1500" dirty="0" smtClean="0">
              <a:latin typeface="Times New Roman" panose="02020603050405020304" pitchFamily="18" charset="0"/>
              <a:cs typeface="Times New Roman" panose="02020603050405020304" pitchFamily="18" charset="0"/>
            </a:endParaRPr>
          </a:p>
          <a:p>
            <a:pPr algn="just"/>
            <a:r>
              <a:rPr lang="en-US" sz="1500" dirty="0" smtClean="0">
                <a:latin typeface="Times New Roman" panose="02020603050405020304" pitchFamily="18" charset="0"/>
                <a:cs typeface="Times New Roman" panose="02020603050405020304" pitchFamily="18" charset="0"/>
              </a:rPr>
              <a:t>Built </a:t>
            </a:r>
            <a:r>
              <a:rPr lang="en-US" sz="1500" dirty="0">
                <a:latin typeface="Times New Roman" panose="02020603050405020304" pitchFamily="18" charset="0"/>
                <a:cs typeface="Times New Roman" panose="02020603050405020304" pitchFamily="18" charset="0"/>
              </a:rPr>
              <a:t>Environment</a:t>
            </a:r>
            <a:endParaRPr lang="en-IN" sz="1500"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2125848" y="1907179"/>
            <a:ext cx="33275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p:txBody>
      </p:sp>
      <p:sp>
        <p:nvSpPr>
          <p:cNvPr id="34" name="TextBox 33"/>
          <p:cNvSpPr txBox="1"/>
          <p:nvPr/>
        </p:nvSpPr>
        <p:spPr>
          <a:xfrm>
            <a:off x="4290768" y="2007549"/>
            <a:ext cx="569387" cy="323165"/>
          </a:xfrm>
          <a:prstGeom prst="rect">
            <a:avLst/>
          </a:prstGeom>
          <a:noFill/>
        </p:spPr>
        <p:txBody>
          <a:bodyPr wrap="none" rtlCol="0">
            <a:spAutoFit/>
          </a:bodyPr>
          <a:lstStyle/>
          <a:p>
            <a:r>
              <a:rPr lang="en-US" sz="1500" dirty="0" smtClean="0">
                <a:latin typeface="Times New Roman" panose="02020603050405020304" pitchFamily="18" charset="0"/>
                <a:cs typeface="Times New Roman" panose="02020603050405020304" pitchFamily="18" charset="0"/>
              </a:rPr>
              <a:t>2021</a:t>
            </a:r>
            <a:endParaRPr lang="en-IN" sz="1500" dirty="0">
              <a:latin typeface="Times New Roman" panose="02020603050405020304" pitchFamily="18" charset="0"/>
              <a:cs typeface="Times New Roman" panose="02020603050405020304" pitchFamily="18" charset="0"/>
            </a:endParaRPr>
          </a:p>
        </p:txBody>
      </p:sp>
      <p:sp>
        <p:nvSpPr>
          <p:cNvPr id="35" name="TextBox 34"/>
          <p:cNvSpPr txBox="1"/>
          <p:nvPr/>
        </p:nvSpPr>
        <p:spPr>
          <a:xfrm>
            <a:off x="5108198" y="1560544"/>
            <a:ext cx="1596922" cy="1246495"/>
          </a:xfrm>
          <a:prstGeom prst="rect">
            <a:avLst/>
          </a:prstGeom>
          <a:noFill/>
        </p:spPr>
        <p:txBody>
          <a:bodyPr wrap="square" rtlCol="0">
            <a:spAutoFit/>
          </a:bodyPr>
          <a:lstStyle/>
          <a:p>
            <a:pPr algn="just"/>
            <a:r>
              <a:rPr lang="en-IN" sz="1500" dirty="0">
                <a:latin typeface="Times New Roman" panose="02020603050405020304" pitchFamily="18" charset="0"/>
                <a:cs typeface="Times New Roman" panose="02020603050405020304" pitchFamily="18" charset="0"/>
              </a:rPr>
              <a:t>Mel </a:t>
            </a:r>
            <a:r>
              <a:rPr lang="en-IN" sz="1500" dirty="0" err="1">
                <a:latin typeface="Times New Roman" panose="02020603050405020304" pitchFamily="18" charset="0"/>
                <a:cs typeface="Times New Roman" panose="02020603050405020304" pitchFamily="18" charset="0"/>
              </a:rPr>
              <a:t>Keytingan</a:t>
            </a:r>
            <a:r>
              <a:rPr lang="en-IN" sz="1500" dirty="0">
                <a:latin typeface="Times New Roman" panose="02020603050405020304" pitchFamily="18" charset="0"/>
                <a:cs typeface="Times New Roman" panose="02020603050405020304" pitchFamily="18" charset="0"/>
              </a:rPr>
              <a:t> M. </a:t>
            </a:r>
            <a:r>
              <a:rPr lang="en-IN" sz="1500" dirty="0" err="1">
                <a:latin typeface="Times New Roman" panose="02020603050405020304" pitchFamily="18" charset="0"/>
                <a:cs typeface="Times New Roman" panose="02020603050405020304" pitchFamily="18" charset="0"/>
              </a:rPr>
              <a:t>Shapi</a:t>
            </a:r>
            <a:r>
              <a:rPr lang="en-IN" sz="1500" dirty="0">
                <a:latin typeface="Times New Roman" panose="02020603050405020304" pitchFamily="18" charset="0"/>
                <a:cs typeface="Times New Roman" panose="02020603050405020304" pitchFamily="18" charset="0"/>
              </a:rPr>
              <a:t>, Nor </a:t>
            </a:r>
            <a:r>
              <a:rPr lang="en-IN" sz="1500" dirty="0" err="1">
                <a:latin typeface="Times New Roman" panose="02020603050405020304" pitchFamily="18" charset="0"/>
                <a:cs typeface="Times New Roman" panose="02020603050405020304" pitchFamily="18" charset="0"/>
              </a:rPr>
              <a:t>Azuana</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Ramli</a:t>
            </a:r>
            <a:r>
              <a:rPr lang="en-IN" sz="1500" dirty="0">
                <a:latin typeface="Times New Roman" panose="02020603050405020304" pitchFamily="18" charset="0"/>
                <a:cs typeface="Times New Roman" panose="02020603050405020304" pitchFamily="18" charset="0"/>
              </a:rPr>
              <a:t>, and </a:t>
            </a:r>
            <a:r>
              <a:rPr lang="en-IN" sz="1500" dirty="0" err="1">
                <a:latin typeface="Times New Roman" panose="02020603050405020304" pitchFamily="18" charset="0"/>
                <a:cs typeface="Times New Roman" panose="02020603050405020304" pitchFamily="18" charset="0"/>
              </a:rPr>
              <a:t>Lilik</a:t>
            </a:r>
            <a:r>
              <a:rPr lang="en-IN" sz="1500" dirty="0">
                <a:latin typeface="Times New Roman" panose="02020603050405020304" pitchFamily="18" charset="0"/>
                <a:cs typeface="Times New Roman" panose="02020603050405020304" pitchFamily="18" charset="0"/>
              </a:rPr>
              <a:t> J. </a:t>
            </a:r>
            <a:r>
              <a:rPr lang="en-IN" sz="1500" dirty="0" err="1">
                <a:latin typeface="Times New Roman" panose="02020603050405020304" pitchFamily="18" charset="0"/>
                <a:cs typeface="Times New Roman" panose="02020603050405020304" pitchFamily="18" charset="0"/>
              </a:rPr>
              <a:t>Awalin</a:t>
            </a:r>
            <a:endParaRPr lang="en-IN" sz="1500"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6705120" y="1589599"/>
            <a:ext cx="2455817" cy="10618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"Energy consumption prediction by using machine learning for smart building Case study in Malaysia"</a:t>
            </a:r>
            <a:endParaRPr lang="en-IN" sz="1500"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9100928" y="1632857"/>
            <a:ext cx="2289883" cy="1938992"/>
          </a:xfrm>
          <a:prstGeom prst="rect">
            <a:avLst/>
          </a:prstGeom>
          <a:noFill/>
        </p:spPr>
        <p:txBody>
          <a:bodyPr wrap="square" rtlCol="0">
            <a:spAutoFit/>
          </a:bodyPr>
          <a:lstStyle/>
          <a:p>
            <a:pPr algn="ctr"/>
            <a:r>
              <a:rPr lang="en-US" sz="1500" dirty="0">
                <a:latin typeface="Times New Roman" panose="02020603050405020304" pitchFamily="18" charset="0"/>
                <a:cs typeface="Times New Roman" panose="02020603050405020304" pitchFamily="18" charset="0"/>
              </a:rPr>
              <a:t>The study likely focused on the development and application of machine learning techniques to predict energy consumption in smart buildings, particularly in the context of Malaysia</a:t>
            </a:r>
            <a:endParaRPr lang="en-IN" sz="1500"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2139045" y="3322129"/>
            <a:ext cx="280846" cy="323165"/>
          </a:xfrm>
          <a:prstGeom prst="rect">
            <a:avLst/>
          </a:prstGeom>
          <a:noFill/>
        </p:spPr>
        <p:txBody>
          <a:bodyPr wrap="none" rtlCol="0">
            <a:spAutoFit/>
          </a:bodyPr>
          <a:lstStyle/>
          <a:p>
            <a:r>
              <a:rPr lang="en-US" sz="1500" b="1" dirty="0" smtClean="0">
                <a:latin typeface="Times New Roman" panose="02020603050405020304" pitchFamily="18" charset="0"/>
                <a:cs typeface="Times New Roman" panose="02020603050405020304" pitchFamily="18" charset="0"/>
              </a:rPr>
              <a:t>2</a:t>
            </a:r>
            <a:endParaRPr lang="en-IN" sz="1500" b="1"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3019614" y="3236692"/>
            <a:ext cx="1856275" cy="784830"/>
          </a:xfrm>
          <a:prstGeom prst="rect">
            <a:avLst/>
          </a:prstGeom>
          <a:noFill/>
        </p:spPr>
        <p:txBody>
          <a:bodyPr wrap="square" rtlCol="0">
            <a:spAutoFit/>
          </a:bodyPr>
          <a:lstStyle/>
          <a:p>
            <a:r>
              <a:rPr lang="de-DE" sz="1500" dirty="0">
                <a:latin typeface="Times New Roman" panose="02020603050405020304" pitchFamily="18" charset="0"/>
                <a:cs typeface="Times New Roman" panose="02020603050405020304" pitchFamily="18" charset="0"/>
              </a:rPr>
              <a:t>Springer Nature Switzerland AG, 2020</a:t>
            </a:r>
            <a:endParaRPr lang="en-IN" sz="1500" dirty="0">
              <a:latin typeface="Times New Roman" panose="02020603050405020304" pitchFamily="18" charset="0"/>
              <a:cs typeface="Times New Roman" panose="02020603050405020304" pitchFamily="18" charset="0"/>
            </a:endParaRPr>
          </a:p>
        </p:txBody>
      </p:sp>
      <p:sp>
        <p:nvSpPr>
          <p:cNvPr id="40" name="TextBox 39"/>
          <p:cNvSpPr txBox="1"/>
          <p:nvPr/>
        </p:nvSpPr>
        <p:spPr>
          <a:xfrm>
            <a:off x="5120140" y="2904734"/>
            <a:ext cx="1448133" cy="1477328"/>
          </a:xfrm>
          <a:prstGeom prst="rect">
            <a:avLst/>
          </a:prstGeom>
          <a:noFill/>
        </p:spPr>
        <p:txBody>
          <a:bodyPr wrap="square" rtlCol="0">
            <a:spAutoFit/>
          </a:bodyPr>
          <a:lstStyle/>
          <a:p>
            <a:r>
              <a:rPr lang="en-IN" sz="1500" dirty="0">
                <a:latin typeface="Times New Roman" panose="02020603050405020304" pitchFamily="18" charset="0"/>
                <a:cs typeface="Times New Roman" panose="02020603050405020304" pitchFamily="18" charset="0"/>
              </a:rPr>
              <a:t>S. </a:t>
            </a:r>
            <a:r>
              <a:rPr lang="en-IN" sz="1500" dirty="0" err="1">
                <a:latin typeface="Times New Roman" panose="02020603050405020304" pitchFamily="18" charset="0"/>
                <a:cs typeface="Times New Roman" panose="02020603050405020304" pitchFamily="18" charset="0"/>
              </a:rPr>
              <a:t>Bourhnane</a:t>
            </a:r>
            <a:r>
              <a:rPr lang="en-IN" sz="1500" dirty="0">
                <a:latin typeface="Times New Roman" panose="02020603050405020304" pitchFamily="18" charset="0"/>
                <a:cs typeface="Times New Roman" panose="02020603050405020304" pitchFamily="18" charset="0"/>
              </a:rPr>
              <a:t>, M. R. </a:t>
            </a:r>
            <a:r>
              <a:rPr lang="en-IN" sz="1500" dirty="0" err="1">
                <a:latin typeface="Times New Roman" panose="02020603050405020304" pitchFamily="18" charset="0"/>
                <a:cs typeface="Times New Roman" panose="02020603050405020304" pitchFamily="18" charset="0"/>
              </a:rPr>
              <a:t>Abid</a:t>
            </a:r>
            <a:r>
              <a:rPr lang="en-IN" sz="1500" dirty="0">
                <a:latin typeface="Times New Roman" panose="02020603050405020304" pitchFamily="18" charset="0"/>
                <a:cs typeface="Times New Roman" panose="02020603050405020304" pitchFamily="18" charset="0"/>
              </a:rPr>
              <a:t>, R. </a:t>
            </a:r>
            <a:r>
              <a:rPr lang="en-IN" sz="1500" dirty="0" err="1">
                <a:latin typeface="Times New Roman" panose="02020603050405020304" pitchFamily="18" charset="0"/>
                <a:cs typeface="Times New Roman" panose="02020603050405020304" pitchFamily="18" charset="0"/>
              </a:rPr>
              <a:t>Lghoul</a:t>
            </a:r>
            <a:r>
              <a:rPr lang="en-IN" sz="1500" dirty="0">
                <a:latin typeface="Times New Roman" panose="02020603050405020304" pitchFamily="18" charset="0"/>
                <a:cs typeface="Times New Roman" panose="02020603050405020304" pitchFamily="18" charset="0"/>
              </a:rPr>
              <a:t>, K. Zine-Dine, N. </a:t>
            </a:r>
            <a:r>
              <a:rPr lang="en-IN" sz="1500" dirty="0" err="1">
                <a:latin typeface="Times New Roman" panose="02020603050405020304" pitchFamily="18" charset="0"/>
                <a:cs typeface="Times New Roman" panose="02020603050405020304" pitchFamily="18" charset="0"/>
              </a:rPr>
              <a:t>Elkamoun</a:t>
            </a:r>
            <a:r>
              <a:rPr lang="en-IN" sz="1500" dirty="0">
                <a:latin typeface="Times New Roman" panose="02020603050405020304" pitchFamily="18" charset="0"/>
                <a:cs typeface="Times New Roman" panose="02020603050405020304" pitchFamily="18" charset="0"/>
              </a:rPr>
              <a:t>, D. </a:t>
            </a:r>
            <a:r>
              <a:rPr lang="en-IN" sz="1500" dirty="0" err="1">
                <a:latin typeface="Times New Roman" panose="02020603050405020304" pitchFamily="18" charset="0"/>
                <a:cs typeface="Times New Roman" panose="02020603050405020304" pitchFamily="18" charset="0"/>
              </a:rPr>
              <a:t>Benhaddou</a:t>
            </a:r>
            <a:endParaRPr lang="en-IN" sz="1500" dirty="0">
              <a:latin typeface="Times New Roman" panose="02020603050405020304" pitchFamily="18" charset="0"/>
              <a:cs typeface="Times New Roman" panose="02020603050405020304" pitchFamily="18" charset="0"/>
            </a:endParaRPr>
          </a:p>
        </p:txBody>
      </p:sp>
      <p:sp>
        <p:nvSpPr>
          <p:cNvPr id="41" name="TextBox 40"/>
          <p:cNvSpPr txBox="1"/>
          <p:nvPr/>
        </p:nvSpPr>
        <p:spPr>
          <a:xfrm>
            <a:off x="6791059" y="3157475"/>
            <a:ext cx="1917895" cy="1246495"/>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Machine learning for energy consumption prediction and scheduling in smart buildings</a:t>
            </a:r>
            <a:endParaRPr lang="en-IN" sz="1500" dirty="0">
              <a:latin typeface="Times New Roman" panose="02020603050405020304" pitchFamily="18" charset="0"/>
              <a:cs typeface="Times New Roman" panose="02020603050405020304" pitchFamily="18" charset="0"/>
            </a:endParaRPr>
          </a:p>
        </p:txBody>
      </p:sp>
      <p:sp>
        <p:nvSpPr>
          <p:cNvPr id="42" name="TextBox 41"/>
          <p:cNvSpPr txBox="1"/>
          <p:nvPr/>
        </p:nvSpPr>
        <p:spPr>
          <a:xfrm>
            <a:off x="9317358" y="3643398"/>
            <a:ext cx="2063931" cy="1708160"/>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 Development and application of machine learning techniques for energy consumption prediction and scheduling in smart buildings</a:t>
            </a:r>
            <a:endParaRPr lang="en-IN" sz="1500" dirty="0">
              <a:latin typeface="Times New Roman" panose="02020603050405020304" pitchFamily="18" charset="0"/>
              <a:cs typeface="Times New Roman" panose="02020603050405020304" pitchFamily="18" charset="0"/>
            </a:endParaRPr>
          </a:p>
        </p:txBody>
      </p:sp>
      <p:sp>
        <p:nvSpPr>
          <p:cNvPr id="43" name="TextBox 42"/>
          <p:cNvSpPr txBox="1"/>
          <p:nvPr/>
        </p:nvSpPr>
        <p:spPr>
          <a:xfrm>
            <a:off x="2148843" y="5350766"/>
            <a:ext cx="280846" cy="323165"/>
          </a:xfrm>
          <a:prstGeom prst="rect">
            <a:avLst/>
          </a:prstGeom>
          <a:noFill/>
        </p:spPr>
        <p:txBody>
          <a:bodyPr wrap="none" rtlCol="0">
            <a:spAutoFit/>
          </a:bodyPr>
          <a:lstStyle/>
          <a:p>
            <a:r>
              <a:rPr lang="en-US" sz="1500" dirty="0" smtClean="0">
                <a:latin typeface="Times New Roman" panose="02020603050405020304" pitchFamily="18" charset="0"/>
                <a:cs typeface="Times New Roman" panose="02020603050405020304" pitchFamily="18" charset="0"/>
              </a:rPr>
              <a:t>3</a:t>
            </a:r>
            <a:endParaRPr lang="en-IN" sz="1500" dirty="0">
              <a:latin typeface="Times New Roman" panose="02020603050405020304" pitchFamily="18" charset="0"/>
              <a:cs typeface="Times New Roman" panose="02020603050405020304" pitchFamily="18" charset="0"/>
            </a:endParaRPr>
          </a:p>
        </p:txBody>
      </p:sp>
      <p:sp>
        <p:nvSpPr>
          <p:cNvPr id="44" name="TextBox 43"/>
          <p:cNvSpPr txBox="1"/>
          <p:nvPr/>
        </p:nvSpPr>
        <p:spPr>
          <a:xfrm>
            <a:off x="3096943" y="5342729"/>
            <a:ext cx="1578512" cy="553998"/>
          </a:xfrm>
          <a:prstGeom prst="rect">
            <a:avLst/>
          </a:prstGeom>
          <a:noFill/>
        </p:spPr>
        <p:txBody>
          <a:bodyPr wrap="square" rtlCol="0">
            <a:spAutoFit/>
          </a:bodyPr>
          <a:lstStyle/>
          <a:p>
            <a:r>
              <a:rPr lang="en-IN" sz="1500" dirty="0">
                <a:latin typeface="Times New Roman" panose="02020603050405020304" pitchFamily="18" charset="0"/>
                <a:cs typeface="Times New Roman" panose="02020603050405020304" pitchFamily="18" charset="0"/>
              </a:rPr>
              <a:t>ELSIVER, August 2019</a:t>
            </a:r>
          </a:p>
        </p:txBody>
      </p:sp>
      <p:sp>
        <p:nvSpPr>
          <p:cNvPr id="45" name="TextBox 44"/>
          <p:cNvSpPr txBox="1"/>
          <p:nvPr/>
        </p:nvSpPr>
        <p:spPr>
          <a:xfrm>
            <a:off x="5107577" y="5114676"/>
            <a:ext cx="1668505" cy="1246495"/>
          </a:xfrm>
          <a:prstGeom prst="rect">
            <a:avLst/>
          </a:prstGeom>
          <a:noFill/>
        </p:spPr>
        <p:txBody>
          <a:bodyPr wrap="square" rtlCol="0">
            <a:spAutoFit/>
          </a:bodyPr>
          <a:lstStyle/>
          <a:p>
            <a:r>
              <a:rPr lang="en-IN" sz="1500" dirty="0">
                <a:latin typeface="Times New Roman" panose="02020603050405020304" pitchFamily="18" charset="0"/>
                <a:cs typeface="Times New Roman" panose="02020603050405020304" pitchFamily="18" charset="0"/>
              </a:rPr>
              <a:t>Eva </a:t>
            </a:r>
            <a:r>
              <a:rPr lang="en-IN" sz="1500" dirty="0" err="1">
                <a:latin typeface="Times New Roman" panose="02020603050405020304" pitchFamily="18" charset="0"/>
                <a:cs typeface="Times New Roman" panose="02020603050405020304" pitchFamily="18" charset="0"/>
              </a:rPr>
              <a:t>García</a:t>
            </a:r>
            <a:r>
              <a:rPr lang="en-IN" sz="1500" dirty="0">
                <a:latin typeface="Times New Roman" panose="02020603050405020304" pitchFamily="18" charset="0"/>
                <a:cs typeface="Times New Roman" panose="02020603050405020304" pitchFamily="18" charset="0"/>
              </a:rPr>
              <a:t>-Martín, </a:t>
            </a:r>
            <a:r>
              <a:rPr lang="en-IN" sz="1500" dirty="0" err="1">
                <a:latin typeface="Times New Roman" panose="02020603050405020304" pitchFamily="18" charset="0"/>
                <a:cs typeface="Times New Roman" panose="02020603050405020304" pitchFamily="18" charset="0"/>
              </a:rPr>
              <a:t>Crefeda</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Faviola</a:t>
            </a:r>
            <a:r>
              <a:rPr lang="en-IN" sz="1500" dirty="0">
                <a:latin typeface="Times New Roman" panose="02020603050405020304" pitchFamily="18" charset="0"/>
                <a:cs typeface="Times New Roman" panose="02020603050405020304" pitchFamily="18" charset="0"/>
              </a:rPr>
              <a:t> Rodrigues, Graham Riley, </a:t>
            </a:r>
            <a:r>
              <a:rPr lang="en-IN" sz="1500" dirty="0" err="1">
                <a:latin typeface="Times New Roman" panose="02020603050405020304" pitchFamily="18" charset="0"/>
                <a:cs typeface="Times New Roman" panose="02020603050405020304" pitchFamily="18" charset="0"/>
              </a:rPr>
              <a:t>Håkan</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Grahn</a:t>
            </a:r>
            <a:endParaRPr lang="en-IN" sz="1500" dirty="0">
              <a:latin typeface="Times New Roman" panose="02020603050405020304" pitchFamily="18" charset="0"/>
              <a:cs typeface="Times New Roman" panose="02020603050405020304" pitchFamily="18" charset="0"/>
            </a:endParaRPr>
          </a:p>
        </p:txBody>
      </p:sp>
      <p:sp>
        <p:nvSpPr>
          <p:cNvPr id="46" name="TextBox 45"/>
          <p:cNvSpPr txBox="1"/>
          <p:nvPr/>
        </p:nvSpPr>
        <p:spPr>
          <a:xfrm>
            <a:off x="6871063" y="5118885"/>
            <a:ext cx="1439183" cy="1246495"/>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Estimation of energy consumption in machine learning</a:t>
            </a:r>
            <a:endParaRPr lang="en-IN" sz="1500" dirty="0">
              <a:latin typeface="Times New Roman" panose="02020603050405020304" pitchFamily="18" charset="0"/>
              <a:cs typeface="Times New Roman" panose="02020603050405020304" pitchFamily="18" charset="0"/>
            </a:endParaRPr>
          </a:p>
        </p:txBody>
      </p:sp>
      <p:sp>
        <p:nvSpPr>
          <p:cNvPr id="47" name="TextBox 46"/>
          <p:cNvSpPr txBox="1"/>
          <p:nvPr/>
        </p:nvSpPr>
        <p:spPr>
          <a:xfrm>
            <a:off x="9341713" y="5318246"/>
            <a:ext cx="2063931" cy="1246495"/>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Investigation into the estimation of energy consumption associated with machine learning processes</a:t>
            </a:r>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41471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246</TotalTime>
  <Words>2225</Words>
  <Application>Microsoft Office PowerPoint</Application>
  <PresentationFormat>Widescreen</PresentationFormat>
  <Paragraphs>124</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Times New Roman</vt:lpstr>
      <vt:lpstr>Wingdings</vt:lpstr>
      <vt:lpstr>Wingdings 3</vt:lpstr>
      <vt:lpstr>Wisp</vt:lpstr>
      <vt:lpstr> ENERGY CONSUMPTION PREDICTION</vt:lpstr>
      <vt:lpstr> INDEX</vt:lpstr>
      <vt:lpstr> ABSTRACT</vt:lpstr>
      <vt:lpstr> ABSTRACT</vt:lpstr>
      <vt:lpstr>     OBJECTIVE OF PROJECT </vt:lpstr>
      <vt:lpstr>      PROBLEM STATEMENT </vt:lpstr>
      <vt:lpstr>     SCOPE AND MOTIVATION </vt:lpstr>
      <vt:lpstr>        INTRODUCTION </vt:lpstr>
      <vt:lpstr>LITERATURE SURVEY </vt:lpstr>
      <vt:lpstr>LITERATURE SURVEY </vt:lpstr>
      <vt:lpstr>EXISTING METHOD </vt:lpstr>
      <vt:lpstr>DISADVANTAGES OF EXISTING SYSTEM </vt:lpstr>
      <vt:lpstr>PROPOSED METHOD </vt:lpstr>
      <vt:lpstr>ADVANTAGES OF PROPOSED SYSTEM</vt:lpstr>
      <vt:lpstr>    PROJECT FLOW </vt:lpstr>
      <vt:lpstr> HARDWARE AND SOFTWARE REQUIREMENTS</vt:lpstr>
      <vt:lpstr>  ARCHITECTURE </vt:lpstr>
      <vt:lpstr>    MODULES </vt:lpstr>
      <vt:lpstr>    MODULES </vt:lpstr>
      <vt:lpstr>REFERENCES </vt:lpstr>
    </vt:vector>
  </TitlesOfParts>
  <Company>YMTS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CONSUMPTION PREDICTION</dc:title>
  <dc:creator>Asadulla K</dc:creator>
  <cp:lastModifiedBy>Asadulla K</cp:lastModifiedBy>
  <cp:revision>20</cp:revision>
  <dcterms:created xsi:type="dcterms:W3CDTF">2024-02-05T11:40:25Z</dcterms:created>
  <dcterms:modified xsi:type="dcterms:W3CDTF">2024-02-08T04:46:27Z</dcterms:modified>
</cp:coreProperties>
</file>