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Lobster"/>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obster-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17e65e70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17e65e70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17e65e70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17e65e70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362f27e6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362f27e6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362f27e6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362f27e6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362f27e6e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362f27e6e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17e65e70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17e65e70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017e65e70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017e65e70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017e65e70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017e65e70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17e65e70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17e65e70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362f27e6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362f27e6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362f27e6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362f27e6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17e65e70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17e65e70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17e65e70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17e65e70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362f27e6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362f27e6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hyperlink" Target="https://lucid.app/documents/edit/2e34db76-3d13-4f66-88d1-c302d04794d7/0?callback=close&amp;name=slides&amp;callback_type=back&amp;v=367&amp;s=720"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s://lucid.app/documents/edit/93bc6989-7acd-471b-9b76-c31984f3eebe/0?callback=close&amp;name=slides&amp;callback_type=back&amp;v=758&amp;s=720"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221050" y="821225"/>
            <a:ext cx="7196700" cy="5694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chemeClr val="accent6"/>
                </a:solidFill>
                <a:latin typeface="Verdana"/>
                <a:ea typeface="Verdana"/>
                <a:cs typeface="Verdana"/>
                <a:sym typeface="Verdana"/>
              </a:rPr>
              <a:t>Adult Income Census Prediction</a:t>
            </a:r>
            <a:endParaRPr b="1" sz="2500">
              <a:solidFill>
                <a:schemeClr val="accent6"/>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2"/>
          <p:cNvSpPr txBox="1"/>
          <p:nvPr/>
        </p:nvSpPr>
        <p:spPr>
          <a:xfrm>
            <a:off x="2737675" y="611450"/>
            <a:ext cx="40161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u="sng">
                <a:solidFill>
                  <a:schemeClr val="accent6"/>
                </a:solidFill>
                <a:latin typeface="Lobster"/>
                <a:ea typeface="Lobster"/>
                <a:cs typeface="Lobster"/>
                <a:sym typeface="Lobster"/>
              </a:rPr>
              <a:t>Tools Used</a:t>
            </a:r>
            <a:endParaRPr b="1" sz="2600" u="sng">
              <a:solidFill>
                <a:schemeClr val="accent6"/>
              </a:solidFill>
              <a:latin typeface="Lobster"/>
              <a:ea typeface="Lobster"/>
              <a:cs typeface="Lobster"/>
              <a:sym typeface="Lobster"/>
            </a:endParaRPr>
          </a:p>
        </p:txBody>
      </p:sp>
      <p:pic>
        <p:nvPicPr>
          <p:cNvPr id="104" name="Google Shape;104;p22"/>
          <p:cNvPicPr preferRelativeResize="0"/>
          <p:nvPr/>
        </p:nvPicPr>
        <p:blipFill>
          <a:blip r:embed="rId3">
            <a:alphaModFix/>
          </a:blip>
          <a:stretch>
            <a:fillRect/>
          </a:stretch>
        </p:blipFill>
        <p:spPr>
          <a:xfrm>
            <a:off x="748000" y="1196450"/>
            <a:ext cx="8189958" cy="36422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3"/>
          <p:cNvSpPr txBox="1"/>
          <p:nvPr/>
        </p:nvSpPr>
        <p:spPr>
          <a:xfrm>
            <a:off x="2528525" y="605125"/>
            <a:ext cx="31878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u="sng">
                <a:solidFill>
                  <a:schemeClr val="accent6"/>
                </a:solidFill>
                <a:latin typeface="Lobster"/>
                <a:ea typeface="Lobster"/>
                <a:cs typeface="Lobster"/>
                <a:sym typeface="Lobster"/>
              </a:rPr>
              <a:t>Deployment Process</a:t>
            </a:r>
            <a:endParaRPr b="1" sz="2600" u="sng">
              <a:solidFill>
                <a:schemeClr val="accent6"/>
              </a:solidFill>
              <a:latin typeface="Lobster"/>
              <a:ea typeface="Lobster"/>
              <a:cs typeface="Lobster"/>
              <a:sym typeface="Lobster"/>
            </a:endParaRPr>
          </a:p>
        </p:txBody>
      </p:sp>
      <p:pic>
        <p:nvPicPr>
          <p:cNvPr id="110" name="Google Shape;110;p23">
            <a:hlinkClick r:id="rId3"/>
          </p:cNvPr>
          <p:cNvPicPr preferRelativeResize="0"/>
          <p:nvPr/>
        </p:nvPicPr>
        <p:blipFill>
          <a:blip r:embed="rId4">
            <a:alphaModFix/>
          </a:blip>
          <a:stretch>
            <a:fillRect/>
          </a:stretch>
        </p:blipFill>
        <p:spPr>
          <a:xfrm>
            <a:off x="129675" y="1590325"/>
            <a:ext cx="8579700" cy="32290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nvSpPr>
        <p:spPr>
          <a:xfrm>
            <a:off x="3128200" y="297250"/>
            <a:ext cx="30009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u="sng">
                <a:solidFill>
                  <a:schemeClr val="accent6"/>
                </a:solidFill>
                <a:latin typeface="Lobster"/>
                <a:ea typeface="Lobster"/>
                <a:cs typeface="Lobster"/>
                <a:sym typeface="Lobster"/>
              </a:rPr>
              <a:t>Q&amp;A</a:t>
            </a:r>
            <a:endParaRPr b="1" sz="2600" u="sng">
              <a:solidFill>
                <a:schemeClr val="accent6"/>
              </a:solidFill>
              <a:latin typeface="Lobster"/>
              <a:ea typeface="Lobster"/>
              <a:cs typeface="Lobster"/>
              <a:sym typeface="Lobster"/>
            </a:endParaRPr>
          </a:p>
        </p:txBody>
      </p:sp>
      <p:sp>
        <p:nvSpPr>
          <p:cNvPr id="116" name="Google Shape;116;p24"/>
          <p:cNvSpPr txBox="1"/>
          <p:nvPr/>
        </p:nvSpPr>
        <p:spPr>
          <a:xfrm>
            <a:off x="863450" y="1033300"/>
            <a:ext cx="7983300" cy="38790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accent1"/>
              </a:buClr>
              <a:buSzPts val="2000"/>
              <a:buAutoNum type="arabicParenR"/>
            </a:pPr>
            <a:r>
              <a:rPr b="1" lang="en" sz="2000">
                <a:solidFill>
                  <a:schemeClr val="accent1"/>
                </a:solidFill>
              </a:rPr>
              <a:t>What’s the source of data?</a:t>
            </a:r>
            <a:endParaRPr b="1" sz="2000">
              <a:solidFill>
                <a:schemeClr val="accent1"/>
              </a:solidFill>
            </a:endParaRPr>
          </a:p>
          <a:p>
            <a:pPr indent="0" lvl="0" marL="457200" rtl="0" algn="l">
              <a:spcBef>
                <a:spcPts val="0"/>
              </a:spcBef>
              <a:spcAft>
                <a:spcPts val="0"/>
              </a:spcAft>
              <a:buNone/>
            </a:pPr>
            <a:r>
              <a:rPr b="1" lang="en" sz="2000">
                <a:solidFill>
                  <a:schemeClr val="accent4"/>
                </a:solidFill>
              </a:rPr>
              <a:t>The data for training is provided by the client.</a:t>
            </a:r>
            <a:endParaRPr b="1" sz="2000">
              <a:solidFill>
                <a:schemeClr val="accent4"/>
              </a:solidFill>
            </a:endParaRPr>
          </a:p>
          <a:p>
            <a:pPr indent="-355600" lvl="0" marL="457200" rtl="0" algn="l">
              <a:spcBef>
                <a:spcPts val="0"/>
              </a:spcBef>
              <a:spcAft>
                <a:spcPts val="0"/>
              </a:spcAft>
              <a:buClr>
                <a:schemeClr val="accent1"/>
              </a:buClr>
              <a:buSzPts val="2000"/>
              <a:buAutoNum type="arabicParenR"/>
            </a:pPr>
            <a:r>
              <a:rPr b="1" lang="en" sz="2000">
                <a:solidFill>
                  <a:schemeClr val="accent1"/>
                </a:solidFill>
              </a:rPr>
              <a:t>What was the type of data?</a:t>
            </a:r>
            <a:endParaRPr b="1" sz="2000">
              <a:solidFill>
                <a:schemeClr val="accent1"/>
              </a:solidFill>
            </a:endParaRPr>
          </a:p>
          <a:p>
            <a:pPr indent="0" lvl="0" marL="457200" rtl="0" algn="l">
              <a:spcBef>
                <a:spcPts val="0"/>
              </a:spcBef>
              <a:spcAft>
                <a:spcPts val="0"/>
              </a:spcAft>
              <a:buNone/>
            </a:pPr>
            <a:r>
              <a:rPr b="1" lang="en" sz="2000">
                <a:solidFill>
                  <a:schemeClr val="accent4"/>
                </a:solidFill>
              </a:rPr>
              <a:t>The data was the combination of numerical and Categorical values.</a:t>
            </a:r>
            <a:endParaRPr b="1" sz="2000">
              <a:solidFill>
                <a:schemeClr val="accent4"/>
              </a:solidFill>
            </a:endParaRPr>
          </a:p>
          <a:p>
            <a:pPr indent="-355600" lvl="0" marL="457200" rtl="0" algn="l">
              <a:spcBef>
                <a:spcPts val="0"/>
              </a:spcBef>
              <a:spcAft>
                <a:spcPts val="0"/>
              </a:spcAft>
              <a:buClr>
                <a:schemeClr val="accent1"/>
              </a:buClr>
              <a:buSzPts val="2000"/>
              <a:buAutoNum type="arabicParenR"/>
            </a:pPr>
            <a:r>
              <a:rPr b="1" lang="en" sz="2000">
                <a:solidFill>
                  <a:schemeClr val="accent1"/>
                </a:solidFill>
              </a:rPr>
              <a:t>What’s the complete flow you followed in this Project?</a:t>
            </a:r>
            <a:endParaRPr b="1" sz="2000">
              <a:solidFill>
                <a:schemeClr val="accent1"/>
              </a:solidFill>
            </a:endParaRPr>
          </a:p>
          <a:p>
            <a:pPr indent="0" lvl="0" marL="457200" rtl="0" algn="l">
              <a:spcBef>
                <a:spcPts val="0"/>
              </a:spcBef>
              <a:spcAft>
                <a:spcPts val="0"/>
              </a:spcAft>
              <a:buNone/>
            </a:pPr>
            <a:r>
              <a:rPr b="1" lang="en" sz="2000">
                <a:solidFill>
                  <a:schemeClr val="accent4"/>
                </a:solidFill>
              </a:rPr>
              <a:t>Refer slide 4th for better Understanding</a:t>
            </a:r>
            <a:endParaRPr b="1" sz="2000">
              <a:solidFill>
                <a:schemeClr val="accent4"/>
              </a:solidFill>
            </a:endParaRPr>
          </a:p>
          <a:p>
            <a:pPr indent="-355600" lvl="0" marL="457200" rtl="0" algn="l">
              <a:spcBef>
                <a:spcPts val="0"/>
              </a:spcBef>
              <a:spcAft>
                <a:spcPts val="0"/>
              </a:spcAft>
              <a:buClr>
                <a:schemeClr val="accent1"/>
              </a:buClr>
              <a:buSzPts val="2000"/>
              <a:buAutoNum type="arabicParenR"/>
            </a:pPr>
            <a:r>
              <a:rPr b="1" lang="en" sz="2000">
                <a:solidFill>
                  <a:schemeClr val="accent1"/>
                </a:solidFill>
              </a:rPr>
              <a:t>After the File validation what you do with incompatible file or files which don’t pass the validation?</a:t>
            </a:r>
            <a:endParaRPr b="1" sz="2000">
              <a:solidFill>
                <a:schemeClr val="accent1"/>
              </a:solidFill>
            </a:endParaRPr>
          </a:p>
          <a:p>
            <a:pPr indent="0" lvl="0" marL="457200" rtl="0" algn="l">
              <a:spcBef>
                <a:spcPts val="0"/>
              </a:spcBef>
              <a:spcAft>
                <a:spcPts val="0"/>
              </a:spcAft>
              <a:buNone/>
            </a:pPr>
            <a:r>
              <a:rPr b="1" lang="en" sz="2000">
                <a:solidFill>
                  <a:schemeClr val="accent4"/>
                </a:solidFill>
              </a:rPr>
              <a:t>Files like these are moved to the Achieve Folder and a list of these files has been shared with the client and we removed the bad data folder.</a:t>
            </a:r>
            <a:endParaRPr b="1" sz="2000">
              <a:solidFill>
                <a:schemeClr val="accent4"/>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nvSpPr>
        <p:spPr>
          <a:xfrm>
            <a:off x="778525" y="325550"/>
            <a:ext cx="80541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accent1"/>
                </a:solidFill>
              </a:rPr>
              <a:t>5) How logs are managed?</a:t>
            </a:r>
            <a:endParaRPr b="1" sz="2000">
              <a:solidFill>
                <a:schemeClr val="accent1"/>
              </a:solidFill>
            </a:endParaRPr>
          </a:p>
          <a:p>
            <a:pPr indent="0" lvl="0" marL="0" rtl="0" algn="l">
              <a:spcBef>
                <a:spcPts val="0"/>
              </a:spcBef>
              <a:spcAft>
                <a:spcPts val="0"/>
              </a:spcAft>
              <a:buNone/>
            </a:pPr>
            <a:r>
              <a:rPr b="1" lang="en" sz="2000">
                <a:solidFill>
                  <a:schemeClr val="accent1"/>
                </a:solidFill>
              </a:rPr>
              <a:t>   </a:t>
            </a:r>
            <a:r>
              <a:rPr b="1" lang="en" sz="2000">
                <a:solidFill>
                  <a:schemeClr val="accent4"/>
                </a:solidFill>
              </a:rPr>
              <a:t>We are using different logs as per the steps that we follow in </a:t>
            </a:r>
            <a:endParaRPr b="1" sz="2000">
              <a:solidFill>
                <a:schemeClr val="accent4"/>
              </a:solidFill>
            </a:endParaRPr>
          </a:p>
          <a:p>
            <a:pPr indent="0" lvl="0" marL="0" rtl="0" algn="l">
              <a:spcBef>
                <a:spcPts val="0"/>
              </a:spcBef>
              <a:spcAft>
                <a:spcPts val="0"/>
              </a:spcAft>
              <a:buNone/>
            </a:pPr>
            <a:r>
              <a:rPr b="1" lang="en" sz="2000">
                <a:solidFill>
                  <a:schemeClr val="accent4"/>
                </a:solidFill>
              </a:rPr>
              <a:t>   Validation and modelling like File Validation log, Data Insertion,  </a:t>
            </a:r>
            <a:endParaRPr b="1" sz="2000">
              <a:solidFill>
                <a:schemeClr val="accent4"/>
              </a:solidFill>
            </a:endParaRPr>
          </a:p>
          <a:p>
            <a:pPr indent="0" lvl="0" marL="0" rtl="0" algn="l">
              <a:spcBef>
                <a:spcPts val="0"/>
              </a:spcBef>
              <a:spcAft>
                <a:spcPts val="0"/>
              </a:spcAft>
              <a:buNone/>
            </a:pPr>
            <a:r>
              <a:rPr b="1" lang="en" sz="2000">
                <a:solidFill>
                  <a:schemeClr val="accent4"/>
                </a:solidFill>
              </a:rPr>
              <a:t>   Model Training log, Prediction log etc.</a:t>
            </a:r>
            <a:endParaRPr b="1" sz="2000">
              <a:solidFill>
                <a:schemeClr val="accent4"/>
              </a:solidFill>
            </a:endParaRPr>
          </a:p>
          <a:p>
            <a:pPr indent="0" lvl="0" marL="0" rtl="0" algn="l">
              <a:spcBef>
                <a:spcPts val="0"/>
              </a:spcBef>
              <a:spcAft>
                <a:spcPts val="0"/>
              </a:spcAft>
              <a:buNone/>
            </a:pPr>
            <a:r>
              <a:t/>
            </a:r>
            <a:endParaRPr b="1" sz="2000">
              <a:solidFill>
                <a:schemeClr val="accent4"/>
              </a:solidFill>
            </a:endParaRPr>
          </a:p>
          <a:p>
            <a:pPr indent="0" lvl="0" marL="0" rtl="0" algn="l">
              <a:spcBef>
                <a:spcPts val="0"/>
              </a:spcBef>
              <a:spcAft>
                <a:spcPts val="0"/>
              </a:spcAft>
              <a:buNone/>
            </a:pPr>
            <a:r>
              <a:rPr b="1" lang="en" sz="2000">
                <a:solidFill>
                  <a:schemeClr val="accent1"/>
                </a:solidFill>
              </a:rPr>
              <a:t>6) What techniques were using for data pre-processing?</a:t>
            </a:r>
            <a:endParaRPr b="1" sz="2000">
              <a:solidFill>
                <a:schemeClr val="accent1"/>
              </a:solidFill>
            </a:endParaRPr>
          </a:p>
          <a:p>
            <a:pPr indent="-355600" lvl="0" marL="457200" rtl="0" algn="l">
              <a:spcBef>
                <a:spcPts val="0"/>
              </a:spcBef>
              <a:spcAft>
                <a:spcPts val="0"/>
              </a:spcAft>
              <a:buClr>
                <a:schemeClr val="accent4"/>
              </a:buClr>
              <a:buSzPts val="2000"/>
              <a:buChar char="●"/>
            </a:pPr>
            <a:r>
              <a:rPr b="1" lang="en" sz="2000">
                <a:solidFill>
                  <a:schemeClr val="accent4"/>
                </a:solidFill>
              </a:rPr>
              <a:t>Removing unwanted attributes</a:t>
            </a:r>
            <a:endParaRPr b="1" sz="2000">
              <a:solidFill>
                <a:schemeClr val="accent4"/>
              </a:solidFill>
            </a:endParaRPr>
          </a:p>
          <a:p>
            <a:pPr indent="-355600" lvl="0" marL="457200" rtl="0" algn="l">
              <a:spcBef>
                <a:spcPts val="0"/>
              </a:spcBef>
              <a:spcAft>
                <a:spcPts val="0"/>
              </a:spcAft>
              <a:buClr>
                <a:schemeClr val="accent4"/>
              </a:buClr>
              <a:buSzPts val="2000"/>
              <a:buChar char="●"/>
            </a:pPr>
            <a:r>
              <a:rPr b="1" lang="en" sz="2000">
                <a:solidFill>
                  <a:schemeClr val="accent4"/>
                </a:solidFill>
              </a:rPr>
              <a:t>Visualizing relation of independent variables with each other and output variables</a:t>
            </a:r>
            <a:endParaRPr b="1" sz="2000">
              <a:solidFill>
                <a:schemeClr val="accent4"/>
              </a:solidFill>
            </a:endParaRPr>
          </a:p>
          <a:p>
            <a:pPr indent="-355600" lvl="0" marL="457200" rtl="0" algn="l">
              <a:spcBef>
                <a:spcPts val="0"/>
              </a:spcBef>
              <a:spcAft>
                <a:spcPts val="0"/>
              </a:spcAft>
              <a:buClr>
                <a:schemeClr val="accent4"/>
              </a:buClr>
              <a:buSzPts val="2000"/>
              <a:buChar char="●"/>
            </a:pPr>
            <a:r>
              <a:rPr b="1" lang="en" sz="2000">
                <a:solidFill>
                  <a:schemeClr val="accent4"/>
                </a:solidFill>
              </a:rPr>
              <a:t>Checking and changing Distribution of continuous values</a:t>
            </a:r>
            <a:endParaRPr b="1" sz="2000">
              <a:solidFill>
                <a:schemeClr val="accent4"/>
              </a:solidFill>
            </a:endParaRPr>
          </a:p>
          <a:p>
            <a:pPr indent="-355600" lvl="0" marL="457200" rtl="0" algn="l">
              <a:spcBef>
                <a:spcPts val="0"/>
              </a:spcBef>
              <a:spcAft>
                <a:spcPts val="0"/>
              </a:spcAft>
              <a:buClr>
                <a:schemeClr val="accent4"/>
              </a:buClr>
              <a:buSzPts val="2000"/>
              <a:buChar char="●"/>
            </a:pPr>
            <a:r>
              <a:rPr b="1" lang="en" sz="2000">
                <a:solidFill>
                  <a:schemeClr val="accent4"/>
                </a:solidFill>
              </a:rPr>
              <a:t>Cleaning data and imputing if null values are present.</a:t>
            </a:r>
            <a:endParaRPr b="1" sz="2000">
              <a:solidFill>
                <a:schemeClr val="accent4"/>
              </a:solidFill>
            </a:endParaRPr>
          </a:p>
          <a:p>
            <a:pPr indent="-355600" lvl="0" marL="457200" rtl="0" algn="l">
              <a:spcBef>
                <a:spcPts val="0"/>
              </a:spcBef>
              <a:spcAft>
                <a:spcPts val="0"/>
              </a:spcAft>
              <a:buClr>
                <a:schemeClr val="accent4"/>
              </a:buClr>
              <a:buSzPts val="2000"/>
              <a:buChar char="●"/>
            </a:pPr>
            <a:r>
              <a:rPr b="1" lang="en" sz="2000">
                <a:solidFill>
                  <a:schemeClr val="accent4"/>
                </a:solidFill>
              </a:rPr>
              <a:t>Converting Categorical data into  numeric values.</a:t>
            </a:r>
            <a:endParaRPr b="1" sz="2000">
              <a:solidFill>
                <a:schemeClr val="accent4"/>
              </a:solidFill>
            </a:endParaRPr>
          </a:p>
          <a:p>
            <a:pPr indent="-355600" lvl="0" marL="457200" rtl="0" algn="l">
              <a:spcBef>
                <a:spcPts val="0"/>
              </a:spcBef>
              <a:spcAft>
                <a:spcPts val="0"/>
              </a:spcAft>
              <a:buClr>
                <a:schemeClr val="accent4"/>
              </a:buClr>
              <a:buSzPts val="2000"/>
              <a:buChar char="●"/>
            </a:pPr>
            <a:r>
              <a:rPr b="1" lang="en" sz="2000">
                <a:solidFill>
                  <a:schemeClr val="accent4"/>
                </a:solidFill>
              </a:rPr>
              <a:t>Creating a new features according to preferences.</a:t>
            </a:r>
            <a:endParaRPr b="1" sz="2000">
              <a:solidFill>
                <a:schemeClr val="accent4"/>
              </a:solidFill>
            </a:endParaRPr>
          </a:p>
          <a:p>
            <a:pPr indent="0" lvl="0" marL="457200" rtl="0" algn="l">
              <a:spcBef>
                <a:spcPts val="0"/>
              </a:spcBef>
              <a:spcAft>
                <a:spcPts val="0"/>
              </a:spcAft>
              <a:buNone/>
            </a:pPr>
            <a:r>
              <a:t/>
            </a:r>
            <a:endParaRPr b="1" sz="2000">
              <a:solidFill>
                <a:schemeClr val="accent4"/>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6"/>
          <p:cNvSpPr txBox="1"/>
          <p:nvPr/>
        </p:nvSpPr>
        <p:spPr>
          <a:xfrm>
            <a:off x="636950" y="0"/>
            <a:ext cx="8153100" cy="480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accent1"/>
                </a:solidFill>
              </a:rPr>
              <a:t>7) How training was done or what models were used?</a:t>
            </a:r>
            <a:endParaRPr b="1" sz="2000">
              <a:solidFill>
                <a:schemeClr val="accent1"/>
              </a:solidFill>
            </a:endParaRPr>
          </a:p>
          <a:p>
            <a:pPr indent="-355600" lvl="0" marL="457200" rtl="0" algn="l">
              <a:spcBef>
                <a:spcPts val="0"/>
              </a:spcBef>
              <a:spcAft>
                <a:spcPts val="0"/>
              </a:spcAft>
              <a:buClr>
                <a:schemeClr val="accent4"/>
              </a:buClr>
              <a:buSzPts val="2000"/>
              <a:buChar char="➔"/>
            </a:pPr>
            <a:r>
              <a:rPr b="1" lang="en" sz="2000">
                <a:solidFill>
                  <a:schemeClr val="accent4"/>
                </a:solidFill>
              </a:rPr>
              <a:t>After data preprocessing and feature engineering, the data is divided into training and validation.</a:t>
            </a:r>
            <a:endParaRPr b="1" sz="2000">
              <a:solidFill>
                <a:schemeClr val="accent4"/>
              </a:solidFill>
            </a:endParaRPr>
          </a:p>
          <a:p>
            <a:pPr indent="-355600" lvl="0" marL="457200" rtl="0" algn="l">
              <a:spcBef>
                <a:spcPts val="0"/>
              </a:spcBef>
              <a:spcAft>
                <a:spcPts val="0"/>
              </a:spcAft>
              <a:buClr>
                <a:schemeClr val="accent4"/>
              </a:buClr>
              <a:buSzPts val="2000"/>
              <a:buChar char="➔"/>
            </a:pPr>
            <a:r>
              <a:rPr b="1" lang="en" sz="2000">
                <a:solidFill>
                  <a:schemeClr val="accent4"/>
                </a:solidFill>
              </a:rPr>
              <a:t>Different algorithms are been used and in only Catboost is performed the best and it is been used as final model.</a:t>
            </a:r>
            <a:endParaRPr b="1" sz="2000">
              <a:solidFill>
                <a:schemeClr val="accent4"/>
              </a:solidFill>
            </a:endParaRPr>
          </a:p>
          <a:p>
            <a:pPr indent="0" lvl="0" marL="0" rtl="0" algn="l">
              <a:spcBef>
                <a:spcPts val="0"/>
              </a:spcBef>
              <a:spcAft>
                <a:spcPts val="0"/>
              </a:spcAft>
              <a:buNone/>
            </a:pPr>
            <a:r>
              <a:t/>
            </a:r>
            <a:endParaRPr b="1" sz="2000">
              <a:solidFill>
                <a:schemeClr val="accent1"/>
              </a:solidFill>
            </a:endParaRPr>
          </a:p>
          <a:p>
            <a:pPr indent="0" lvl="0" marL="0" rtl="0" algn="l">
              <a:spcBef>
                <a:spcPts val="0"/>
              </a:spcBef>
              <a:spcAft>
                <a:spcPts val="0"/>
              </a:spcAft>
              <a:buNone/>
            </a:pPr>
            <a:r>
              <a:rPr b="1" lang="en" sz="2000">
                <a:solidFill>
                  <a:schemeClr val="accent1"/>
                </a:solidFill>
              </a:rPr>
              <a:t>8) How prediction was done?</a:t>
            </a:r>
            <a:endParaRPr b="1" sz="2000">
              <a:solidFill>
                <a:schemeClr val="accent1"/>
              </a:solidFill>
            </a:endParaRPr>
          </a:p>
          <a:p>
            <a:pPr indent="0" lvl="0" marL="0" rtl="0" algn="l">
              <a:spcBef>
                <a:spcPts val="0"/>
              </a:spcBef>
              <a:spcAft>
                <a:spcPts val="0"/>
              </a:spcAft>
              <a:buNone/>
            </a:pPr>
            <a:r>
              <a:rPr b="1" lang="en" sz="2000">
                <a:solidFill>
                  <a:schemeClr val="accent4"/>
                </a:solidFill>
              </a:rPr>
              <a:t>The testing files are shared by the client. Then on the basis of model is loaded and perform prediction. In the end we get the </a:t>
            </a:r>
            <a:r>
              <a:rPr b="1" lang="en" sz="2000">
                <a:solidFill>
                  <a:schemeClr val="accent4"/>
                </a:solidFill>
              </a:rPr>
              <a:t>accumulated</a:t>
            </a:r>
            <a:r>
              <a:rPr b="1" lang="en" sz="2000">
                <a:solidFill>
                  <a:schemeClr val="accent4"/>
                </a:solidFill>
              </a:rPr>
              <a:t> data of predictions.</a:t>
            </a:r>
            <a:endParaRPr b="1" sz="2000">
              <a:solidFill>
                <a:schemeClr val="accent4"/>
              </a:solidFill>
            </a:endParaRPr>
          </a:p>
          <a:p>
            <a:pPr indent="0" lvl="0" marL="0" rtl="0" algn="l">
              <a:spcBef>
                <a:spcPts val="0"/>
              </a:spcBef>
              <a:spcAft>
                <a:spcPts val="0"/>
              </a:spcAft>
              <a:buNone/>
            </a:pPr>
            <a:r>
              <a:t/>
            </a:r>
            <a:endParaRPr b="1" sz="2000">
              <a:solidFill>
                <a:schemeClr val="accent4"/>
              </a:solidFill>
            </a:endParaRPr>
          </a:p>
          <a:p>
            <a:pPr indent="0" lvl="0" marL="0" rtl="0" algn="l">
              <a:spcBef>
                <a:spcPts val="0"/>
              </a:spcBef>
              <a:spcAft>
                <a:spcPts val="0"/>
              </a:spcAft>
              <a:buNone/>
            </a:pPr>
            <a:r>
              <a:rPr b="1" lang="en" sz="2000">
                <a:solidFill>
                  <a:schemeClr val="accent1"/>
                </a:solidFill>
              </a:rPr>
              <a:t>9) What are the different stages of deployment?</a:t>
            </a:r>
            <a:endParaRPr b="1" sz="2000">
              <a:solidFill>
                <a:schemeClr val="accent1"/>
              </a:solidFill>
            </a:endParaRPr>
          </a:p>
          <a:p>
            <a:pPr indent="-355600" lvl="0" marL="457200" rtl="0" algn="l">
              <a:spcBef>
                <a:spcPts val="0"/>
              </a:spcBef>
              <a:spcAft>
                <a:spcPts val="0"/>
              </a:spcAft>
              <a:buClr>
                <a:schemeClr val="accent4"/>
              </a:buClr>
              <a:buSzPts val="2000"/>
              <a:buChar char="●"/>
            </a:pPr>
            <a:r>
              <a:rPr b="1" lang="en" sz="2000">
                <a:solidFill>
                  <a:schemeClr val="accent4"/>
                </a:solidFill>
              </a:rPr>
              <a:t>When the model is ready we build the app using Strealit. </a:t>
            </a:r>
            <a:endParaRPr b="1" sz="2000">
              <a:solidFill>
                <a:schemeClr val="accent4"/>
              </a:solidFill>
            </a:endParaRPr>
          </a:p>
          <a:p>
            <a:pPr indent="-355600" lvl="0" marL="457200" rtl="0" algn="l">
              <a:spcBef>
                <a:spcPts val="0"/>
              </a:spcBef>
              <a:spcAft>
                <a:spcPts val="0"/>
              </a:spcAft>
              <a:buClr>
                <a:schemeClr val="accent4"/>
              </a:buClr>
              <a:buSzPts val="2000"/>
              <a:buChar char="●"/>
            </a:pPr>
            <a:r>
              <a:rPr b="1" lang="en" sz="2000">
                <a:solidFill>
                  <a:schemeClr val="accent4"/>
                </a:solidFill>
              </a:rPr>
              <a:t>After, the app is build then for the the deployment Heroku environment is used.</a:t>
            </a:r>
            <a:endParaRPr b="1" sz="2000">
              <a:solidFill>
                <a:schemeClr val="accent4"/>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7"/>
          <p:cNvSpPr txBox="1"/>
          <p:nvPr/>
        </p:nvSpPr>
        <p:spPr>
          <a:xfrm>
            <a:off x="2744650" y="453850"/>
            <a:ext cx="3695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600">
              <a:solidFill>
                <a:schemeClr val="accent6"/>
              </a:solidFill>
            </a:endParaRPr>
          </a:p>
        </p:txBody>
      </p:sp>
      <p:sp>
        <p:nvSpPr>
          <p:cNvPr id="132" name="Google Shape;132;p27"/>
          <p:cNvSpPr txBox="1"/>
          <p:nvPr/>
        </p:nvSpPr>
        <p:spPr>
          <a:xfrm>
            <a:off x="1826150" y="1015725"/>
            <a:ext cx="5651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accent1"/>
                </a:solidFill>
                <a:latin typeface="Lobster"/>
                <a:ea typeface="Lobster"/>
                <a:cs typeface="Lobster"/>
                <a:sym typeface="Lobster"/>
              </a:rPr>
              <a:t>END</a:t>
            </a:r>
            <a:endParaRPr b="1" sz="3000">
              <a:solidFill>
                <a:schemeClr val="accent1"/>
              </a:solidFill>
              <a:latin typeface="Lobster"/>
              <a:ea typeface="Lobster"/>
              <a:cs typeface="Lobster"/>
              <a:sym typeface="Lobs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319625" y="1056125"/>
            <a:ext cx="8638200" cy="261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u="sng">
                <a:solidFill>
                  <a:schemeClr val="accent6"/>
                </a:solidFill>
                <a:latin typeface="Lobster"/>
                <a:ea typeface="Lobster"/>
                <a:cs typeface="Lobster"/>
                <a:sym typeface="Lobster"/>
              </a:rPr>
              <a:t>Objective:</a:t>
            </a:r>
            <a:endParaRPr b="1" sz="2600" u="sng">
              <a:solidFill>
                <a:schemeClr val="accent6"/>
              </a:solidFill>
              <a:latin typeface="Lobster"/>
              <a:ea typeface="Lobster"/>
              <a:cs typeface="Lobster"/>
              <a:sym typeface="Lobster"/>
            </a:endParaRPr>
          </a:p>
          <a:p>
            <a:pPr indent="0" lvl="0" marL="0" rtl="0" algn="l">
              <a:spcBef>
                <a:spcPts val="0"/>
              </a:spcBef>
              <a:spcAft>
                <a:spcPts val="0"/>
              </a:spcAft>
              <a:buNone/>
            </a:pPr>
            <a:r>
              <a:rPr b="1" lang="en" sz="2600">
                <a:solidFill>
                  <a:schemeClr val="accent6"/>
                </a:solidFill>
              </a:rPr>
              <a:t>			</a:t>
            </a:r>
            <a:r>
              <a:rPr b="1" lang="en" sz="2000">
                <a:solidFill>
                  <a:schemeClr val="accent4"/>
                </a:solidFill>
              </a:rPr>
              <a:t>Predict whether a person has an income of more than 50K a year or not. </a:t>
            </a:r>
            <a:r>
              <a:rPr b="1" lang="en" sz="2000">
                <a:solidFill>
                  <a:schemeClr val="accent4"/>
                </a:solidFill>
              </a:rPr>
              <a:t>This</a:t>
            </a:r>
            <a:r>
              <a:rPr b="1" lang="en" sz="2000">
                <a:solidFill>
                  <a:schemeClr val="accent4"/>
                </a:solidFill>
              </a:rPr>
              <a:t> is basically a binary classification problem where a person is classified into the &gt;50K group or &lt;=50K group.</a:t>
            </a:r>
            <a:endParaRPr b="1" sz="2000">
              <a:solidFill>
                <a:schemeClr val="accent4"/>
              </a:solidFill>
            </a:endParaRPr>
          </a:p>
          <a:p>
            <a:pPr indent="0" lvl="0" marL="0" rtl="0" algn="l">
              <a:spcBef>
                <a:spcPts val="0"/>
              </a:spcBef>
              <a:spcAft>
                <a:spcPts val="0"/>
              </a:spcAft>
              <a:buNone/>
            </a:pPr>
            <a:r>
              <a:t/>
            </a:r>
            <a:endParaRPr b="1" sz="2000">
              <a:solidFill>
                <a:schemeClr val="accent4"/>
              </a:solidFill>
            </a:endParaRPr>
          </a:p>
          <a:p>
            <a:pPr indent="0" lvl="0" marL="0" rtl="0" algn="l">
              <a:spcBef>
                <a:spcPts val="0"/>
              </a:spcBef>
              <a:spcAft>
                <a:spcPts val="0"/>
              </a:spcAft>
              <a:buNone/>
            </a:pPr>
            <a:r>
              <a:t/>
            </a:r>
            <a:endParaRPr b="1" sz="2000">
              <a:solidFill>
                <a:schemeClr val="accent4"/>
              </a:solidFill>
            </a:endParaRPr>
          </a:p>
          <a:p>
            <a:pPr indent="0" lvl="0" marL="0" rtl="0" algn="l">
              <a:spcBef>
                <a:spcPts val="0"/>
              </a:spcBef>
              <a:spcAft>
                <a:spcPts val="0"/>
              </a:spcAft>
              <a:buNone/>
            </a:pPr>
            <a:r>
              <a:t/>
            </a:r>
            <a:endParaRPr b="1" sz="2600">
              <a:solidFill>
                <a:schemeClr val="accent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nvSpPr>
        <p:spPr>
          <a:xfrm>
            <a:off x="625375" y="194525"/>
            <a:ext cx="7518000" cy="243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u="sng">
                <a:solidFill>
                  <a:schemeClr val="accent6"/>
                </a:solidFill>
                <a:latin typeface="Lobster"/>
                <a:ea typeface="Lobster"/>
                <a:cs typeface="Lobster"/>
                <a:sym typeface="Lobster"/>
              </a:rPr>
              <a:t>Dataset:</a:t>
            </a:r>
            <a:endParaRPr b="1" sz="2600" u="sng">
              <a:solidFill>
                <a:schemeClr val="accent6"/>
              </a:solidFill>
              <a:latin typeface="Lobster"/>
              <a:ea typeface="Lobster"/>
              <a:cs typeface="Lobster"/>
              <a:sym typeface="Lobster"/>
            </a:endParaRPr>
          </a:p>
          <a:p>
            <a:pPr indent="0" lvl="0" marL="0" rtl="0" algn="l">
              <a:spcBef>
                <a:spcPts val="0"/>
              </a:spcBef>
              <a:spcAft>
                <a:spcPts val="0"/>
              </a:spcAft>
              <a:buNone/>
            </a:pPr>
            <a:r>
              <a:t/>
            </a:r>
            <a:endParaRPr b="1" sz="2000">
              <a:solidFill>
                <a:schemeClr val="accent4"/>
              </a:solidFill>
            </a:endParaRPr>
          </a:p>
          <a:p>
            <a:pPr indent="0" lvl="0" marL="0" rtl="0" algn="l">
              <a:spcBef>
                <a:spcPts val="0"/>
              </a:spcBef>
              <a:spcAft>
                <a:spcPts val="0"/>
              </a:spcAft>
              <a:buNone/>
            </a:pPr>
            <a:r>
              <a:rPr b="1" lang="en" sz="2000">
                <a:solidFill>
                  <a:schemeClr val="accent4"/>
                </a:solidFill>
              </a:rPr>
              <a:t>The dataset is downloaded from Kaggle.</a:t>
            </a:r>
            <a:endParaRPr b="1" sz="2000">
              <a:solidFill>
                <a:schemeClr val="accent4"/>
              </a:solidFill>
            </a:endParaRPr>
          </a:p>
          <a:p>
            <a:pPr indent="0" lvl="0" marL="0" rtl="0" algn="l">
              <a:spcBef>
                <a:spcPts val="0"/>
              </a:spcBef>
              <a:spcAft>
                <a:spcPts val="0"/>
              </a:spcAft>
              <a:buNone/>
            </a:pPr>
            <a:r>
              <a:rPr b="1" lang="en" sz="2000">
                <a:solidFill>
                  <a:schemeClr val="accent4"/>
                </a:solidFill>
              </a:rPr>
              <a:t>The dataset contains 15 columns and 32000+ rows.</a:t>
            </a:r>
            <a:endParaRPr b="1" sz="2000">
              <a:solidFill>
                <a:schemeClr val="accent4"/>
              </a:solidFill>
            </a:endParaRPr>
          </a:p>
          <a:p>
            <a:pPr indent="0" lvl="0" marL="0" rtl="0" algn="l">
              <a:spcBef>
                <a:spcPts val="0"/>
              </a:spcBef>
              <a:spcAft>
                <a:spcPts val="0"/>
              </a:spcAft>
              <a:buNone/>
            </a:pPr>
            <a:r>
              <a:t/>
            </a:r>
            <a:endParaRPr b="1" sz="2000">
              <a:solidFill>
                <a:schemeClr val="accent4"/>
              </a:solidFill>
            </a:endParaRPr>
          </a:p>
          <a:p>
            <a:pPr indent="0" lvl="0" marL="0" rtl="0" algn="l">
              <a:spcBef>
                <a:spcPts val="0"/>
              </a:spcBef>
              <a:spcAft>
                <a:spcPts val="0"/>
              </a:spcAft>
              <a:buNone/>
            </a:pPr>
            <a:r>
              <a:rPr b="1" lang="en" sz="2000">
                <a:solidFill>
                  <a:schemeClr val="accent1"/>
                </a:solidFill>
              </a:rPr>
              <a:t>                   </a:t>
            </a:r>
            <a:endParaRPr b="1" sz="2000">
              <a:solidFill>
                <a:schemeClr val="accent1"/>
              </a:solidFill>
            </a:endParaRPr>
          </a:p>
          <a:p>
            <a:pPr indent="0" lvl="0" marL="0" rtl="0" algn="l">
              <a:spcBef>
                <a:spcPts val="0"/>
              </a:spcBef>
              <a:spcAft>
                <a:spcPts val="0"/>
              </a:spcAft>
              <a:buNone/>
            </a:pPr>
            <a:r>
              <a:t/>
            </a:r>
            <a:endParaRPr b="1" sz="2000">
              <a:solidFill>
                <a:schemeClr val="accent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nvSpPr>
        <p:spPr>
          <a:xfrm>
            <a:off x="2069825" y="415100"/>
            <a:ext cx="42777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u="sng">
                <a:solidFill>
                  <a:schemeClr val="accent6"/>
                </a:solidFill>
                <a:latin typeface="Lobster"/>
                <a:ea typeface="Lobster"/>
                <a:cs typeface="Lobster"/>
                <a:sym typeface="Lobster"/>
              </a:rPr>
              <a:t>Architecture</a:t>
            </a:r>
            <a:endParaRPr b="1" sz="2600" u="sng">
              <a:solidFill>
                <a:schemeClr val="accent6"/>
              </a:solidFill>
              <a:latin typeface="Lobster"/>
              <a:ea typeface="Lobster"/>
              <a:cs typeface="Lobster"/>
              <a:sym typeface="Lobster"/>
            </a:endParaRPr>
          </a:p>
          <a:p>
            <a:pPr indent="0" lvl="0" marL="0" rtl="0" algn="l">
              <a:spcBef>
                <a:spcPts val="0"/>
              </a:spcBef>
              <a:spcAft>
                <a:spcPts val="0"/>
              </a:spcAft>
              <a:buNone/>
            </a:pPr>
            <a:r>
              <a:t/>
            </a:r>
            <a:endParaRPr b="1" sz="2600" u="sng">
              <a:solidFill>
                <a:schemeClr val="accent6"/>
              </a:solidFill>
            </a:endParaRPr>
          </a:p>
        </p:txBody>
      </p:sp>
      <p:pic>
        <p:nvPicPr>
          <p:cNvPr id="70" name="Google Shape;70;p16">
            <a:hlinkClick r:id="rId3"/>
          </p:cNvPr>
          <p:cNvPicPr preferRelativeResize="0"/>
          <p:nvPr/>
        </p:nvPicPr>
        <p:blipFill>
          <a:blip r:embed="rId4">
            <a:alphaModFix/>
          </a:blip>
          <a:stretch>
            <a:fillRect/>
          </a:stretch>
        </p:blipFill>
        <p:spPr>
          <a:xfrm>
            <a:off x="821225" y="1104875"/>
            <a:ext cx="7401899" cy="2787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nvSpPr>
        <p:spPr>
          <a:xfrm>
            <a:off x="1356200" y="161350"/>
            <a:ext cx="57918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u="sng">
                <a:solidFill>
                  <a:schemeClr val="accent6"/>
                </a:solidFill>
                <a:latin typeface="Lobster"/>
                <a:ea typeface="Lobster"/>
                <a:cs typeface="Lobster"/>
                <a:sym typeface="Lobster"/>
              </a:rPr>
              <a:t>Data Validation and Data Transformation</a:t>
            </a:r>
            <a:endParaRPr b="1" sz="2600" u="sng">
              <a:solidFill>
                <a:schemeClr val="accent6"/>
              </a:solidFill>
              <a:latin typeface="Lobster"/>
              <a:ea typeface="Lobster"/>
              <a:cs typeface="Lobster"/>
              <a:sym typeface="Lobster"/>
            </a:endParaRPr>
          </a:p>
          <a:p>
            <a:pPr indent="0" lvl="0" marL="0" rtl="0" algn="ctr">
              <a:spcBef>
                <a:spcPts val="0"/>
              </a:spcBef>
              <a:spcAft>
                <a:spcPts val="0"/>
              </a:spcAft>
              <a:buNone/>
            </a:pPr>
            <a:r>
              <a:t/>
            </a:r>
            <a:endParaRPr sz="2600">
              <a:solidFill>
                <a:schemeClr val="accent6"/>
              </a:solidFill>
              <a:latin typeface="Lobster"/>
              <a:ea typeface="Lobster"/>
              <a:cs typeface="Lobster"/>
              <a:sym typeface="Lobster"/>
            </a:endParaRPr>
          </a:p>
        </p:txBody>
      </p:sp>
      <p:sp>
        <p:nvSpPr>
          <p:cNvPr id="76" name="Google Shape;76;p17"/>
          <p:cNvSpPr txBox="1"/>
          <p:nvPr/>
        </p:nvSpPr>
        <p:spPr>
          <a:xfrm>
            <a:off x="905950" y="665275"/>
            <a:ext cx="7077300" cy="38790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accent1"/>
              </a:buClr>
              <a:buSzPts val="2000"/>
              <a:buChar char="●"/>
            </a:pPr>
            <a:r>
              <a:rPr b="1" lang="en" sz="2000">
                <a:solidFill>
                  <a:schemeClr val="accent1"/>
                </a:solidFill>
              </a:rPr>
              <a:t>Name Validation</a:t>
            </a:r>
            <a:r>
              <a:rPr b="1" lang="en" sz="2000">
                <a:solidFill>
                  <a:schemeClr val="accent4"/>
                </a:solidFill>
              </a:rPr>
              <a:t> </a:t>
            </a:r>
            <a:r>
              <a:rPr b="1" lang="en" sz="2000">
                <a:solidFill>
                  <a:schemeClr val="accent1"/>
                </a:solidFill>
              </a:rPr>
              <a:t>- </a:t>
            </a:r>
            <a:r>
              <a:rPr b="1" lang="en" sz="2000">
                <a:solidFill>
                  <a:schemeClr val="accent4"/>
                </a:solidFill>
              </a:rPr>
              <a:t>Validation of files name as per the DSA. </a:t>
            </a:r>
            <a:endParaRPr b="1" sz="2000">
              <a:solidFill>
                <a:schemeClr val="accent4"/>
              </a:solidFill>
            </a:endParaRPr>
          </a:p>
          <a:p>
            <a:pPr indent="-355600" lvl="0" marL="457200" rtl="0" algn="l">
              <a:spcBef>
                <a:spcPts val="0"/>
              </a:spcBef>
              <a:spcAft>
                <a:spcPts val="0"/>
              </a:spcAft>
              <a:buClr>
                <a:schemeClr val="accent1"/>
              </a:buClr>
              <a:buSzPts val="2000"/>
              <a:buChar char="●"/>
            </a:pPr>
            <a:r>
              <a:rPr b="1" lang="en" sz="2000">
                <a:solidFill>
                  <a:schemeClr val="accent1"/>
                </a:solidFill>
              </a:rPr>
              <a:t>Number of Columns -</a:t>
            </a:r>
            <a:r>
              <a:rPr b="1" lang="en" sz="2000">
                <a:solidFill>
                  <a:schemeClr val="accent4"/>
                </a:solidFill>
              </a:rPr>
              <a:t> Validation of number of columns present in the files are 15</a:t>
            </a:r>
            <a:endParaRPr b="1" sz="2000">
              <a:solidFill>
                <a:schemeClr val="accent4"/>
              </a:solidFill>
            </a:endParaRPr>
          </a:p>
          <a:p>
            <a:pPr indent="-355600" lvl="0" marL="457200" rtl="0" algn="l">
              <a:spcBef>
                <a:spcPts val="0"/>
              </a:spcBef>
              <a:spcAft>
                <a:spcPts val="0"/>
              </a:spcAft>
              <a:buClr>
                <a:schemeClr val="accent1"/>
              </a:buClr>
              <a:buSzPts val="2000"/>
              <a:buChar char="●"/>
            </a:pPr>
            <a:r>
              <a:rPr b="1" lang="en" sz="2000">
                <a:solidFill>
                  <a:schemeClr val="accent1"/>
                </a:solidFill>
              </a:rPr>
              <a:t>Name of  Columns -</a:t>
            </a:r>
            <a:r>
              <a:rPr b="1" lang="en" sz="2000">
                <a:solidFill>
                  <a:schemeClr val="accent4"/>
                </a:solidFill>
              </a:rPr>
              <a:t> The name of the columns in validation and training are changed according to preference.</a:t>
            </a:r>
            <a:endParaRPr b="1" sz="2000">
              <a:solidFill>
                <a:schemeClr val="accent4"/>
              </a:solidFill>
            </a:endParaRPr>
          </a:p>
          <a:p>
            <a:pPr indent="-355600" lvl="0" marL="457200" rtl="0" algn="l">
              <a:spcBef>
                <a:spcPts val="0"/>
              </a:spcBef>
              <a:spcAft>
                <a:spcPts val="0"/>
              </a:spcAft>
              <a:buClr>
                <a:schemeClr val="accent1"/>
              </a:buClr>
              <a:buSzPts val="2000"/>
              <a:buChar char="●"/>
            </a:pPr>
            <a:r>
              <a:rPr b="1" lang="en" sz="2000">
                <a:solidFill>
                  <a:schemeClr val="accent1"/>
                </a:solidFill>
              </a:rPr>
              <a:t>Data types of columns - </a:t>
            </a:r>
            <a:r>
              <a:rPr b="1" lang="en" sz="2000">
                <a:solidFill>
                  <a:schemeClr val="accent4"/>
                </a:solidFill>
              </a:rPr>
              <a:t>The data types of columns is given in the schema file. It is validated when we insert the files into Database.</a:t>
            </a:r>
            <a:endParaRPr b="1" sz="2000">
              <a:solidFill>
                <a:schemeClr val="accent4"/>
              </a:solidFill>
            </a:endParaRPr>
          </a:p>
          <a:p>
            <a:pPr indent="-355600" lvl="0" marL="457200" rtl="0" algn="l">
              <a:spcBef>
                <a:spcPts val="0"/>
              </a:spcBef>
              <a:spcAft>
                <a:spcPts val="0"/>
              </a:spcAft>
              <a:buClr>
                <a:schemeClr val="accent1"/>
              </a:buClr>
              <a:buSzPts val="2000"/>
              <a:buChar char="●"/>
            </a:pPr>
            <a:r>
              <a:rPr b="1" lang="en" sz="2000">
                <a:solidFill>
                  <a:schemeClr val="accent1"/>
                </a:solidFill>
              </a:rPr>
              <a:t>Null values in columns -  </a:t>
            </a:r>
            <a:r>
              <a:rPr b="1" lang="en" sz="2000">
                <a:solidFill>
                  <a:schemeClr val="accent4"/>
                </a:solidFill>
              </a:rPr>
              <a:t>If any of the columns in a file have the values as NULL or missing.</a:t>
            </a:r>
            <a:endParaRPr b="1" sz="2000">
              <a:solidFill>
                <a:schemeClr val="accent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nvSpPr>
        <p:spPr>
          <a:xfrm>
            <a:off x="1330550" y="580350"/>
            <a:ext cx="54354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u="sng">
                <a:solidFill>
                  <a:schemeClr val="accent6"/>
                </a:solidFill>
                <a:latin typeface="Lobster"/>
                <a:ea typeface="Lobster"/>
                <a:cs typeface="Lobster"/>
                <a:sym typeface="Lobster"/>
              </a:rPr>
              <a:t>Data Insertion in Database:</a:t>
            </a:r>
            <a:endParaRPr b="1" sz="2600" u="sng">
              <a:solidFill>
                <a:schemeClr val="accent6"/>
              </a:solidFill>
              <a:latin typeface="Lobster"/>
              <a:ea typeface="Lobster"/>
              <a:cs typeface="Lobster"/>
              <a:sym typeface="Lobster"/>
            </a:endParaRPr>
          </a:p>
        </p:txBody>
      </p:sp>
      <p:sp>
        <p:nvSpPr>
          <p:cNvPr id="82" name="Google Shape;82;p18"/>
          <p:cNvSpPr txBox="1"/>
          <p:nvPr/>
        </p:nvSpPr>
        <p:spPr>
          <a:xfrm>
            <a:off x="1174850" y="1344700"/>
            <a:ext cx="7190700" cy="26475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accent1"/>
              </a:buClr>
              <a:buSzPts val="2000"/>
              <a:buChar char="●"/>
            </a:pPr>
            <a:r>
              <a:rPr b="1" lang="en" sz="2000">
                <a:solidFill>
                  <a:schemeClr val="accent1"/>
                </a:solidFill>
              </a:rPr>
              <a:t>Table Creation </a:t>
            </a:r>
            <a:r>
              <a:rPr lang="en" sz="2000">
                <a:solidFill>
                  <a:schemeClr val="accent1"/>
                </a:solidFill>
              </a:rPr>
              <a:t>:- </a:t>
            </a:r>
            <a:r>
              <a:rPr lang="en" sz="2000">
                <a:solidFill>
                  <a:schemeClr val="accent4"/>
                </a:solidFill>
              </a:rPr>
              <a:t> </a:t>
            </a:r>
            <a:r>
              <a:rPr b="1" lang="en" sz="2000">
                <a:solidFill>
                  <a:schemeClr val="accent4"/>
                </a:solidFill>
              </a:rPr>
              <a:t>Table name “data” is created in the </a:t>
            </a:r>
            <a:r>
              <a:rPr b="1" lang="en" sz="2000">
                <a:solidFill>
                  <a:schemeClr val="accent4"/>
                </a:solidFill>
              </a:rPr>
              <a:t>database</a:t>
            </a:r>
            <a:r>
              <a:rPr b="1" lang="en" sz="2000">
                <a:solidFill>
                  <a:schemeClr val="accent4"/>
                </a:solidFill>
              </a:rPr>
              <a:t> for inserting the files. If the table is already present then new files are inserted in the same tabl</a:t>
            </a:r>
            <a:r>
              <a:rPr lang="en" sz="2000">
                <a:solidFill>
                  <a:schemeClr val="accent4"/>
                </a:solidFill>
              </a:rPr>
              <a:t>e.</a:t>
            </a:r>
            <a:endParaRPr sz="2000">
              <a:solidFill>
                <a:schemeClr val="accent4"/>
              </a:solidFill>
            </a:endParaRPr>
          </a:p>
          <a:p>
            <a:pPr indent="0" lvl="0" marL="457200" rtl="0" algn="l">
              <a:spcBef>
                <a:spcPts val="0"/>
              </a:spcBef>
              <a:spcAft>
                <a:spcPts val="0"/>
              </a:spcAft>
              <a:buNone/>
            </a:pPr>
            <a:r>
              <a:t/>
            </a:r>
            <a:endParaRPr sz="2000">
              <a:solidFill>
                <a:schemeClr val="accent4"/>
              </a:solidFill>
            </a:endParaRPr>
          </a:p>
          <a:p>
            <a:pPr indent="-355600" lvl="0" marL="457200" rtl="0" algn="l">
              <a:spcBef>
                <a:spcPts val="0"/>
              </a:spcBef>
              <a:spcAft>
                <a:spcPts val="0"/>
              </a:spcAft>
              <a:buClr>
                <a:schemeClr val="accent1"/>
              </a:buClr>
              <a:buSzPts val="2000"/>
              <a:buChar char="●"/>
            </a:pPr>
            <a:r>
              <a:rPr b="1" lang="en" sz="2000">
                <a:solidFill>
                  <a:schemeClr val="accent1"/>
                </a:solidFill>
              </a:rPr>
              <a:t>Insertion of files in the table :- </a:t>
            </a:r>
            <a:r>
              <a:rPr b="1" lang="en" sz="2000">
                <a:solidFill>
                  <a:schemeClr val="accent4"/>
                </a:solidFill>
              </a:rPr>
              <a:t>All the files are inserted in the above-created table. If any file has invalid data type in any of the columns, the file is not loaded in the table.</a:t>
            </a:r>
            <a:endParaRPr b="1" sz="2000">
              <a:solidFill>
                <a:schemeClr val="accent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nvSpPr>
        <p:spPr>
          <a:xfrm>
            <a:off x="387475" y="198900"/>
            <a:ext cx="8061000" cy="376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u="sng">
                <a:solidFill>
                  <a:schemeClr val="accent6"/>
                </a:solidFill>
                <a:latin typeface="Lobster"/>
                <a:ea typeface="Lobster"/>
                <a:cs typeface="Lobster"/>
                <a:sym typeface="Lobster"/>
              </a:rPr>
              <a:t>Data Preprocessing and Model Training</a:t>
            </a:r>
            <a:endParaRPr b="1" sz="2600" u="sng">
              <a:solidFill>
                <a:schemeClr val="accent6"/>
              </a:solidFill>
              <a:latin typeface="Lobster"/>
              <a:ea typeface="Lobster"/>
              <a:cs typeface="Lobster"/>
              <a:sym typeface="Lobster"/>
            </a:endParaRPr>
          </a:p>
          <a:p>
            <a:pPr indent="0" lvl="0" marL="0" rtl="0" algn="ctr">
              <a:spcBef>
                <a:spcPts val="0"/>
              </a:spcBef>
              <a:spcAft>
                <a:spcPts val="0"/>
              </a:spcAft>
              <a:buNone/>
            </a:pPr>
            <a:r>
              <a:t/>
            </a:r>
            <a:endParaRPr b="1" sz="2600">
              <a:solidFill>
                <a:schemeClr val="accent6"/>
              </a:solidFill>
              <a:latin typeface="Lobster"/>
              <a:ea typeface="Lobster"/>
              <a:cs typeface="Lobster"/>
              <a:sym typeface="Lobster"/>
            </a:endParaRPr>
          </a:p>
          <a:p>
            <a:pPr indent="-330200" lvl="0" marL="457200" rtl="0" algn="l">
              <a:spcBef>
                <a:spcPts val="0"/>
              </a:spcBef>
              <a:spcAft>
                <a:spcPts val="0"/>
              </a:spcAft>
              <a:buClr>
                <a:schemeClr val="accent4"/>
              </a:buClr>
              <a:buSzPts val="1600"/>
              <a:buChar char="➢"/>
            </a:pPr>
            <a:r>
              <a:rPr b="1" lang="en" sz="1600">
                <a:solidFill>
                  <a:schemeClr val="accent4"/>
                </a:solidFill>
              </a:rPr>
              <a:t>First, we cleaned our dataset properly by removing all null value and duplicate value in the dataset.</a:t>
            </a:r>
            <a:endParaRPr b="1" sz="1600">
              <a:solidFill>
                <a:schemeClr val="accent4"/>
              </a:solidFill>
            </a:endParaRPr>
          </a:p>
          <a:p>
            <a:pPr indent="-330200" lvl="0" marL="457200" rtl="0" algn="l">
              <a:lnSpc>
                <a:spcPct val="115000"/>
              </a:lnSpc>
              <a:spcBef>
                <a:spcPts val="0"/>
              </a:spcBef>
              <a:spcAft>
                <a:spcPts val="0"/>
              </a:spcAft>
              <a:buClr>
                <a:schemeClr val="accent4"/>
              </a:buClr>
              <a:buSzPts val="1600"/>
              <a:buChar char="➢"/>
            </a:pPr>
            <a:r>
              <a:rPr b="1" lang="en" sz="1600">
                <a:solidFill>
                  <a:schemeClr val="accent4"/>
                </a:solidFill>
              </a:rPr>
              <a:t>Then we performed data preprocessing steps like cleaning the data, handling the categorical values and other etc.</a:t>
            </a:r>
            <a:endParaRPr b="1" sz="1600">
              <a:solidFill>
                <a:schemeClr val="accent4"/>
              </a:solidFill>
            </a:endParaRPr>
          </a:p>
          <a:p>
            <a:pPr indent="-330200" lvl="0" marL="457200" rtl="0" algn="l">
              <a:lnSpc>
                <a:spcPct val="115000"/>
              </a:lnSpc>
              <a:spcBef>
                <a:spcPts val="0"/>
              </a:spcBef>
              <a:spcAft>
                <a:spcPts val="0"/>
              </a:spcAft>
              <a:buClr>
                <a:schemeClr val="accent4"/>
              </a:buClr>
              <a:buSzPts val="1600"/>
              <a:buChar char="➢"/>
            </a:pPr>
            <a:r>
              <a:rPr b="1" lang="en" sz="1600">
                <a:solidFill>
                  <a:schemeClr val="accent4"/>
                </a:solidFill>
              </a:rPr>
              <a:t>We have created a new feature column based on the columns present in the dataset before using Feature Engineering. The new feature column”Employment Type” is converted from the “Workclass” column. The new column contains values of ‘private’,’government’,’self-employed’ or ‘without-pay’</a:t>
            </a:r>
            <a:endParaRPr b="1" sz="1600">
              <a:solidFill>
                <a:schemeClr val="accent4"/>
              </a:solidFill>
            </a:endParaRPr>
          </a:p>
          <a:p>
            <a:pPr indent="0" lvl="0" marL="457200" rtl="0" algn="l">
              <a:spcBef>
                <a:spcPts val="0"/>
              </a:spcBef>
              <a:spcAft>
                <a:spcPts val="0"/>
              </a:spcAft>
              <a:buNone/>
            </a:pPr>
            <a:r>
              <a:t/>
            </a:r>
            <a:endParaRPr b="1" sz="2000">
              <a:solidFill>
                <a:schemeClr val="accent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nvSpPr>
        <p:spPr>
          <a:xfrm>
            <a:off x="497050" y="367400"/>
            <a:ext cx="8374500" cy="3584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accent4"/>
              </a:buClr>
              <a:buSzPts val="1600"/>
              <a:buChar char="➢"/>
            </a:pPr>
            <a:r>
              <a:rPr b="1" lang="en">
                <a:solidFill>
                  <a:schemeClr val="accent4"/>
                </a:solidFill>
              </a:rPr>
              <a:t>Using Scipy, we performed correlation with the ‘salary’ column with the ‘point biserial’ method.That given the result that ‘fnlwgt’ and ‘marital-status’ column are negatively correlated with the ‘salary’. So, we dropped those two columns.</a:t>
            </a:r>
            <a:endParaRPr b="1">
              <a:solidFill>
                <a:schemeClr val="accent4"/>
              </a:solidFill>
            </a:endParaRPr>
          </a:p>
          <a:p>
            <a:pPr indent="-323850" lvl="0" marL="457200" rtl="0" algn="l">
              <a:lnSpc>
                <a:spcPct val="115000"/>
              </a:lnSpc>
              <a:spcBef>
                <a:spcPts val="0"/>
              </a:spcBef>
              <a:spcAft>
                <a:spcPts val="0"/>
              </a:spcAft>
              <a:buClr>
                <a:schemeClr val="accent4"/>
              </a:buClr>
              <a:buSzPts val="1500"/>
              <a:buChar char="➢"/>
            </a:pPr>
            <a:r>
              <a:rPr b="1" lang="en" sz="1500">
                <a:solidFill>
                  <a:schemeClr val="accent4"/>
                </a:solidFill>
              </a:rPr>
              <a:t>Then splitted the whole dataset into a train-test split. As our dataset is Imbalanced, this is handled using SMOTE technique by oversampling the dataset.</a:t>
            </a:r>
            <a:endParaRPr b="1" sz="1500">
              <a:solidFill>
                <a:schemeClr val="accent4"/>
              </a:solidFill>
            </a:endParaRPr>
          </a:p>
          <a:p>
            <a:pPr indent="-317500" lvl="0" marL="457200" rtl="0" algn="l">
              <a:lnSpc>
                <a:spcPct val="115000"/>
              </a:lnSpc>
              <a:spcBef>
                <a:spcPts val="0"/>
              </a:spcBef>
              <a:spcAft>
                <a:spcPts val="0"/>
              </a:spcAft>
              <a:buClr>
                <a:schemeClr val="accent4"/>
              </a:buClr>
              <a:buSzPts val="1400"/>
              <a:buChar char="➢"/>
            </a:pPr>
            <a:r>
              <a:rPr b="1" lang="en" sz="1500">
                <a:solidFill>
                  <a:schemeClr val="accent4"/>
                </a:solidFill>
              </a:rPr>
              <a:t>After performing the above step the dataset is ready for training. In this step,</a:t>
            </a:r>
            <a:r>
              <a:rPr b="1" lang="en" sz="1200">
                <a:solidFill>
                  <a:schemeClr val="accent4"/>
                </a:solidFill>
              </a:rPr>
              <a:t> </a:t>
            </a:r>
            <a:r>
              <a:rPr b="1" lang="en" sz="1500">
                <a:solidFill>
                  <a:schemeClr val="accent4"/>
                </a:solidFill>
              </a:rPr>
              <a:t>Logistic Regression, Random Forest, Gradient Boosting, Decision Tree, SVM, XGBoost, Catboost, KNN are used</a:t>
            </a:r>
            <a:endParaRPr b="1" sz="1500">
              <a:solidFill>
                <a:schemeClr val="accent4"/>
              </a:solidFill>
            </a:endParaRPr>
          </a:p>
          <a:p>
            <a:pPr indent="-323850" lvl="0" marL="457200" rtl="0" algn="l">
              <a:lnSpc>
                <a:spcPct val="115000"/>
              </a:lnSpc>
              <a:spcBef>
                <a:spcPts val="0"/>
              </a:spcBef>
              <a:spcAft>
                <a:spcPts val="0"/>
              </a:spcAft>
              <a:buClr>
                <a:schemeClr val="accent4"/>
              </a:buClr>
              <a:buSzPts val="1500"/>
              <a:buChar char="➢"/>
            </a:pPr>
            <a:r>
              <a:rPr b="1" lang="en" sz="1500">
                <a:solidFill>
                  <a:schemeClr val="accent4"/>
                </a:solidFill>
              </a:rPr>
              <a:t>After training all above models Catboost performed the best, and cross-validation is also done using the ‘RepeatedStratifiedKFold’ method. Which got the accuracy over 80%.</a:t>
            </a:r>
            <a:endParaRPr b="1" sz="1500">
              <a:solidFill>
                <a:schemeClr val="accent4"/>
              </a:solidFill>
            </a:endParaRPr>
          </a:p>
          <a:p>
            <a:pPr indent="-323850" lvl="0" marL="457200" rtl="0" algn="l">
              <a:lnSpc>
                <a:spcPct val="115000"/>
              </a:lnSpc>
              <a:spcBef>
                <a:spcPts val="0"/>
              </a:spcBef>
              <a:spcAft>
                <a:spcPts val="0"/>
              </a:spcAft>
              <a:buClr>
                <a:schemeClr val="accent4"/>
              </a:buClr>
              <a:buSzPts val="1500"/>
              <a:buChar char="➢"/>
            </a:pPr>
            <a:r>
              <a:rPr b="1" lang="en" sz="1500">
                <a:solidFill>
                  <a:schemeClr val="accent4"/>
                </a:solidFill>
              </a:rPr>
              <a:t>Then the model is saved using pickle file format for model deployment</a:t>
            </a:r>
            <a:endParaRPr b="1" sz="1500">
              <a:solidFill>
                <a:schemeClr val="accent4"/>
              </a:solidFill>
            </a:endParaRPr>
          </a:p>
          <a:p>
            <a:pPr indent="-323850" lvl="0" marL="457200" rtl="0" algn="l">
              <a:lnSpc>
                <a:spcPct val="115000"/>
              </a:lnSpc>
              <a:spcBef>
                <a:spcPts val="0"/>
              </a:spcBef>
              <a:spcAft>
                <a:spcPts val="0"/>
              </a:spcAft>
              <a:buClr>
                <a:schemeClr val="accent4"/>
              </a:buClr>
              <a:buSzPts val="1500"/>
              <a:buChar char="➢"/>
            </a:pPr>
            <a:r>
              <a:rPr b="1" lang="en" sz="1500">
                <a:solidFill>
                  <a:schemeClr val="accent4"/>
                </a:solidFill>
              </a:rPr>
              <a:t>After the model was ready to deploy. For deployment Heroku platform is used.</a:t>
            </a:r>
            <a:endParaRPr b="1" sz="1500">
              <a:solidFill>
                <a:schemeClr val="accent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1"/>
          <p:cNvSpPr txBox="1"/>
          <p:nvPr/>
        </p:nvSpPr>
        <p:spPr>
          <a:xfrm>
            <a:off x="2222300" y="339725"/>
            <a:ext cx="56337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u="sng">
                <a:solidFill>
                  <a:schemeClr val="accent6"/>
                </a:solidFill>
                <a:latin typeface="Lobster"/>
                <a:ea typeface="Lobster"/>
                <a:cs typeface="Lobster"/>
                <a:sym typeface="Lobster"/>
              </a:rPr>
              <a:t>Prediction</a:t>
            </a:r>
            <a:endParaRPr b="1" sz="2600" u="sng">
              <a:solidFill>
                <a:schemeClr val="accent6"/>
              </a:solidFill>
              <a:latin typeface="Lobster"/>
              <a:ea typeface="Lobster"/>
              <a:cs typeface="Lobster"/>
              <a:sym typeface="Lobster"/>
            </a:endParaRPr>
          </a:p>
        </p:txBody>
      </p:sp>
      <p:sp>
        <p:nvSpPr>
          <p:cNvPr id="98" name="Google Shape;98;p21"/>
          <p:cNvSpPr txBox="1"/>
          <p:nvPr/>
        </p:nvSpPr>
        <p:spPr>
          <a:xfrm>
            <a:off x="820975" y="1118225"/>
            <a:ext cx="7770900" cy="32631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accent4"/>
              </a:buClr>
              <a:buSzPts val="2000"/>
              <a:buChar char="●"/>
            </a:pPr>
            <a:r>
              <a:rPr b="1" lang="en" sz="2000">
                <a:solidFill>
                  <a:schemeClr val="accent4"/>
                </a:solidFill>
              </a:rPr>
              <a:t>The testing files are shared in the batches and we perform the same validation operations, data transformation and data insertion on them.</a:t>
            </a:r>
            <a:endParaRPr b="1" sz="2000">
              <a:solidFill>
                <a:schemeClr val="accent4"/>
              </a:solidFill>
            </a:endParaRPr>
          </a:p>
          <a:p>
            <a:pPr indent="-355600" lvl="0" marL="457200" rtl="0" algn="l">
              <a:spcBef>
                <a:spcPts val="0"/>
              </a:spcBef>
              <a:spcAft>
                <a:spcPts val="0"/>
              </a:spcAft>
              <a:buClr>
                <a:schemeClr val="accent4"/>
              </a:buClr>
              <a:buSzPts val="2000"/>
              <a:buChar char="●"/>
            </a:pPr>
            <a:r>
              <a:rPr b="1" lang="en" sz="2000">
                <a:solidFill>
                  <a:schemeClr val="accent4"/>
                </a:solidFill>
              </a:rPr>
              <a:t>The accumulated data from db is exported in csv format for prediction.</a:t>
            </a:r>
            <a:endParaRPr b="1" sz="2000">
              <a:solidFill>
                <a:schemeClr val="accent4"/>
              </a:solidFill>
            </a:endParaRPr>
          </a:p>
          <a:p>
            <a:pPr indent="-355600" lvl="0" marL="457200" rtl="0" algn="l">
              <a:spcBef>
                <a:spcPts val="0"/>
              </a:spcBef>
              <a:spcAft>
                <a:spcPts val="0"/>
              </a:spcAft>
              <a:buClr>
                <a:schemeClr val="accent4"/>
              </a:buClr>
              <a:buSzPts val="2000"/>
              <a:buChar char="●"/>
            </a:pPr>
            <a:r>
              <a:rPr b="1" lang="en" sz="2000">
                <a:solidFill>
                  <a:schemeClr val="accent4"/>
                </a:solidFill>
              </a:rPr>
              <a:t>We perform data pre-processing techniques on it.</a:t>
            </a:r>
            <a:endParaRPr b="1" sz="2000">
              <a:solidFill>
                <a:schemeClr val="accent4"/>
              </a:solidFill>
            </a:endParaRPr>
          </a:p>
          <a:p>
            <a:pPr indent="-355600" lvl="0" marL="457200" rtl="0" algn="l">
              <a:spcBef>
                <a:spcPts val="0"/>
              </a:spcBef>
              <a:spcAft>
                <a:spcPts val="0"/>
              </a:spcAft>
              <a:buClr>
                <a:schemeClr val="accent4"/>
              </a:buClr>
              <a:buSzPts val="2000"/>
              <a:buChar char="●"/>
            </a:pPr>
            <a:r>
              <a:rPr b="1" lang="en" sz="2000">
                <a:solidFill>
                  <a:schemeClr val="accent4"/>
                </a:solidFill>
              </a:rPr>
              <a:t>After  pre-processing, model  training is done and “Catboost” model performed the best when compared with other models.</a:t>
            </a:r>
            <a:endParaRPr b="1" sz="2000">
              <a:solidFill>
                <a:schemeClr val="accent4"/>
              </a:solidFill>
            </a:endParaRPr>
          </a:p>
          <a:p>
            <a:pPr indent="-355600" lvl="0" marL="457200" rtl="0" algn="l">
              <a:spcBef>
                <a:spcPts val="0"/>
              </a:spcBef>
              <a:spcAft>
                <a:spcPts val="0"/>
              </a:spcAft>
              <a:buClr>
                <a:schemeClr val="accent4"/>
              </a:buClr>
              <a:buSzPts val="2000"/>
              <a:buChar char="●"/>
            </a:pPr>
            <a:r>
              <a:rPr b="1" lang="en" sz="2000">
                <a:solidFill>
                  <a:schemeClr val="accent4"/>
                </a:solidFill>
              </a:rPr>
              <a:t>Then, the catboost model is used for prediction.</a:t>
            </a:r>
            <a:endParaRPr b="1" sz="2000">
              <a:solidFill>
                <a:schemeClr val="accent4"/>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