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1" r:id="rId3"/>
    <p:sldId id="257" r:id="rId4"/>
    <p:sldId id="258" r:id="rId5"/>
    <p:sldId id="259" r:id="rId6"/>
    <p:sldId id="260" r:id="rId7"/>
    <p:sldId id="261" r:id="rId8"/>
    <p:sldId id="262" r:id="rId9"/>
    <p:sldId id="263" r:id="rId10"/>
    <p:sldId id="264" r:id="rId11"/>
    <p:sldId id="265" r:id="rId12"/>
    <p:sldId id="272" r:id="rId13"/>
    <p:sldId id="273" r:id="rId14"/>
    <p:sldId id="274" r:id="rId15"/>
    <p:sldId id="275" r:id="rId16"/>
    <p:sldId id="267"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6597B-7439-40BB-A809-2CF099F5193F}" type="datetimeFigureOut">
              <a:rPr lang="en-IN" smtClean="0"/>
              <a:t>05-05-2025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DA7F-6CE0-4583-88D9-AF0919CA8517}" type="slidenum">
              <a:rPr lang="en-IN" smtClean="0"/>
              <a:t>‹#›</a:t>
            </a:fld>
            <a:endParaRPr lang="en-IN"/>
          </a:p>
        </p:txBody>
      </p:sp>
    </p:spTree>
    <p:extLst>
      <p:ext uri="{BB962C8B-B14F-4D97-AF65-F5344CB8AC3E}">
        <p14:creationId xmlns:p14="http://schemas.microsoft.com/office/powerpoint/2010/main" val="78722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799C-BD31-162B-24C7-DDCAE23E3A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152596-F8A5-2CB6-1AD0-E0BE664DF8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BDB1CC-F7E8-BCFB-3577-C3D4331C42DA}"/>
              </a:ext>
            </a:extLst>
          </p:cNvPr>
          <p:cNvSpPr>
            <a:spLocks noGrp="1"/>
          </p:cNvSpPr>
          <p:nvPr>
            <p:ph type="dt" sz="half" idx="10"/>
          </p:nvPr>
        </p:nvSpPr>
        <p:spPr/>
        <p:txBody>
          <a:bodyPr/>
          <a:lstStyle/>
          <a:p>
            <a:fld id="{8F5D849E-589B-4519-A489-A64D42A6300A}" type="datetime1">
              <a:rPr lang="en-IN" smtClean="0"/>
              <a:t>05-05-2025</a:t>
            </a:fld>
            <a:endParaRPr lang="en-IN"/>
          </a:p>
        </p:txBody>
      </p:sp>
      <p:sp>
        <p:nvSpPr>
          <p:cNvPr id="5" name="Footer Placeholder 4">
            <a:extLst>
              <a:ext uri="{FF2B5EF4-FFF2-40B4-BE49-F238E27FC236}">
                <a16:creationId xmlns:a16="http://schemas.microsoft.com/office/drawing/2014/main" id="{355B84AE-56B1-F05C-7936-F3B304296B31}"/>
              </a:ext>
            </a:extLst>
          </p:cNvPr>
          <p:cNvSpPr>
            <a:spLocks noGrp="1"/>
          </p:cNvSpPr>
          <p:nvPr>
            <p:ph type="ftr" sz="quarter" idx="11"/>
          </p:nvPr>
        </p:nvSpPr>
        <p:spPr>
          <a:xfrm>
            <a:off x="401782" y="6356349"/>
            <a:ext cx="1808018" cy="365125"/>
          </a:xfrm>
        </p:spPr>
        <p:txBody>
          <a:bodyPr/>
          <a:lstStyle/>
          <a:p>
            <a:r>
              <a:rPr lang="en-IN"/>
              <a:t>DEPT Of AIML</a:t>
            </a:r>
          </a:p>
        </p:txBody>
      </p:sp>
      <p:sp>
        <p:nvSpPr>
          <p:cNvPr id="6" name="Slide Number Placeholder 5">
            <a:extLst>
              <a:ext uri="{FF2B5EF4-FFF2-40B4-BE49-F238E27FC236}">
                <a16:creationId xmlns:a16="http://schemas.microsoft.com/office/drawing/2014/main" id="{2DE175A5-224A-1B57-1673-B7304AFDB745}"/>
              </a:ext>
            </a:extLst>
          </p:cNvPr>
          <p:cNvSpPr>
            <a:spLocks noGrp="1"/>
          </p:cNvSpPr>
          <p:nvPr>
            <p:ph type="sldNum" sz="quarter" idx="12"/>
          </p:nvPr>
        </p:nvSpPr>
        <p:spPr/>
        <p:txBody>
          <a:bodyPr/>
          <a:lstStyle/>
          <a:p>
            <a:fld id="{809B9DB3-97FE-49DA-96C5-FBCD5839D4BE}" type="slidenum">
              <a:rPr lang="en-IN" smtClean="0"/>
              <a:t>‹#›</a:t>
            </a:fld>
            <a:endParaRPr lang="en-IN"/>
          </a:p>
        </p:txBody>
      </p:sp>
    </p:spTree>
    <p:extLst>
      <p:ext uri="{BB962C8B-B14F-4D97-AF65-F5344CB8AC3E}">
        <p14:creationId xmlns:p14="http://schemas.microsoft.com/office/powerpoint/2010/main" val="227137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6AE5-587C-53EC-2CF9-9A54266E97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0A84BF-5922-580A-26A6-13E43FE587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9DA939-9194-2B45-0EE2-F1B8D7A09CFF}"/>
              </a:ext>
            </a:extLst>
          </p:cNvPr>
          <p:cNvSpPr>
            <a:spLocks noGrp="1"/>
          </p:cNvSpPr>
          <p:nvPr>
            <p:ph type="dt" sz="half" idx="10"/>
          </p:nvPr>
        </p:nvSpPr>
        <p:spPr/>
        <p:txBody>
          <a:bodyPr/>
          <a:lstStyle/>
          <a:p>
            <a:fld id="{A59C3CA7-D5B3-490E-8A7E-07BA74C834BD}" type="datetime1">
              <a:rPr lang="en-IN" smtClean="0"/>
              <a:t>05-05-2025</a:t>
            </a:fld>
            <a:endParaRPr lang="en-IN"/>
          </a:p>
        </p:txBody>
      </p:sp>
      <p:sp>
        <p:nvSpPr>
          <p:cNvPr id="5" name="Footer Placeholder 4">
            <a:extLst>
              <a:ext uri="{FF2B5EF4-FFF2-40B4-BE49-F238E27FC236}">
                <a16:creationId xmlns:a16="http://schemas.microsoft.com/office/drawing/2014/main" id="{D0CF16DD-C97E-2FE1-E3B4-D8B643DDEEC8}"/>
              </a:ext>
            </a:extLst>
          </p:cNvPr>
          <p:cNvSpPr>
            <a:spLocks noGrp="1"/>
          </p:cNvSpPr>
          <p:nvPr>
            <p:ph type="ftr" sz="quarter" idx="11"/>
          </p:nvPr>
        </p:nvSpPr>
        <p:spPr/>
        <p:txBody>
          <a:bodyPr/>
          <a:lstStyle/>
          <a:p>
            <a:r>
              <a:rPr lang="en-IN"/>
              <a:t>DEPT Of AIML</a:t>
            </a:r>
          </a:p>
        </p:txBody>
      </p:sp>
      <p:sp>
        <p:nvSpPr>
          <p:cNvPr id="6" name="Slide Number Placeholder 5">
            <a:extLst>
              <a:ext uri="{FF2B5EF4-FFF2-40B4-BE49-F238E27FC236}">
                <a16:creationId xmlns:a16="http://schemas.microsoft.com/office/drawing/2014/main" id="{51FD7876-81CD-4559-CA28-D236ACC810D1}"/>
              </a:ext>
            </a:extLst>
          </p:cNvPr>
          <p:cNvSpPr>
            <a:spLocks noGrp="1"/>
          </p:cNvSpPr>
          <p:nvPr>
            <p:ph type="sldNum" sz="quarter" idx="12"/>
          </p:nvPr>
        </p:nvSpPr>
        <p:spPr/>
        <p:txBody>
          <a:bodyPr/>
          <a:lstStyle/>
          <a:p>
            <a:fld id="{809B9DB3-97FE-49DA-96C5-FBCD5839D4BE}" type="slidenum">
              <a:rPr lang="en-IN" smtClean="0"/>
              <a:t>‹#›</a:t>
            </a:fld>
            <a:endParaRPr lang="en-IN"/>
          </a:p>
        </p:txBody>
      </p:sp>
    </p:spTree>
    <p:extLst>
      <p:ext uri="{BB962C8B-B14F-4D97-AF65-F5344CB8AC3E}">
        <p14:creationId xmlns:p14="http://schemas.microsoft.com/office/powerpoint/2010/main" val="55172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567FA-E9AB-5299-C805-C4CCD10997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741471-B90A-896F-DE78-47818FA196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94A7D0-EEED-2547-C518-3D726194F6F8}"/>
              </a:ext>
            </a:extLst>
          </p:cNvPr>
          <p:cNvSpPr>
            <a:spLocks noGrp="1"/>
          </p:cNvSpPr>
          <p:nvPr>
            <p:ph type="dt" sz="half" idx="10"/>
          </p:nvPr>
        </p:nvSpPr>
        <p:spPr/>
        <p:txBody>
          <a:bodyPr/>
          <a:lstStyle/>
          <a:p>
            <a:fld id="{0BF43804-1A84-46FC-979D-C9283CE8453E}" type="datetime1">
              <a:rPr lang="en-IN" smtClean="0"/>
              <a:t>05-05-2025</a:t>
            </a:fld>
            <a:endParaRPr lang="en-IN"/>
          </a:p>
        </p:txBody>
      </p:sp>
      <p:sp>
        <p:nvSpPr>
          <p:cNvPr id="5" name="Footer Placeholder 4">
            <a:extLst>
              <a:ext uri="{FF2B5EF4-FFF2-40B4-BE49-F238E27FC236}">
                <a16:creationId xmlns:a16="http://schemas.microsoft.com/office/drawing/2014/main" id="{586BA4D7-388B-B3F9-2712-9FC0BD9F0F95}"/>
              </a:ext>
            </a:extLst>
          </p:cNvPr>
          <p:cNvSpPr>
            <a:spLocks noGrp="1"/>
          </p:cNvSpPr>
          <p:nvPr>
            <p:ph type="ftr" sz="quarter" idx="11"/>
          </p:nvPr>
        </p:nvSpPr>
        <p:spPr/>
        <p:txBody>
          <a:bodyPr/>
          <a:lstStyle/>
          <a:p>
            <a:r>
              <a:rPr lang="en-IN"/>
              <a:t>DEPT Of AIML</a:t>
            </a:r>
          </a:p>
        </p:txBody>
      </p:sp>
      <p:sp>
        <p:nvSpPr>
          <p:cNvPr id="6" name="Slide Number Placeholder 5">
            <a:extLst>
              <a:ext uri="{FF2B5EF4-FFF2-40B4-BE49-F238E27FC236}">
                <a16:creationId xmlns:a16="http://schemas.microsoft.com/office/drawing/2014/main" id="{9ECB5E70-5120-F1C6-2EF5-67100842A438}"/>
              </a:ext>
            </a:extLst>
          </p:cNvPr>
          <p:cNvSpPr>
            <a:spLocks noGrp="1"/>
          </p:cNvSpPr>
          <p:nvPr>
            <p:ph type="sldNum" sz="quarter" idx="12"/>
          </p:nvPr>
        </p:nvSpPr>
        <p:spPr/>
        <p:txBody>
          <a:bodyPr/>
          <a:lstStyle/>
          <a:p>
            <a:fld id="{809B9DB3-97FE-49DA-96C5-FBCD5839D4BE}" type="slidenum">
              <a:rPr lang="en-IN" smtClean="0"/>
              <a:t>‹#›</a:t>
            </a:fld>
            <a:endParaRPr lang="en-IN"/>
          </a:p>
        </p:txBody>
      </p:sp>
    </p:spTree>
    <p:extLst>
      <p:ext uri="{BB962C8B-B14F-4D97-AF65-F5344CB8AC3E}">
        <p14:creationId xmlns:p14="http://schemas.microsoft.com/office/powerpoint/2010/main" val="356085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E2AE-592E-4255-B79F-BFBC07BDE082}"/>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5212D871-81B8-2542-C1C6-696CD1D7A2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BE223B-E26D-D01B-01AF-7C14EB68B485}"/>
              </a:ext>
            </a:extLst>
          </p:cNvPr>
          <p:cNvSpPr>
            <a:spLocks noGrp="1"/>
          </p:cNvSpPr>
          <p:nvPr>
            <p:ph type="dt" sz="half" idx="10"/>
          </p:nvPr>
        </p:nvSpPr>
        <p:spPr/>
        <p:txBody>
          <a:bodyPr/>
          <a:lstStyle/>
          <a:p>
            <a:fld id="{388535A6-2167-409E-B61A-B8244E07B6CD}" type="datetime1">
              <a:rPr lang="en-IN" smtClean="0"/>
              <a:t>05-05-2025</a:t>
            </a:fld>
            <a:endParaRPr lang="en-IN"/>
          </a:p>
        </p:txBody>
      </p:sp>
      <p:sp>
        <p:nvSpPr>
          <p:cNvPr id="5" name="Footer Placeholder 4">
            <a:extLst>
              <a:ext uri="{FF2B5EF4-FFF2-40B4-BE49-F238E27FC236}">
                <a16:creationId xmlns:a16="http://schemas.microsoft.com/office/drawing/2014/main" id="{051E3FA2-7A9C-2A17-8401-AD09538FB591}"/>
              </a:ext>
            </a:extLst>
          </p:cNvPr>
          <p:cNvSpPr>
            <a:spLocks noGrp="1"/>
          </p:cNvSpPr>
          <p:nvPr>
            <p:ph type="ftr" sz="quarter" idx="11"/>
          </p:nvPr>
        </p:nvSpPr>
        <p:spPr/>
        <p:txBody>
          <a:bodyPr/>
          <a:lstStyle/>
          <a:p>
            <a:r>
              <a:rPr lang="en-IN"/>
              <a:t>DEPT Of AIML</a:t>
            </a:r>
          </a:p>
        </p:txBody>
      </p:sp>
      <p:sp>
        <p:nvSpPr>
          <p:cNvPr id="6" name="Slide Number Placeholder 5">
            <a:extLst>
              <a:ext uri="{FF2B5EF4-FFF2-40B4-BE49-F238E27FC236}">
                <a16:creationId xmlns:a16="http://schemas.microsoft.com/office/drawing/2014/main" id="{749DD54F-82EC-2547-2219-D8411ABA7D61}"/>
              </a:ext>
            </a:extLst>
          </p:cNvPr>
          <p:cNvSpPr>
            <a:spLocks noGrp="1"/>
          </p:cNvSpPr>
          <p:nvPr>
            <p:ph type="sldNum" sz="quarter" idx="12"/>
          </p:nvPr>
        </p:nvSpPr>
        <p:spPr/>
        <p:txBody>
          <a:bodyPr/>
          <a:lstStyle/>
          <a:p>
            <a:fld id="{809B9DB3-97FE-49DA-96C5-FBCD5839D4BE}" type="slidenum">
              <a:rPr lang="en-IN" smtClean="0"/>
              <a:t>‹#›</a:t>
            </a:fld>
            <a:endParaRPr lang="en-IN"/>
          </a:p>
        </p:txBody>
      </p:sp>
    </p:spTree>
    <p:extLst>
      <p:ext uri="{BB962C8B-B14F-4D97-AF65-F5344CB8AC3E}">
        <p14:creationId xmlns:p14="http://schemas.microsoft.com/office/powerpoint/2010/main" val="3464837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9950-4A16-4B42-F3DD-854ECFF1FA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5A61B1-02E2-E938-1865-79E16871DD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7E4D9A-835E-B3F5-6640-D3E1ABF33C69}"/>
              </a:ext>
            </a:extLst>
          </p:cNvPr>
          <p:cNvSpPr>
            <a:spLocks noGrp="1"/>
          </p:cNvSpPr>
          <p:nvPr>
            <p:ph type="dt" sz="half" idx="10"/>
          </p:nvPr>
        </p:nvSpPr>
        <p:spPr/>
        <p:txBody>
          <a:bodyPr/>
          <a:lstStyle/>
          <a:p>
            <a:fld id="{1CD68AE1-E547-4C66-BAA9-F0C851458572}" type="datetime1">
              <a:rPr lang="en-IN" smtClean="0"/>
              <a:t>05-05-2025</a:t>
            </a:fld>
            <a:endParaRPr lang="en-IN"/>
          </a:p>
        </p:txBody>
      </p:sp>
      <p:sp>
        <p:nvSpPr>
          <p:cNvPr id="5" name="Footer Placeholder 4">
            <a:extLst>
              <a:ext uri="{FF2B5EF4-FFF2-40B4-BE49-F238E27FC236}">
                <a16:creationId xmlns:a16="http://schemas.microsoft.com/office/drawing/2014/main" id="{BA034357-C80A-A6ED-4B32-6A888147D46F}"/>
              </a:ext>
            </a:extLst>
          </p:cNvPr>
          <p:cNvSpPr>
            <a:spLocks noGrp="1"/>
          </p:cNvSpPr>
          <p:nvPr>
            <p:ph type="ftr" sz="quarter" idx="11"/>
          </p:nvPr>
        </p:nvSpPr>
        <p:spPr/>
        <p:txBody>
          <a:bodyPr/>
          <a:lstStyle/>
          <a:p>
            <a:r>
              <a:rPr lang="en-IN"/>
              <a:t>DEPT Of AIML</a:t>
            </a:r>
          </a:p>
        </p:txBody>
      </p:sp>
      <p:sp>
        <p:nvSpPr>
          <p:cNvPr id="6" name="Slide Number Placeholder 5">
            <a:extLst>
              <a:ext uri="{FF2B5EF4-FFF2-40B4-BE49-F238E27FC236}">
                <a16:creationId xmlns:a16="http://schemas.microsoft.com/office/drawing/2014/main" id="{06695A52-B35D-BA5F-7B26-F362F5B27777}"/>
              </a:ext>
            </a:extLst>
          </p:cNvPr>
          <p:cNvSpPr>
            <a:spLocks noGrp="1"/>
          </p:cNvSpPr>
          <p:nvPr>
            <p:ph type="sldNum" sz="quarter" idx="12"/>
          </p:nvPr>
        </p:nvSpPr>
        <p:spPr/>
        <p:txBody>
          <a:bodyPr/>
          <a:lstStyle/>
          <a:p>
            <a:fld id="{809B9DB3-97FE-49DA-96C5-FBCD5839D4BE}" type="slidenum">
              <a:rPr lang="en-IN" smtClean="0"/>
              <a:t>‹#›</a:t>
            </a:fld>
            <a:endParaRPr lang="en-IN"/>
          </a:p>
        </p:txBody>
      </p:sp>
    </p:spTree>
    <p:extLst>
      <p:ext uri="{BB962C8B-B14F-4D97-AF65-F5344CB8AC3E}">
        <p14:creationId xmlns:p14="http://schemas.microsoft.com/office/powerpoint/2010/main" val="3139717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066E-3BE7-92F4-ED8D-E94B871CCB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AA64A2-63CE-50A7-6F5F-73A886DB4D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1A4FC8-89B5-DB8E-5F6D-7DD1EC9501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8F01DC-79EC-5A3B-C775-2890B761F366}"/>
              </a:ext>
            </a:extLst>
          </p:cNvPr>
          <p:cNvSpPr>
            <a:spLocks noGrp="1"/>
          </p:cNvSpPr>
          <p:nvPr>
            <p:ph type="dt" sz="half" idx="10"/>
          </p:nvPr>
        </p:nvSpPr>
        <p:spPr/>
        <p:txBody>
          <a:bodyPr/>
          <a:lstStyle/>
          <a:p>
            <a:fld id="{AB74AFD4-F3A1-43CF-8745-A49969E16753}" type="datetime1">
              <a:rPr lang="en-IN" smtClean="0"/>
              <a:t>05-05-2025</a:t>
            </a:fld>
            <a:endParaRPr lang="en-IN"/>
          </a:p>
        </p:txBody>
      </p:sp>
      <p:sp>
        <p:nvSpPr>
          <p:cNvPr id="6" name="Footer Placeholder 5">
            <a:extLst>
              <a:ext uri="{FF2B5EF4-FFF2-40B4-BE49-F238E27FC236}">
                <a16:creationId xmlns:a16="http://schemas.microsoft.com/office/drawing/2014/main" id="{0BF43E6A-2E15-7A31-3850-6074F13A604B}"/>
              </a:ext>
            </a:extLst>
          </p:cNvPr>
          <p:cNvSpPr>
            <a:spLocks noGrp="1"/>
          </p:cNvSpPr>
          <p:nvPr>
            <p:ph type="ftr" sz="quarter" idx="11"/>
          </p:nvPr>
        </p:nvSpPr>
        <p:spPr/>
        <p:txBody>
          <a:bodyPr/>
          <a:lstStyle/>
          <a:p>
            <a:r>
              <a:rPr lang="en-IN"/>
              <a:t>DEPT Of AIML</a:t>
            </a:r>
          </a:p>
        </p:txBody>
      </p:sp>
      <p:sp>
        <p:nvSpPr>
          <p:cNvPr id="7" name="Slide Number Placeholder 6">
            <a:extLst>
              <a:ext uri="{FF2B5EF4-FFF2-40B4-BE49-F238E27FC236}">
                <a16:creationId xmlns:a16="http://schemas.microsoft.com/office/drawing/2014/main" id="{5F03054E-D6B3-DF60-9822-BFB66B6CB212}"/>
              </a:ext>
            </a:extLst>
          </p:cNvPr>
          <p:cNvSpPr>
            <a:spLocks noGrp="1"/>
          </p:cNvSpPr>
          <p:nvPr>
            <p:ph type="sldNum" sz="quarter" idx="12"/>
          </p:nvPr>
        </p:nvSpPr>
        <p:spPr/>
        <p:txBody>
          <a:bodyPr/>
          <a:lstStyle/>
          <a:p>
            <a:fld id="{809B9DB3-97FE-49DA-96C5-FBCD5839D4BE}" type="slidenum">
              <a:rPr lang="en-IN" smtClean="0"/>
              <a:t>‹#›</a:t>
            </a:fld>
            <a:endParaRPr lang="en-IN"/>
          </a:p>
        </p:txBody>
      </p:sp>
    </p:spTree>
    <p:extLst>
      <p:ext uri="{BB962C8B-B14F-4D97-AF65-F5344CB8AC3E}">
        <p14:creationId xmlns:p14="http://schemas.microsoft.com/office/powerpoint/2010/main" val="293358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3AE4-DA16-D943-AA24-E10B36C836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03EE25-D867-C35F-7564-2207A4F84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BC2B62-DF0F-C851-AFDB-23D674D4B1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D64548-657D-9CB8-EA3F-D52FB03CC4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0602B4-BAC6-3AF1-BD18-8C9CBCEF42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C2B3DB-2182-67D1-00CD-0258A6748830}"/>
              </a:ext>
            </a:extLst>
          </p:cNvPr>
          <p:cNvSpPr>
            <a:spLocks noGrp="1"/>
          </p:cNvSpPr>
          <p:nvPr>
            <p:ph type="dt" sz="half" idx="10"/>
          </p:nvPr>
        </p:nvSpPr>
        <p:spPr/>
        <p:txBody>
          <a:bodyPr/>
          <a:lstStyle/>
          <a:p>
            <a:fld id="{1408393A-E8C4-4262-BC71-205A4EC26C01}" type="datetime1">
              <a:rPr lang="en-IN" smtClean="0"/>
              <a:t>05-05-2025</a:t>
            </a:fld>
            <a:endParaRPr lang="en-IN"/>
          </a:p>
        </p:txBody>
      </p:sp>
      <p:sp>
        <p:nvSpPr>
          <p:cNvPr id="8" name="Footer Placeholder 7">
            <a:extLst>
              <a:ext uri="{FF2B5EF4-FFF2-40B4-BE49-F238E27FC236}">
                <a16:creationId xmlns:a16="http://schemas.microsoft.com/office/drawing/2014/main" id="{3B0EC733-EC8C-E514-9343-44B7EECD7D35}"/>
              </a:ext>
            </a:extLst>
          </p:cNvPr>
          <p:cNvSpPr>
            <a:spLocks noGrp="1"/>
          </p:cNvSpPr>
          <p:nvPr>
            <p:ph type="ftr" sz="quarter" idx="11"/>
          </p:nvPr>
        </p:nvSpPr>
        <p:spPr/>
        <p:txBody>
          <a:bodyPr/>
          <a:lstStyle/>
          <a:p>
            <a:r>
              <a:rPr lang="en-IN"/>
              <a:t>DEPT Of AIML</a:t>
            </a:r>
          </a:p>
        </p:txBody>
      </p:sp>
      <p:sp>
        <p:nvSpPr>
          <p:cNvPr id="9" name="Slide Number Placeholder 8">
            <a:extLst>
              <a:ext uri="{FF2B5EF4-FFF2-40B4-BE49-F238E27FC236}">
                <a16:creationId xmlns:a16="http://schemas.microsoft.com/office/drawing/2014/main" id="{C51A6E34-D437-E995-CA73-9903D8A00D09}"/>
              </a:ext>
            </a:extLst>
          </p:cNvPr>
          <p:cNvSpPr>
            <a:spLocks noGrp="1"/>
          </p:cNvSpPr>
          <p:nvPr>
            <p:ph type="sldNum" sz="quarter" idx="12"/>
          </p:nvPr>
        </p:nvSpPr>
        <p:spPr/>
        <p:txBody>
          <a:bodyPr/>
          <a:lstStyle/>
          <a:p>
            <a:fld id="{809B9DB3-97FE-49DA-96C5-FBCD5839D4BE}" type="slidenum">
              <a:rPr lang="en-IN" smtClean="0"/>
              <a:t>‹#›</a:t>
            </a:fld>
            <a:endParaRPr lang="en-IN"/>
          </a:p>
        </p:txBody>
      </p:sp>
    </p:spTree>
    <p:extLst>
      <p:ext uri="{BB962C8B-B14F-4D97-AF65-F5344CB8AC3E}">
        <p14:creationId xmlns:p14="http://schemas.microsoft.com/office/powerpoint/2010/main" val="82957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411F-1C13-9ACD-D8EE-24E98C9556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6762A8-B9EE-8EEC-284F-772FDAB612E7}"/>
              </a:ext>
            </a:extLst>
          </p:cNvPr>
          <p:cNvSpPr>
            <a:spLocks noGrp="1"/>
          </p:cNvSpPr>
          <p:nvPr>
            <p:ph type="dt" sz="half" idx="10"/>
          </p:nvPr>
        </p:nvSpPr>
        <p:spPr/>
        <p:txBody>
          <a:bodyPr/>
          <a:lstStyle/>
          <a:p>
            <a:fld id="{D409C8DD-87CA-4C9C-85C7-896203EE56D3}" type="datetime1">
              <a:rPr lang="en-IN" smtClean="0"/>
              <a:t>05-05-2025</a:t>
            </a:fld>
            <a:endParaRPr lang="en-IN"/>
          </a:p>
        </p:txBody>
      </p:sp>
      <p:sp>
        <p:nvSpPr>
          <p:cNvPr id="4" name="Footer Placeholder 3">
            <a:extLst>
              <a:ext uri="{FF2B5EF4-FFF2-40B4-BE49-F238E27FC236}">
                <a16:creationId xmlns:a16="http://schemas.microsoft.com/office/drawing/2014/main" id="{3BA6CBF3-8805-69DC-5530-0362110E8DBA}"/>
              </a:ext>
            </a:extLst>
          </p:cNvPr>
          <p:cNvSpPr>
            <a:spLocks noGrp="1"/>
          </p:cNvSpPr>
          <p:nvPr>
            <p:ph type="ftr" sz="quarter" idx="11"/>
          </p:nvPr>
        </p:nvSpPr>
        <p:spPr/>
        <p:txBody>
          <a:bodyPr/>
          <a:lstStyle/>
          <a:p>
            <a:r>
              <a:rPr lang="en-IN"/>
              <a:t>DEPT Of AIML</a:t>
            </a:r>
          </a:p>
        </p:txBody>
      </p:sp>
      <p:sp>
        <p:nvSpPr>
          <p:cNvPr id="5" name="Slide Number Placeholder 4">
            <a:extLst>
              <a:ext uri="{FF2B5EF4-FFF2-40B4-BE49-F238E27FC236}">
                <a16:creationId xmlns:a16="http://schemas.microsoft.com/office/drawing/2014/main" id="{60792E77-A0D7-6D8A-DE35-82B9E1376574}"/>
              </a:ext>
            </a:extLst>
          </p:cNvPr>
          <p:cNvSpPr>
            <a:spLocks noGrp="1"/>
          </p:cNvSpPr>
          <p:nvPr>
            <p:ph type="sldNum" sz="quarter" idx="12"/>
          </p:nvPr>
        </p:nvSpPr>
        <p:spPr/>
        <p:txBody>
          <a:bodyPr/>
          <a:lstStyle/>
          <a:p>
            <a:fld id="{809B9DB3-97FE-49DA-96C5-FBCD5839D4BE}" type="slidenum">
              <a:rPr lang="en-IN" smtClean="0"/>
              <a:t>‹#›</a:t>
            </a:fld>
            <a:endParaRPr lang="en-IN"/>
          </a:p>
        </p:txBody>
      </p:sp>
    </p:spTree>
    <p:extLst>
      <p:ext uri="{BB962C8B-B14F-4D97-AF65-F5344CB8AC3E}">
        <p14:creationId xmlns:p14="http://schemas.microsoft.com/office/powerpoint/2010/main" val="478126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8D0B1E-471E-46D9-9B67-8EF853EB88CD}"/>
              </a:ext>
            </a:extLst>
          </p:cNvPr>
          <p:cNvSpPr>
            <a:spLocks noGrp="1"/>
          </p:cNvSpPr>
          <p:nvPr>
            <p:ph type="dt" sz="half" idx="10"/>
          </p:nvPr>
        </p:nvSpPr>
        <p:spPr/>
        <p:txBody>
          <a:bodyPr/>
          <a:lstStyle/>
          <a:p>
            <a:fld id="{83E18BD6-34BD-4F76-858B-7F2E091C638F}" type="datetime1">
              <a:rPr lang="en-IN" smtClean="0"/>
              <a:t>05-05-2025</a:t>
            </a:fld>
            <a:endParaRPr lang="en-IN"/>
          </a:p>
        </p:txBody>
      </p:sp>
      <p:sp>
        <p:nvSpPr>
          <p:cNvPr id="3" name="Footer Placeholder 2">
            <a:extLst>
              <a:ext uri="{FF2B5EF4-FFF2-40B4-BE49-F238E27FC236}">
                <a16:creationId xmlns:a16="http://schemas.microsoft.com/office/drawing/2014/main" id="{C7DB9E5D-90B3-947B-65DF-3017910613EF}"/>
              </a:ext>
            </a:extLst>
          </p:cNvPr>
          <p:cNvSpPr>
            <a:spLocks noGrp="1"/>
          </p:cNvSpPr>
          <p:nvPr>
            <p:ph type="ftr" sz="quarter" idx="11"/>
          </p:nvPr>
        </p:nvSpPr>
        <p:spPr/>
        <p:txBody>
          <a:bodyPr/>
          <a:lstStyle/>
          <a:p>
            <a:r>
              <a:rPr lang="en-IN"/>
              <a:t>DEPT Of AIML</a:t>
            </a:r>
          </a:p>
        </p:txBody>
      </p:sp>
      <p:sp>
        <p:nvSpPr>
          <p:cNvPr id="4" name="Slide Number Placeholder 3">
            <a:extLst>
              <a:ext uri="{FF2B5EF4-FFF2-40B4-BE49-F238E27FC236}">
                <a16:creationId xmlns:a16="http://schemas.microsoft.com/office/drawing/2014/main" id="{8D2C1150-E663-28CF-D05D-08D37EA50084}"/>
              </a:ext>
            </a:extLst>
          </p:cNvPr>
          <p:cNvSpPr>
            <a:spLocks noGrp="1"/>
          </p:cNvSpPr>
          <p:nvPr>
            <p:ph type="sldNum" sz="quarter" idx="12"/>
          </p:nvPr>
        </p:nvSpPr>
        <p:spPr/>
        <p:txBody>
          <a:bodyPr/>
          <a:lstStyle/>
          <a:p>
            <a:fld id="{809B9DB3-97FE-49DA-96C5-FBCD5839D4BE}" type="slidenum">
              <a:rPr lang="en-IN" smtClean="0"/>
              <a:t>‹#›</a:t>
            </a:fld>
            <a:endParaRPr lang="en-IN"/>
          </a:p>
        </p:txBody>
      </p:sp>
    </p:spTree>
    <p:extLst>
      <p:ext uri="{BB962C8B-B14F-4D97-AF65-F5344CB8AC3E}">
        <p14:creationId xmlns:p14="http://schemas.microsoft.com/office/powerpoint/2010/main" val="670158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D782-E85D-76CE-AA4A-2C4539A1EA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767885-CCC7-4B30-4AA0-C5B21B730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884A54-9205-EB2F-D65C-9C93EF0FC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5894E9-445B-8E43-1909-CC21EE1897C1}"/>
              </a:ext>
            </a:extLst>
          </p:cNvPr>
          <p:cNvSpPr>
            <a:spLocks noGrp="1"/>
          </p:cNvSpPr>
          <p:nvPr>
            <p:ph type="dt" sz="half" idx="10"/>
          </p:nvPr>
        </p:nvSpPr>
        <p:spPr/>
        <p:txBody>
          <a:bodyPr/>
          <a:lstStyle/>
          <a:p>
            <a:fld id="{2CB69488-A307-4224-ABF1-E2A813824FE7}" type="datetime1">
              <a:rPr lang="en-IN" smtClean="0"/>
              <a:t>05-05-2025</a:t>
            </a:fld>
            <a:endParaRPr lang="en-IN"/>
          </a:p>
        </p:txBody>
      </p:sp>
      <p:sp>
        <p:nvSpPr>
          <p:cNvPr id="6" name="Footer Placeholder 5">
            <a:extLst>
              <a:ext uri="{FF2B5EF4-FFF2-40B4-BE49-F238E27FC236}">
                <a16:creationId xmlns:a16="http://schemas.microsoft.com/office/drawing/2014/main" id="{5D4B665A-4F2A-55BE-3AF4-D2CD0B15FAC5}"/>
              </a:ext>
            </a:extLst>
          </p:cNvPr>
          <p:cNvSpPr>
            <a:spLocks noGrp="1"/>
          </p:cNvSpPr>
          <p:nvPr>
            <p:ph type="ftr" sz="quarter" idx="11"/>
          </p:nvPr>
        </p:nvSpPr>
        <p:spPr/>
        <p:txBody>
          <a:bodyPr/>
          <a:lstStyle/>
          <a:p>
            <a:r>
              <a:rPr lang="en-IN"/>
              <a:t>DEPT Of AIML</a:t>
            </a:r>
          </a:p>
        </p:txBody>
      </p:sp>
      <p:sp>
        <p:nvSpPr>
          <p:cNvPr id="7" name="Slide Number Placeholder 6">
            <a:extLst>
              <a:ext uri="{FF2B5EF4-FFF2-40B4-BE49-F238E27FC236}">
                <a16:creationId xmlns:a16="http://schemas.microsoft.com/office/drawing/2014/main" id="{791A60BC-B459-2831-A467-59DA951408FE}"/>
              </a:ext>
            </a:extLst>
          </p:cNvPr>
          <p:cNvSpPr>
            <a:spLocks noGrp="1"/>
          </p:cNvSpPr>
          <p:nvPr>
            <p:ph type="sldNum" sz="quarter" idx="12"/>
          </p:nvPr>
        </p:nvSpPr>
        <p:spPr/>
        <p:txBody>
          <a:bodyPr/>
          <a:lstStyle/>
          <a:p>
            <a:fld id="{809B9DB3-97FE-49DA-96C5-FBCD5839D4BE}" type="slidenum">
              <a:rPr lang="en-IN" smtClean="0"/>
              <a:t>‹#›</a:t>
            </a:fld>
            <a:endParaRPr lang="en-IN"/>
          </a:p>
        </p:txBody>
      </p:sp>
    </p:spTree>
    <p:extLst>
      <p:ext uri="{BB962C8B-B14F-4D97-AF65-F5344CB8AC3E}">
        <p14:creationId xmlns:p14="http://schemas.microsoft.com/office/powerpoint/2010/main" val="233299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7ACE-8C4E-8FD5-2CB9-AB4EE981B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427AA1-ED3E-4772-25F8-2988000FBF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D3B84C-B315-89E5-7763-8703A57BD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5FDB0-EDF6-6E5F-8ABD-1D21FB188036}"/>
              </a:ext>
            </a:extLst>
          </p:cNvPr>
          <p:cNvSpPr>
            <a:spLocks noGrp="1"/>
          </p:cNvSpPr>
          <p:nvPr>
            <p:ph type="dt" sz="half" idx="10"/>
          </p:nvPr>
        </p:nvSpPr>
        <p:spPr/>
        <p:txBody>
          <a:bodyPr/>
          <a:lstStyle/>
          <a:p>
            <a:fld id="{0B097496-D8E4-40DA-B87B-FC9C8923E0F0}" type="datetime1">
              <a:rPr lang="en-IN" smtClean="0"/>
              <a:t>05-05-2025</a:t>
            </a:fld>
            <a:endParaRPr lang="en-IN"/>
          </a:p>
        </p:txBody>
      </p:sp>
      <p:sp>
        <p:nvSpPr>
          <p:cNvPr id="6" name="Footer Placeholder 5">
            <a:extLst>
              <a:ext uri="{FF2B5EF4-FFF2-40B4-BE49-F238E27FC236}">
                <a16:creationId xmlns:a16="http://schemas.microsoft.com/office/drawing/2014/main" id="{FB8BA2D1-EB84-3428-61D4-F1607940BF86}"/>
              </a:ext>
            </a:extLst>
          </p:cNvPr>
          <p:cNvSpPr>
            <a:spLocks noGrp="1"/>
          </p:cNvSpPr>
          <p:nvPr>
            <p:ph type="ftr" sz="quarter" idx="11"/>
          </p:nvPr>
        </p:nvSpPr>
        <p:spPr/>
        <p:txBody>
          <a:bodyPr/>
          <a:lstStyle/>
          <a:p>
            <a:r>
              <a:rPr lang="en-IN"/>
              <a:t>DEPT Of AIML</a:t>
            </a:r>
          </a:p>
        </p:txBody>
      </p:sp>
      <p:sp>
        <p:nvSpPr>
          <p:cNvPr id="7" name="Slide Number Placeholder 6">
            <a:extLst>
              <a:ext uri="{FF2B5EF4-FFF2-40B4-BE49-F238E27FC236}">
                <a16:creationId xmlns:a16="http://schemas.microsoft.com/office/drawing/2014/main" id="{90F74F97-0E06-7C59-719C-16D53355C9FF}"/>
              </a:ext>
            </a:extLst>
          </p:cNvPr>
          <p:cNvSpPr>
            <a:spLocks noGrp="1"/>
          </p:cNvSpPr>
          <p:nvPr>
            <p:ph type="sldNum" sz="quarter" idx="12"/>
          </p:nvPr>
        </p:nvSpPr>
        <p:spPr/>
        <p:txBody>
          <a:bodyPr/>
          <a:lstStyle/>
          <a:p>
            <a:fld id="{809B9DB3-97FE-49DA-96C5-FBCD5839D4BE}" type="slidenum">
              <a:rPr lang="en-IN" smtClean="0"/>
              <a:t>‹#›</a:t>
            </a:fld>
            <a:endParaRPr lang="en-IN"/>
          </a:p>
        </p:txBody>
      </p:sp>
    </p:spTree>
    <p:extLst>
      <p:ext uri="{BB962C8B-B14F-4D97-AF65-F5344CB8AC3E}">
        <p14:creationId xmlns:p14="http://schemas.microsoft.com/office/powerpoint/2010/main" val="159506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B52317-4A58-F1AA-BDB0-9FA3091AE4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47716-80F7-E432-A505-B83064A8B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8BA31C-72C6-9A4A-EA9B-E2B04170D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67EBC-1B86-420D-BD14-C40D7C29EF9D}" type="datetime1">
              <a:rPr lang="en-IN" smtClean="0"/>
              <a:t>05-05-2025</a:t>
            </a:fld>
            <a:endParaRPr lang="en-IN"/>
          </a:p>
        </p:txBody>
      </p:sp>
      <p:sp>
        <p:nvSpPr>
          <p:cNvPr id="5" name="Footer Placeholder 4">
            <a:extLst>
              <a:ext uri="{FF2B5EF4-FFF2-40B4-BE49-F238E27FC236}">
                <a16:creationId xmlns:a16="http://schemas.microsoft.com/office/drawing/2014/main" id="{68A76883-7D53-71BE-CEB7-9BC6B6280F73}"/>
              </a:ext>
            </a:extLst>
          </p:cNvPr>
          <p:cNvSpPr>
            <a:spLocks noGrp="1"/>
          </p:cNvSpPr>
          <p:nvPr>
            <p:ph type="ftr" sz="quarter" idx="3"/>
          </p:nvPr>
        </p:nvSpPr>
        <p:spPr>
          <a:xfrm>
            <a:off x="600364" y="6356349"/>
            <a:ext cx="154016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AIML</a:t>
            </a:r>
          </a:p>
        </p:txBody>
      </p:sp>
      <p:sp>
        <p:nvSpPr>
          <p:cNvPr id="6" name="Slide Number Placeholder 5">
            <a:extLst>
              <a:ext uri="{FF2B5EF4-FFF2-40B4-BE49-F238E27FC236}">
                <a16:creationId xmlns:a16="http://schemas.microsoft.com/office/drawing/2014/main" id="{8614EF0E-B41F-E2D3-3EC6-FB70179F6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B9DB3-97FE-49DA-96C5-FBCD5839D4BE}" type="slidenum">
              <a:rPr lang="en-IN" smtClean="0"/>
              <a:t>‹#›</a:t>
            </a:fld>
            <a:endParaRPr lang="en-IN"/>
          </a:p>
        </p:txBody>
      </p:sp>
      <p:pic>
        <p:nvPicPr>
          <p:cNvPr id="11" name="Picture 10">
            <a:extLst>
              <a:ext uri="{FF2B5EF4-FFF2-40B4-BE49-F238E27FC236}">
                <a16:creationId xmlns:a16="http://schemas.microsoft.com/office/drawing/2014/main" id="{C4884656-0592-FBEC-5025-449E5054DA88}"/>
              </a:ext>
            </a:extLst>
          </p:cNvPr>
          <p:cNvPicPr>
            <a:picLocks noChangeAspect="1"/>
          </p:cNvPicPr>
          <p:nvPr userDrawn="1"/>
        </p:nvPicPr>
        <p:blipFill>
          <a:blip r:embed="rId13"/>
          <a:stretch>
            <a:fillRect/>
          </a:stretch>
        </p:blipFill>
        <p:spPr>
          <a:xfrm>
            <a:off x="124114" y="56356"/>
            <a:ext cx="952500" cy="971550"/>
          </a:xfrm>
          <a:prstGeom prst="rect">
            <a:avLst/>
          </a:prstGeom>
        </p:spPr>
      </p:pic>
      <p:pic>
        <p:nvPicPr>
          <p:cNvPr id="13" name="Picture 12">
            <a:extLst>
              <a:ext uri="{FF2B5EF4-FFF2-40B4-BE49-F238E27FC236}">
                <a16:creationId xmlns:a16="http://schemas.microsoft.com/office/drawing/2014/main" id="{E09EB7B9-0E76-86E5-3502-BB9E075EA5BD}"/>
              </a:ext>
            </a:extLst>
          </p:cNvPr>
          <p:cNvPicPr>
            <a:picLocks noChangeAspect="1"/>
          </p:cNvPicPr>
          <p:nvPr userDrawn="1"/>
        </p:nvPicPr>
        <p:blipFill>
          <a:blip r:embed="rId14"/>
          <a:stretch>
            <a:fillRect/>
          </a:stretch>
        </p:blipFill>
        <p:spPr>
          <a:xfrm>
            <a:off x="11267929" y="56355"/>
            <a:ext cx="799957" cy="891381"/>
          </a:xfrm>
          <a:prstGeom prst="rect">
            <a:avLst/>
          </a:prstGeom>
        </p:spPr>
      </p:pic>
    </p:spTree>
    <p:extLst>
      <p:ext uri="{BB962C8B-B14F-4D97-AF65-F5344CB8AC3E}">
        <p14:creationId xmlns:p14="http://schemas.microsoft.com/office/powerpoint/2010/main" val="2618106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ypi.org/project/gTTS/" TargetMode="External"/><Relationship Id="rId2" Type="http://schemas.openxmlformats.org/officeDocument/2006/relationships/hyperlink" Target="https://github.com/salesforce/BL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69B148-5838-3F5C-B9D8-D7B3B88F5D29}"/>
              </a:ext>
            </a:extLst>
          </p:cNvPr>
          <p:cNvSpPr>
            <a:spLocks noGrp="1"/>
          </p:cNvSpPr>
          <p:nvPr>
            <p:ph type="ctrTitle"/>
          </p:nvPr>
        </p:nvSpPr>
        <p:spPr>
          <a:xfrm>
            <a:off x="1908500" y="505326"/>
            <a:ext cx="7959400" cy="1784254"/>
          </a:xfrm>
        </p:spPr>
        <p:txBody>
          <a:bodyPr>
            <a:normAutofit fontScale="90000"/>
          </a:bodyPr>
          <a:lstStyle/>
          <a:p>
            <a:pPr algn="ctr"/>
            <a:r>
              <a:rPr lang="en-US" sz="2800" dirty="0">
                <a:solidFill>
                  <a:srgbClr val="4F271C">
                    <a:shade val="30000"/>
                    <a:satMod val="150000"/>
                  </a:srgbClr>
                </a:solidFill>
                <a:latin typeface="Times New Roman" panose="02020603050405020304" pitchFamily="18" charset="0"/>
                <a:cs typeface="Times New Roman" pitchFamily="18" charset="0"/>
              </a:rPr>
              <a:t>KNS INSTITUTE OF TECHNOLOGY</a:t>
            </a:r>
            <a:br>
              <a:rPr lang="en-US" sz="2700" dirty="0">
                <a:solidFill>
                  <a:srgbClr val="4F271C">
                    <a:shade val="30000"/>
                    <a:satMod val="150000"/>
                  </a:srgbClr>
                </a:solidFill>
                <a:latin typeface="Times New Roman" panose="02020603050405020304" pitchFamily="18" charset="0"/>
                <a:cs typeface="Times New Roman" pitchFamily="18" charset="0"/>
              </a:rPr>
            </a:br>
            <a:br>
              <a:rPr lang="en-US" sz="2700" dirty="0">
                <a:solidFill>
                  <a:srgbClr val="4F271C">
                    <a:shade val="30000"/>
                    <a:satMod val="150000"/>
                  </a:srgbClr>
                </a:solidFill>
                <a:latin typeface="Times New Roman" panose="02020603050405020304" pitchFamily="18" charset="0"/>
                <a:cs typeface="Times New Roman" pitchFamily="18" charset="0"/>
              </a:rPr>
            </a:br>
            <a:r>
              <a:rPr lang="en-US" sz="2400" b="1" dirty="0">
                <a:solidFill>
                  <a:srgbClr val="4F271C">
                    <a:shade val="30000"/>
                    <a:satMod val="150000"/>
                  </a:srgbClr>
                </a:solidFill>
                <a:latin typeface="Times New Roman" panose="02020603050405020304" pitchFamily="18" charset="0"/>
                <a:cs typeface="Times New Roman" pitchFamily="18" charset="0"/>
              </a:rPr>
              <a:t>Image</a:t>
            </a:r>
            <a:r>
              <a:rPr lang="en-US" sz="2400" b="1" dirty="0"/>
              <a:t> Speech </a:t>
            </a:r>
            <a:r>
              <a:rPr lang="en-US" sz="2400" b="1" dirty="0" err="1"/>
              <a:t>Recognization</a:t>
            </a:r>
            <a:r>
              <a:rPr lang="en-US" sz="2400" b="1" dirty="0"/>
              <a:t> Using Generative AI And LLM </a:t>
            </a:r>
            <a:br>
              <a:rPr lang="en-US" sz="2400" b="1" dirty="0">
                <a:latin typeface="Times New Roman" panose="02020603050405020304" pitchFamily="18" charset="0"/>
                <a:cs typeface="Times New Roman" panose="02020603050405020304" pitchFamily="18" charset="0"/>
              </a:rPr>
            </a:br>
            <a:br>
              <a:rPr 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7D268EBF-81C2-ACC3-A5F7-32EF7FB1B2A6}"/>
              </a:ext>
            </a:extLst>
          </p:cNvPr>
          <p:cNvSpPr>
            <a:spLocks noGrp="1"/>
          </p:cNvSpPr>
          <p:nvPr>
            <p:ph type="subTitle" idx="1"/>
          </p:nvPr>
        </p:nvSpPr>
        <p:spPr>
          <a:xfrm>
            <a:off x="934065" y="2028416"/>
            <a:ext cx="9349435" cy="3615300"/>
          </a:xfrm>
        </p:spPr>
        <p:txBody>
          <a:bodyPr>
            <a:noAutofit/>
          </a:bodyPr>
          <a:lstStyle/>
          <a:p>
            <a:pPr lvl="0" algn="ctr">
              <a:buClr>
                <a:srgbClr val="D16349"/>
              </a:buClr>
            </a:pPr>
            <a:r>
              <a:rPr lang="en-US" sz="2400" dirty="0">
                <a:solidFill>
                  <a:prstClr val="black"/>
                </a:solidFill>
                <a:latin typeface="Times New Roman" pitchFamily="18" charset="0"/>
                <a:cs typeface="Times New Roman" pitchFamily="18" charset="0"/>
              </a:rPr>
              <a:t>Under the guidance of </a:t>
            </a:r>
          </a:p>
          <a:p>
            <a:pPr algn="ctr">
              <a:buClr>
                <a:srgbClr val="D16349"/>
              </a:buClr>
            </a:pPr>
            <a:r>
              <a:rPr lang="en-US" sz="2400" dirty="0">
                <a:solidFill>
                  <a:prstClr val="black"/>
                </a:solidFill>
                <a:latin typeface="Times New Roman" pitchFamily="18" charset="0"/>
                <a:cs typeface="Times New Roman" pitchFamily="18" charset="0"/>
              </a:rPr>
              <a:t>Dr. Arun Kumar L</a:t>
            </a:r>
          </a:p>
          <a:p>
            <a:pPr algn="ctr">
              <a:buClr>
                <a:srgbClr val="D16349"/>
              </a:buClr>
            </a:pPr>
            <a:r>
              <a:rPr lang="en-US" sz="2400" dirty="0">
                <a:solidFill>
                  <a:prstClr val="black"/>
                </a:solidFill>
                <a:latin typeface="Times New Roman" pitchFamily="18" charset="0"/>
                <a:cs typeface="Times New Roman" pitchFamily="18" charset="0"/>
              </a:rPr>
              <a:t>Prof, Dept  of  AIML</a:t>
            </a:r>
          </a:p>
          <a:p>
            <a:pPr algn="ctr">
              <a:buClr>
                <a:srgbClr val="D16349"/>
              </a:buClr>
            </a:pPr>
            <a:r>
              <a:rPr lang="en-US" sz="2400" dirty="0">
                <a:solidFill>
                  <a:prstClr val="black"/>
                </a:solidFill>
                <a:latin typeface="Times New Roman" pitchFamily="18" charset="0"/>
                <a:cs typeface="Times New Roman" pitchFamily="18" charset="0"/>
              </a:rPr>
              <a:t>Presented by</a:t>
            </a:r>
          </a:p>
          <a:p>
            <a:pPr algn="ctr">
              <a:buClr>
                <a:srgbClr val="D16349"/>
              </a:buClr>
            </a:pPr>
            <a:endParaRPr lang="en-US" sz="2400" dirty="0">
              <a:solidFill>
                <a:prstClr val="black"/>
              </a:solidFill>
              <a:latin typeface="Times New Roman" pitchFamily="18" charset="0"/>
              <a:cs typeface="Times New Roman" pitchFamily="18" charset="0"/>
            </a:endParaRPr>
          </a:p>
          <a:p>
            <a:pPr algn="ctr">
              <a:buClr>
                <a:srgbClr val="D16349"/>
              </a:buClr>
            </a:pPr>
            <a:endParaRPr lang="en-US" sz="2400" dirty="0">
              <a:solidFill>
                <a:prstClr val="black"/>
              </a:solidFill>
              <a:latin typeface="Times New Roman" pitchFamily="18" charset="0"/>
              <a:cs typeface="Times New Roman" pitchFamily="18" charset="0"/>
            </a:endParaRPr>
          </a:p>
          <a:p>
            <a:pPr algn="l">
              <a:buClr>
                <a:srgbClr val="D16349"/>
              </a:buClr>
            </a:pPr>
            <a:r>
              <a:rPr lang="en-US" sz="1800" dirty="0">
                <a:solidFill>
                  <a:prstClr val="black"/>
                </a:solidFill>
                <a:latin typeface="Times New Roman" panose="02020603050405020304" pitchFamily="18" charset="0"/>
                <a:cs typeface="Times New Roman" pitchFamily="18" charset="0"/>
              </a:rPr>
              <a:t>    Achyuth C R	         Banish Gowda D S 		   Jagannath 	       Varun S</a:t>
            </a:r>
          </a:p>
          <a:p>
            <a:pPr algn="l">
              <a:buClr>
                <a:srgbClr val="D16349"/>
              </a:buClr>
            </a:pPr>
            <a:r>
              <a:rPr lang="en-US" sz="1800" dirty="0">
                <a:solidFill>
                  <a:prstClr val="black"/>
                </a:solidFill>
                <a:latin typeface="Times New Roman" panose="02020603050405020304" pitchFamily="18" charset="0"/>
                <a:cs typeface="Times New Roman" pitchFamily="18" charset="0"/>
              </a:rPr>
              <a:t>   1KN21AI001	            1KN21AI004 		1KN21AI013	   1KN21AI048</a:t>
            </a:r>
            <a:r>
              <a:rPr lang="en-US" sz="2400" dirty="0">
                <a:solidFill>
                  <a:prstClr val="black"/>
                </a:solidFill>
                <a:latin typeface="Times New Roman" panose="02020603050405020304" pitchFamily="18" charset="0"/>
                <a:cs typeface="Times New Roman"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5B560461-34A6-47CC-FBCF-6E11AABD6B22}"/>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AIML</a:t>
            </a:r>
          </a:p>
        </p:txBody>
      </p:sp>
      <p:sp>
        <p:nvSpPr>
          <p:cNvPr id="11" name="Slide Number Placeholder 10">
            <a:extLst>
              <a:ext uri="{FF2B5EF4-FFF2-40B4-BE49-F238E27FC236}">
                <a16:creationId xmlns:a16="http://schemas.microsoft.com/office/drawing/2014/main" id="{369F2734-48BE-D9F3-BD78-59E9C9CFF5C3}"/>
              </a:ext>
            </a:extLst>
          </p:cNvPr>
          <p:cNvSpPr>
            <a:spLocks noGrp="1"/>
          </p:cNvSpPr>
          <p:nvPr>
            <p:ph type="sldNum" sz="quarter" idx="12"/>
          </p:nvPr>
        </p:nvSpPr>
        <p:spPr/>
        <p:txBody>
          <a:bodyPr/>
          <a:lstStyle/>
          <a:p>
            <a:fld id="{809B9DB3-97FE-49DA-96C5-FBCD5839D4BE}" type="slidenum">
              <a:rPr lang="en-IN" smtClean="0">
                <a:latin typeface="Times New Roman" panose="02020603050405020304" pitchFamily="18" charset="0"/>
                <a:cs typeface="Times New Roman" panose="02020603050405020304" pitchFamily="18" charset="0"/>
              </a:rPr>
              <a:t>1</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20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01512-41A5-3BE4-9F1A-1ECF96BFCE4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3BD7AD-E71C-AD3D-A0A0-75E856DFDF01}"/>
              </a:ext>
            </a:extLst>
          </p:cNvPr>
          <p:cNvSpPr>
            <a:spLocks noGrp="1"/>
          </p:cNvSpPr>
          <p:nvPr>
            <p:ph idx="1"/>
          </p:nvPr>
        </p:nvSpPr>
        <p:spPr/>
        <p:txBody>
          <a:bodyPr>
            <a:normAutofit lnSpcReduction="10000"/>
          </a:bodyPr>
          <a:lstStyle/>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Analysis &amp; Caption Generation: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BLIP 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generates a descriptive caption from the input image, summarizing visual content.</a:t>
            </a:r>
          </a:p>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Story Generation using GPT-3.5:</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caption is used as a prompt for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GPT-3.5</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(via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LangChain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a short, imaginative story.</a:t>
            </a:r>
          </a:p>
          <a:p>
            <a:pPr marR="0" lvl="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Normalization: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story is refined by handling abbreviations, punctuation, and prosody markers to prepare for 	natural speech.</a:t>
            </a:r>
          </a:p>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Text-to-Speech Conversion: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refined text is converted to expressive speech using the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ESPnet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a:t>
            </a:r>
          </a:p>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Audio Output: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synthesized speech is played through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allowing users to listen to or download the audio.</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DE40DDF-E4D7-0A66-4167-23B294D41C27}"/>
              </a:ext>
            </a:extLst>
          </p:cNvPr>
          <p:cNvSpPr>
            <a:spLocks noGrp="1"/>
          </p:cNvSpPr>
          <p:nvPr>
            <p:ph type="ftr" sz="quarter" idx="11"/>
          </p:nvPr>
        </p:nvSpPr>
        <p:spPr/>
        <p:txBody>
          <a:bodyPr/>
          <a:lstStyle/>
          <a:p>
            <a:r>
              <a:rPr lang="en-IN"/>
              <a:t>DEPT Of AIML</a:t>
            </a:r>
          </a:p>
        </p:txBody>
      </p:sp>
      <p:sp>
        <p:nvSpPr>
          <p:cNvPr id="6" name="Slide Number Placeholder 5">
            <a:extLst>
              <a:ext uri="{FF2B5EF4-FFF2-40B4-BE49-F238E27FC236}">
                <a16:creationId xmlns:a16="http://schemas.microsoft.com/office/drawing/2014/main" id="{8876E247-8C36-B546-B131-B48152AD79C6}"/>
              </a:ext>
            </a:extLst>
          </p:cNvPr>
          <p:cNvSpPr>
            <a:spLocks noGrp="1"/>
          </p:cNvSpPr>
          <p:nvPr>
            <p:ph type="sldNum" sz="quarter" idx="12"/>
          </p:nvPr>
        </p:nvSpPr>
        <p:spPr/>
        <p:txBody>
          <a:bodyPr/>
          <a:lstStyle/>
          <a:p>
            <a:fld id="{809B9DB3-97FE-49DA-96C5-FBCD5839D4BE}" type="slidenum">
              <a:rPr lang="en-IN" smtClean="0"/>
              <a:t>10</a:t>
            </a:fld>
            <a:endParaRPr lang="en-IN"/>
          </a:p>
        </p:txBody>
      </p:sp>
    </p:spTree>
    <p:extLst>
      <p:ext uri="{BB962C8B-B14F-4D97-AF65-F5344CB8AC3E}">
        <p14:creationId xmlns:p14="http://schemas.microsoft.com/office/powerpoint/2010/main" val="1206062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B214-0F80-55D0-6A64-1606159C1E5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Flow Chart</a:t>
            </a:r>
            <a:endParaRPr lang="en-IN"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2DFB96F0-0519-D2B2-2E3C-633D55AFB916}"/>
              </a:ext>
            </a:extLst>
          </p:cNvPr>
          <p:cNvSpPr>
            <a:spLocks noGrp="1"/>
          </p:cNvSpPr>
          <p:nvPr>
            <p:ph type="ftr" sz="quarter" idx="11"/>
          </p:nvPr>
        </p:nvSpPr>
        <p:spPr/>
        <p:txBody>
          <a:bodyPr/>
          <a:lstStyle/>
          <a:p>
            <a:r>
              <a:rPr lang="en-IN"/>
              <a:t>DEPT Of AIML</a:t>
            </a:r>
          </a:p>
        </p:txBody>
      </p:sp>
      <p:sp>
        <p:nvSpPr>
          <p:cNvPr id="8" name="Slide Number Placeholder 7">
            <a:extLst>
              <a:ext uri="{FF2B5EF4-FFF2-40B4-BE49-F238E27FC236}">
                <a16:creationId xmlns:a16="http://schemas.microsoft.com/office/drawing/2014/main" id="{5E374AC3-9A99-CC7C-D812-2F7CC61B8B79}"/>
              </a:ext>
            </a:extLst>
          </p:cNvPr>
          <p:cNvSpPr>
            <a:spLocks noGrp="1"/>
          </p:cNvSpPr>
          <p:nvPr>
            <p:ph type="sldNum" sz="quarter" idx="12"/>
          </p:nvPr>
        </p:nvSpPr>
        <p:spPr/>
        <p:txBody>
          <a:bodyPr/>
          <a:lstStyle/>
          <a:p>
            <a:fld id="{809B9DB3-97FE-49DA-96C5-FBCD5839D4BE}" type="slidenum">
              <a:rPr lang="en-IN" smtClean="0"/>
              <a:t>11</a:t>
            </a:fld>
            <a:endParaRPr lang="en-IN"/>
          </a:p>
        </p:txBody>
      </p:sp>
      <p:sp>
        <p:nvSpPr>
          <p:cNvPr id="9" name="Content Placeholder 8">
            <a:extLst>
              <a:ext uri="{FF2B5EF4-FFF2-40B4-BE49-F238E27FC236}">
                <a16:creationId xmlns:a16="http://schemas.microsoft.com/office/drawing/2014/main" id="{F7D9F4D6-AF28-6D07-2A43-39176F3BA94A}"/>
              </a:ext>
            </a:extLst>
          </p:cNvPr>
          <p:cNvSpPr>
            <a:spLocks noGrp="1"/>
          </p:cNvSpPr>
          <p:nvPr>
            <p:ph idx="1"/>
          </p:nvPr>
        </p:nvSpPr>
        <p:spPr>
          <a:xfrm>
            <a:off x="4100052" y="1825625"/>
            <a:ext cx="7253748"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Input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selects or captures an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is enhanced, resized, and normalized.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Caption Generation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extracted, basic caption created.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LLM Refinement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Caption expanded into a detailed narrative.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Text-to-Speech</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Narrative converted to speech.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Audio Output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 is played to the user.</a:t>
            </a:r>
          </a:p>
          <a:p>
            <a:endParaRPr lang="en-IN" sz="1800" dirty="0"/>
          </a:p>
        </p:txBody>
      </p:sp>
      <p:pic>
        <p:nvPicPr>
          <p:cNvPr id="10" name="Picture 9">
            <a:extLst>
              <a:ext uri="{FF2B5EF4-FFF2-40B4-BE49-F238E27FC236}">
                <a16:creationId xmlns:a16="http://schemas.microsoft.com/office/drawing/2014/main" id="{3E6AC9E2-3166-4E51-9A98-1CDA1B782426}"/>
              </a:ext>
            </a:extLst>
          </p:cNvPr>
          <p:cNvPicPr/>
          <p:nvPr/>
        </p:nvPicPr>
        <p:blipFill>
          <a:blip r:embed="rId2"/>
          <a:stretch>
            <a:fillRect/>
          </a:stretch>
        </p:blipFill>
        <p:spPr>
          <a:xfrm>
            <a:off x="1126070" y="1027906"/>
            <a:ext cx="2743199" cy="5342480"/>
          </a:xfrm>
          <a:prstGeom prst="rect">
            <a:avLst/>
          </a:prstGeom>
        </p:spPr>
      </p:pic>
    </p:spTree>
    <p:extLst>
      <p:ext uri="{BB962C8B-B14F-4D97-AF65-F5344CB8AC3E}">
        <p14:creationId xmlns:p14="http://schemas.microsoft.com/office/powerpoint/2010/main" val="175555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CA93-0213-588B-3581-F74084D3A63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Code</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92A8283-BD4B-C683-86E1-97FCDB798CBE}"/>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DEPT Of AIML</a:t>
            </a:r>
          </a:p>
        </p:txBody>
      </p:sp>
      <p:sp>
        <p:nvSpPr>
          <p:cNvPr id="5" name="Slide Number Placeholder 4">
            <a:extLst>
              <a:ext uri="{FF2B5EF4-FFF2-40B4-BE49-F238E27FC236}">
                <a16:creationId xmlns:a16="http://schemas.microsoft.com/office/drawing/2014/main" id="{A7853703-4949-E04C-565A-64B3AB1989C4}"/>
              </a:ext>
            </a:extLst>
          </p:cNvPr>
          <p:cNvSpPr>
            <a:spLocks noGrp="1"/>
          </p:cNvSpPr>
          <p:nvPr>
            <p:ph type="sldNum" sz="quarter" idx="12"/>
          </p:nvPr>
        </p:nvSpPr>
        <p:spPr/>
        <p:txBody>
          <a:bodyPr/>
          <a:lstStyle/>
          <a:p>
            <a:fld id="{809B9DB3-97FE-49DA-96C5-FBCD5839D4BE}" type="slidenum">
              <a:rPr lang="en-IN" smtClean="0">
                <a:latin typeface="Times New Roman" panose="02020603050405020304" pitchFamily="18" charset="0"/>
                <a:cs typeface="Times New Roman" panose="02020603050405020304" pitchFamily="18" charset="0"/>
              </a:rPr>
              <a:t>12</a:t>
            </a:fld>
            <a:endParaRPr lang="en-IN">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B7E0011-1FDC-4687-92BD-4AB23FF76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484" y="1690688"/>
            <a:ext cx="5835032" cy="4351338"/>
          </a:xfrm>
          <a:prstGeom prst="rect">
            <a:avLst/>
          </a:prstGeom>
        </p:spPr>
      </p:pic>
    </p:spTree>
    <p:extLst>
      <p:ext uri="{BB962C8B-B14F-4D97-AF65-F5344CB8AC3E}">
        <p14:creationId xmlns:p14="http://schemas.microsoft.com/office/powerpoint/2010/main" val="2087712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CA93-0213-588B-3581-F74084D3A63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Code</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D662022-4708-406C-8EB5-EB5D90CE69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2808" y="1825625"/>
            <a:ext cx="5846383" cy="4351338"/>
          </a:xfrm>
        </p:spPr>
      </p:pic>
      <p:sp>
        <p:nvSpPr>
          <p:cNvPr id="4" name="Footer Placeholder 3">
            <a:extLst>
              <a:ext uri="{FF2B5EF4-FFF2-40B4-BE49-F238E27FC236}">
                <a16:creationId xmlns:a16="http://schemas.microsoft.com/office/drawing/2014/main" id="{392A8283-BD4B-C683-86E1-97FCDB798CBE}"/>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DEPT Of AIML</a:t>
            </a:r>
          </a:p>
        </p:txBody>
      </p:sp>
      <p:sp>
        <p:nvSpPr>
          <p:cNvPr id="5" name="Slide Number Placeholder 4">
            <a:extLst>
              <a:ext uri="{FF2B5EF4-FFF2-40B4-BE49-F238E27FC236}">
                <a16:creationId xmlns:a16="http://schemas.microsoft.com/office/drawing/2014/main" id="{A7853703-4949-E04C-565A-64B3AB1989C4}"/>
              </a:ext>
            </a:extLst>
          </p:cNvPr>
          <p:cNvSpPr>
            <a:spLocks noGrp="1"/>
          </p:cNvSpPr>
          <p:nvPr>
            <p:ph type="sldNum" sz="quarter" idx="12"/>
          </p:nvPr>
        </p:nvSpPr>
        <p:spPr/>
        <p:txBody>
          <a:bodyPr/>
          <a:lstStyle/>
          <a:p>
            <a:fld id="{809B9DB3-97FE-49DA-96C5-FBCD5839D4BE}" type="slidenum">
              <a:rPr lang="en-IN" smtClean="0">
                <a:latin typeface="Times New Roman" panose="02020603050405020304" pitchFamily="18" charset="0"/>
                <a:cs typeface="Times New Roman" panose="02020603050405020304" pitchFamily="18" charset="0"/>
              </a:rPr>
              <a:t>13</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0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CA93-0213-588B-3581-F74084D3A63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Input</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92A8283-BD4B-C683-86E1-97FCDB798CBE}"/>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DEPT Of AIML</a:t>
            </a:r>
          </a:p>
        </p:txBody>
      </p:sp>
      <p:sp>
        <p:nvSpPr>
          <p:cNvPr id="5" name="Slide Number Placeholder 4">
            <a:extLst>
              <a:ext uri="{FF2B5EF4-FFF2-40B4-BE49-F238E27FC236}">
                <a16:creationId xmlns:a16="http://schemas.microsoft.com/office/drawing/2014/main" id="{A7853703-4949-E04C-565A-64B3AB1989C4}"/>
              </a:ext>
            </a:extLst>
          </p:cNvPr>
          <p:cNvSpPr>
            <a:spLocks noGrp="1"/>
          </p:cNvSpPr>
          <p:nvPr>
            <p:ph type="sldNum" sz="quarter" idx="12"/>
          </p:nvPr>
        </p:nvSpPr>
        <p:spPr/>
        <p:txBody>
          <a:bodyPr/>
          <a:lstStyle/>
          <a:p>
            <a:fld id="{809B9DB3-97FE-49DA-96C5-FBCD5839D4BE}" type="slidenum">
              <a:rPr lang="en-IN" smtClean="0">
                <a:latin typeface="Times New Roman" panose="02020603050405020304" pitchFamily="18" charset="0"/>
                <a:cs typeface="Times New Roman" panose="02020603050405020304" pitchFamily="18" charset="0"/>
              </a:rPr>
              <a:t>14</a:t>
            </a:fld>
            <a:endParaRPr lang="en-IN">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B231DCA-D2F5-49F7-A31E-F2BE34075954}"/>
              </a:ext>
            </a:extLst>
          </p:cNvPr>
          <p:cNvPicPr>
            <a:picLocks noChangeAspect="1"/>
          </p:cNvPicPr>
          <p:nvPr/>
        </p:nvPicPr>
        <p:blipFill rotWithShape="1">
          <a:blip r:embed="rId2">
            <a:extLst>
              <a:ext uri="{28A0092B-C50C-407E-A947-70E740481C1C}">
                <a14:useLocalDpi xmlns:a14="http://schemas.microsoft.com/office/drawing/2010/main" val="0"/>
              </a:ext>
            </a:extLst>
          </a:blip>
          <a:srcRect t="-545"/>
          <a:stretch/>
        </p:blipFill>
        <p:spPr>
          <a:xfrm>
            <a:off x="2140528" y="1439917"/>
            <a:ext cx="8758700" cy="4703616"/>
          </a:xfrm>
          <a:prstGeom prst="rect">
            <a:avLst/>
          </a:prstGeom>
        </p:spPr>
      </p:pic>
    </p:spTree>
    <p:extLst>
      <p:ext uri="{BB962C8B-B14F-4D97-AF65-F5344CB8AC3E}">
        <p14:creationId xmlns:p14="http://schemas.microsoft.com/office/powerpoint/2010/main" val="399468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CA93-0213-588B-3581-F74084D3A63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92A8283-BD4B-C683-86E1-97FCDB798CBE}"/>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DEPT Of AIML</a:t>
            </a:r>
          </a:p>
        </p:txBody>
      </p:sp>
      <p:sp>
        <p:nvSpPr>
          <p:cNvPr id="5" name="Slide Number Placeholder 4">
            <a:extLst>
              <a:ext uri="{FF2B5EF4-FFF2-40B4-BE49-F238E27FC236}">
                <a16:creationId xmlns:a16="http://schemas.microsoft.com/office/drawing/2014/main" id="{A7853703-4949-E04C-565A-64B3AB1989C4}"/>
              </a:ext>
            </a:extLst>
          </p:cNvPr>
          <p:cNvSpPr>
            <a:spLocks noGrp="1"/>
          </p:cNvSpPr>
          <p:nvPr>
            <p:ph type="sldNum" sz="quarter" idx="12"/>
          </p:nvPr>
        </p:nvSpPr>
        <p:spPr/>
        <p:txBody>
          <a:bodyPr/>
          <a:lstStyle/>
          <a:p>
            <a:fld id="{809B9DB3-97FE-49DA-96C5-FBCD5839D4BE}" type="slidenum">
              <a:rPr lang="en-IN" smtClean="0">
                <a:latin typeface="Times New Roman" panose="02020603050405020304" pitchFamily="18" charset="0"/>
                <a:cs typeface="Times New Roman" panose="02020603050405020304" pitchFamily="18" charset="0"/>
              </a:rPr>
              <a:t>15</a:t>
            </a:fld>
            <a:endParaRPr lang="en-IN">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B7E915A-4F2B-4C03-8B0B-AC3AF38EE613}"/>
              </a:ext>
            </a:extLst>
          </p:cNvPr>
          <p:cNvPicPr>
            <a:picLocks noChangeAspect="1"/>
          </p:cNvPicPr>
          <p:nvPr/>
        </p:nvPicPr>
        <p:blipFill rotWithShape="1">
          <a:blip r:embed="rId2">
            <a:extLst>
              <a:ext uri="{28A0092B-C50C-407E-A947-70E740481C1C}">
                <a14:useLocalDpi xmlns:a14="http://schemas.microsoft.com/office/drawing/2010/main" val="0"/>
              </a:ext>
            </a:extLst>
          </a:blip>
          <a:srcRect t="1" b="43141"/>
          <a:stretch/>
        </p:blipFill>
        <p:spPr>
          <a:xfrm>
            <a:off x="1718087" y="1690687"/>
            <a:ext cx="4052092" cy="4363271"/>
          </a:xfrm>
          <a:prstGeom prst="rect">
            <a:avLst/>
          </a:prstGeom>
        </p:spPr>
      </p:pic>
      <p:pic>
        <p:nvPicPr>
          <p:cNvPr id="8" name="Picture 7">
            <a:extLst>
              <a:ext uri="{FF2B5EF4-FFF2-40B4-BE49-F238E27FC236}">
                <a16:creationId xmlns:a16="http://schemas.microsoft.com/office/drawing/2014/main" id="{E879C4F7-150E-4576-AC8C-BC3BA988CBE1}"/>
              </a:ext>
            </a:extLst>
          </p:cNvPr>
          <p:cNvPicPr>
            <a:picLocks noChangeAspect="1"/>
          </p:cNvPicPr>
          <p:nvPr/>
        </p:nvPicPr>
        <p:blipFill rotWithShape="1">
          <a:blip r:embed="rId2">
            <a:extLst>
              <a:ext uri="{28A0092B-C50C-407E-A947-70E740481C1C}">
                <a14:useLocalDpi xmlns:a14="http://schemas.microsoft.com/office/drawing/2010/main" val="0"/>
              </a:ext>
            </a:extLst>
          </a:blip>
          <a:srcRect t="57318"/>
          <a:stretch/>
        </p:blipFill>
        <p:spPr>
          <a:xfrm>
            <a:off x="6558456" y="1690688"/>
            <a:ext cx="3915458" cy="4363270"/>
          </a:xfrm>
          <a:prstGeom prst="rect">
            <a:avLst/>
          </a:prstGeom>
        </p:spPr>
      </p:pic>
    </p:spTree>
    <p:extLst>
      <p:ext uri="{BB962C8B-B14F-4D97-AF65-F5344CB8AC3E}">
        <p14:creationId xmlns:p14="http://schemas.microsoft.com/office/powerpoint/2010/main" val="49918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2042-1EAB-D211-B76F-B66C7C0A5E5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86066C-0366-E0E2-1435-9BC1F17F9F03}"/>
              </a:ext>
            </a:extLst>
          </p:cNvPr>
          <p:cNvSpPr>
            <a:spLocks noGrp="1"/>
          </p:cNvSpPr>
          <p:nvPr>
            <p:ph idx="1"/>
          </p:nvPr>
        </p:nvSpPr>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The system converts input images into engaging short stories and natural-sounding speech.</a:t>
            </a:r>
          </a:p>
          <a:p>
            <a:pPr>
              <a:lnSpc>
                <a:spcPct val="150000"/>
              </a:lnSpc>
            </a:pPr>
            <a:r>
              <a:rPr lang="en-US" sz="1800" dirty="0">
                <a:latin typeface="Times New Roman" panose="02020603050405020304" pitchFamily="18" charset="0"/>
                <a:cs typeface="Times New Roman" panose="02020603050405020304" pitchFamily="18" charset="0"/>
              </a:rPr>
              <a:t>Uses </a:t>
            </a:r>
            <a:r>
              <a:rPr lang="en-US" sz="1800" b="1" dirty="0">
                <a:latin typeface="Times New Roman" panose="02020603050405020304" pitchFamily="18" charset="0"/>
                <a:cs typeface="Times New Roman" panose="02020603050405020304" pitchFamily="18" charset="0"/>
              </a:rPr>
              <a:t>BLIP</a:t>
            </a:r>
            <a:r>
              <a:rPr lang="en-US" sz="1800" dirty="0">
                <a:latin typeface="Times New Roman" panose="02020603050405020304" pitchFamily="18" charset="0"/>
                <a:cs typeface="Times New Roman" panose="02020603050405020304" pitchFamily="18" charset="0"/>
              </a:rPr>
              <a:t> for image captioning, </a:t>
            </a:r>
            <a:r>
              <a:rPr lang="en-US" sz="1800" b="1" dirty="0">
                <a:latin typeface="Times New Roman" panose="02020603050405020304" pitchFamily="18" charset="0"/>
                <a:cs typeface="Times New Roman" panose="02020603050405020304" pitchFamily="18" charset="0"/>
              </a:rPr>
              <a:t>GPT-3.5</a:t>
            </a:r>
            <a:r>
              <a:rPr lang="en-US" sz="1800" dirty="0">
                <a:latin typeface="Times New Roman" panose="02020603050405020304" pitchFamily="18" charset="0"/>
                <a:cs typeface="Times New Roman" panose="02020603050405020304" pitchFamily="18" charset="0"/>
              </a:rPr>
              <a:t> for story generation, and </a:t>
            </a:r>
            <a:r>
              <a:rPr lang="en-US" sz="1800" b="1" dirty="0" err="1">
                <a:latin typeface="Times New Roman" panose="02020603050405020304" pitchFamily="18" charset="0"/>
                <a:cs typeface="Times New Roman" panose="02020603050405020304" pitchFamily="18" charset="0"/>
              </a:rPr>
              <a:t>ESPnet</a:t>
            </a:r>
            <a:r>
              <a:rPr lang="en-US" sz="1800" b="1" dirty="0">
                <a:latin typeface="Times New Roman" panose="02020603050405020304" pitchFamily="18" charset="0"/>
                <a:cs typeface="Times New Roman" panose="02020603050405020304" pitchFamily="18" charset="0"/>
              </a:rPr>
              <a:t> VITS</a:t>
            </a:r>
            <a:r>
              <a:rPr lang="en-US" sz="1800" dirty="0">
                <a:latin typeface="Times New Roman" panose="02020603050405020304" pitchFamily="18" charset="0"/>
                <a:cs typeface="Times New Roman" panose="02020603050405020304" pitchFamily="18" charset="0"/>
              </a:rPr>
              <a:t> for speech synthesis.</a:t>
            </a:r>
          </a:p>
          <a:p>
            <a:pPr>
              <a:lnSpc>
                <a:spcPct val="150000"/>
              </a:lnSpc>
            </a:pPr>
            <a:r>
              <a:rPr lang="en-US" sz="1800" dirty="0">
                <a:latin typeface="Times New Roman" panose="02020603050405020304" pitchFamily="18" charset="0"/>
                <a:cs typeface="Times New Roman" panose="02020603050405020304" pitchFamily="18" charset="0"/>
              </a:rPr>
              <a:t>Users receive both </a:t>
            </a:r>
            <a:r>
              <a:rPr lang="en-US" sz="1800" b="1" dirty="0">
                <a:latin typeface="Times New Roman" panose="02020603050405020304" pitchFamily="18" charset="0"/>
                <a:cs typeface="Times New Roman" panose="02020603050405020304" pitchFamily="18" charset="0"/>
              </a:rPr>
              <a:t>readable text</a:t>
            </a:r>
            <a:r>
              <a:rPr lang="en-US" sz="1800" dirty="0">
                <a:latin typeface="Times New Roman" panose="02020603050405020304" pitchFamily="18" charset="0"/>
                <a:cs typeface="Times New Roman" panose="02020603050405020304" pitchFamily="18" charset="0"/>
              </a:rPr>
              <a:t> and </a:t>
            </a:r>
            <a:r>
              <a:rPr lang="en-US" sz="1800" b="1" dirty="0" err="1">
                <a:latin typeface="Times New Roman" panose="02020603050405020304" pitchFamily="18" charset="0"/>
                <a:cs typeface="Times New Roman" panose="02020603050405020304" pitchFamily="18" charset="0"/>
              </a:rPr>
              <a:t>streamable</a:t>
            </a:r>
            <a:r>
              <a:rPr lang="en-US" sz="1800" b="1" dirty="0">
                <a:latin typeface="Times New Roman" panose="02020603050405020304" pitchFamily="18" charset="0"/>
                <a:cs typeface="Times New Roman" panose="02020603050405020304" pitchFamily="18" charset="0"/>
              </a:rPr>
              <a:t>/downloadable audio</a:t>
            </a:r>
            <a:r>
              <a:rPr lang="en-US" sz="1800" dirty="0">
                <a:latin typeface="Times New Roman" panose="02020603050405020304" pitchFamily="18" charset="0"/>
                <a:cs typeface="Times New Roman" panose="02020603050405020304" pitchFamily="18" charset="0"/>
              </a:rPr>
              <a:t>.</a:t>
            </a:r>
          </a:p>
          <a:p>
            <a:pPr>
              <a:lnSpc>
                <a:spcPct val="150000"/>
              </a:lnSpc>
            </a:pPr>
            <a:r>
              <a:rPr lang="en-US" sz="1800" dirty="0">
                <a:latin typeface="Times New Roman" panose="02020603050405020304" pitchFamily="18" charset="0"/>
                <a:cs typeface="Times New Roman" panose="02020603050405020304" pitchFamily="18" charset="0"/>
              </a:rPr>
              <a:t>Delivers fluent, context-aware storytelling with high accuracy.</a:t>
            </a:r>
          </a:p>
          <a:p>
            <a:pPr>
              <a:lnSpc>
                <a:spcPct val="150000"/>
              </a:lnSpc>
            </a:pPr>
            <a:r>
              <a:rPr lang="en-US" sz="1800" dirty="0">
                <a:latin typeface="Times New Roman" panose="02020603050405020304" pitchFamily="18" charset="0"/>
                <a:cs typeface="Times New Roman" panose="02020603050405020304" pitchFamily="18" charset="0"/>
              </a:rPr>
              <a:t>Simple </a:t>
            </a:r>
            <a:r>
              <a:rPr lang="en-US" sz="1800" b="1" dirty="0" err="1">
                <a:latin typeface="Times New Roman" panose="02020603050405020304" pitchFamily="18" charset="0"/>
                <a:cs typeface="Times New Roman" panose="02020603050405020304" pitchFamily="18" charset="0"/>
              </a:rPr>
              <a:t>Streamlit</a:t>
            </a:r>
            <a:r>
              <a:rPr lang="en-US" sz="1800" b="1" dirty="0">
                <a:latin typeface="Times New Roman" panose="02020603050405020304" pitchFamily="18" charset="0"/>
                <a:cs typeface="Times New Roman" panose="02020603050405020304" pitchFamily="18" charset="0"/>
              </a:rPr>
              <a:t> interface</a:t>
            </a:r>
            <a:r>
              <a:rPr lang="en-US" sz="1800" dirty="0">
                <a:latin typeface="Times New Roman" panose="02020603050405020304" pitchFamily="18" charset="0"/>
                <a:cs typeface="Times New Roman" panose="02020603050405020304" pitchFamily="18" charset="0"/>
              </a:rPr>
              <a:t> ensures smooth user interaction and real-time output.</a:t>
            </a:r>
          </a:p>
          <a:p>
            <a:pPr>
              <a:lnSpc>
                <a:spcPct val="150000"/>
              </a:lnSpc>
            </a:pPr>
            <a:r>
              <a:rPr lang="en-US" sz="1800" dirty="0">
                <a:latin typeface="Times New Roman" panose="02020603050405020304" pitchFamily="18" charset="0"/>
                <a:cs typeface="Times New Roman" panose="02020603050405020304" pitchFamily="18" charset="0"/>
              </a:rPr>
              <a:t>Demonstrates a successful integration of computer vision, NLP, and TTS technologies.</a:t>
            </a:r>
          </a:p>
          <a:p>
            <a:pPr>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CBE80B8-452C-31EA-3618-F60F8502E620}"/>
              </a:ext>
            </a:extLst>
          </p:cNvPr>
          <p:cNvSpPr>
            <a:spLocks noGrp="1"/>
          </p:cNvSpPr>
          <p:nvPr>
            <p:ph type="ftr" sz="quarter" idx="11"/>
          </p:nvPr>
        </p:nvSpPr>
        <p:spPr/>
        <p:txBody>
          <a:bodyPr/>
          <a:lstStyle/>
          <a:p>
            <a:r>
              <a:rPr lang="en-IN"/>
              <a:t>DEPT Of AIML</a:t>
            </a:r>
          </a:p>
        </p:txBody>
      </p:sp>
      <p:sp>
        <p:nvSpPr>
          <p:cNvPr id="5" name="Slide Number Placeholder 4">
            <a:extLst>
              <a:ext uri="{FF2B5EF4-FFF2-40B4-BE49-F238E27FC236}">
                <a16:creationId xmlns:a16="http://schemas.microsoft.com/office/drawing/2014/main" id="{B00BBB3E-42BE-40F9-76A5-033E074B944D}"/>
              </a:ext>
            </a:extLst>
          </p:cNvPr>
          <p:cNvSpPr>
            <a:spLocks noGrp="1"/>
          </p:cNvSpPr>
          <p:nvPr>
            <p:ph type="sldNum" sz="quarter" idx="12"/>
          </p:nvPr>
        </p:nvSpPr>
        <p:spPr/>
        <p:txBody>
          <a:bodyPr/>
          <a:lstStyle/>
          <a:p>
            <a:fld id="{809B9DB3-97FE-49DA-96C5-FBCD5839D4BE}" type="slidenum">
              <a:rPr lang="en-IN" smtClean="0"/>
              <a:t>16</a:t>
            </a:fld>
            <a:endParaRPr lang="en-IN"/>
          </a:p>
        </p:txBody>
      </p:sp>
    </p:spTree>
    <p:extLst>
      <p:ext uri="{BB962C8B-B14F-4D97-AF65-F5344CB8AC3E}">
        <p14:creationId xmlns:p14="http://schemas.microsoft.com/office/powerpoint/2010/main" val="276161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27969-4125-5AA1-0EE2-8C72B563A17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E7E6B2-99DF-6AF0-ACEC-5FE0EE563857}"/>
              </a:ext>
            </a:extLst>
          </p:cNvPr>
          <p:cNvSpPr>
            <a:spLocks noGrp="1"/>
          </p:cNvSpPr>
          <p:nvPr>
            <p:ph idx="1"/>
          </p:nvPr>
        </p:nvSpPr>
        <p:spPr/>
        <p:txBody>
          <a:bodyPr>
            <a:noAutofit/>
          </a:bodyPr>
          <a:lstStyle/>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generate stories in regional and global languages.</a:t>
            </a:r>
          </a:p>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Emotion-aware TTS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expressive and context-sensitive narration.</a:t>
            </a:r>
          </a:p>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and offline deployment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accessibility and assistive tools.</a:t>
            </a:r>
          </a:p>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 storytelling styles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poetic, humorous, or dramatic modes.</a:t>
            </a:r>
          </a:p>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generation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live camera input for interactive use.</a:t>
            </a:r>
          </a:p>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models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vision transformers) for better scene understanding.</a:t>
            </a:r>
          </a:p>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Embedding in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 platforms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virtual assistants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wider applications.</a:t>
            </a:r>
          </a:p>
          <a:p>
            <a:pPr>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11" name="Footer Placeholder 10">
            <a:extLst>
              <a:ext uri="{FF2B5EF4-FFF2-40B4-BE49-F238E27FC236}">
                <a16:creationId xmlns:a16="http://schemas.microsoft.com/office/drawing/2014/main" id="{6FCC6CF6-215A-0A96-102C-EBAF4E0CED10}"/>
              </a:ext>
            </a:extLst>
          </p:cNvPr>
          <p:cNvSpPr>
            <a:spLocks noGrp="1"/>
          </p:cNvSpPr>
          <p:nvPr>
            <p:ph type="ftr" sz="quarter" idx="11"/>
          </p:nvPr>
        </p:nvSpPr>
        <p:spPr/>
        <p:txBody>
          <a:bodyPr/>
          <a:lstStyle/>
          <a:p>
            <a:r>
              <a:rPr lang="en-IN"/>
              <a:t>DEPT Of AIML</a:t>
            </a:r>
          </a:p>
        </p:txBody>
      </p:sp>
      <p:sp>
        <p:nvSpPr>
          <p:cNvPr id="12" name="Slide Number Placeholder 11">
            <a:extLst>
              <a:ext uri="{FF2B5EF4-FFF2-40B4-BE49-F238E27FC236}">
                <a16:creationId xmlns:a16="http://schemas.microsoft.com/office/drawing/2014/main" id="{A9CCA464-3CC3-A59D-CCEE-769A904E04E5}"/>
              </a:ext>
            </a:extLst>
          </p:cNvPr>
          <p:cNvSpPr>
            <a:spLocks noGrp="1"/>
          </p:cNvSpPr>
          <p:nvPr>
            <p:ph type="sldNum" sz="quarter" idx="12"/>
          </p:nvPr>
        </p:nvSpPr>
        <p:spPr/>
        <p:txBody>
          <a:bodyPr/>
          <a:lstStyle/>
          <a:p>
            <a:fld id="{809B9DB3-97FE-49DA-96C5-FBCD5839D4BE}" type="slidenum">
              <a:rPr lang="en-IN" smtClean="0"/>
              <a:t>17</a:t>
            </a:fld>
            <a:endParaRPr lang="en-IN"/>
          </a:p>
        </p:txBody>
      </p:sp>
    </p:spTree>
    <p:extLst>
      <p:ext uri="{BB962C8B-B14F-4D97-AF65-F5344CB8AC3E}">
        <p14:creationId xmlns:p14="http://schemas.microsoft.com/office/powerpoint/2010/main" val="3716073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AABF-C4F9-CE61-90E4-4D2BA755DD5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91929C-B8AC-6052-EDF5-A7F48A6D2F57}"/>
              </a:ext>
            </a:extLst>
          </p:cNvPr>
          <p:cNvSpPr>
            <a:spLocks noGrp="1"/>
          </p:cNvSpPr>
          <p:nvPr>
            <p:ph idx="1"/>
          </p:nvPr>
        </p:nvSpPr>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“Image-to-Story-to-Speech Generation Using LLM” project presents an innovative and interactive AI system that transforms static images into narrated stories. By integrating BLIP for image captioning, GPT-3.5/4 for story creation, and </a:t>
            </a:r>
            <a:r>
              <a:rPr lang="en-US" sz="1800" dirty="0" err="1">
                <a:latin typeface="Times New Roman" panose="02020603050405020304" pitchFamily="18" charset="0"/>
                <a:cs typeface="Times New Roman" panose="02020603050405020304" pitchFamily="18" charset="0"/>
              </a:rPr>
              <a:t>ESPnet</a:t>
            </a:r>
            <a:r>
              <a:rPr lang="en-US" sz="1800" dirty="0">
                <a:latin typeface="Times New Roman" panose="02020603050405020304" pitchFamily="18" charset="0"/>
                <a:cs typeface="Times New Roman" panose="02020603050405020304" pitchFamily="18" charset="0"/>
              </a:rPr>
              <a:t> VITS for speech synthesis, the system offers a seamless and engaging multimedia experience. It enhances how users interact with visual content and holds strong potential in assistive technologies, education, and entertainment. The project highlights the power of combining computer vision, language generation, and speech synthesis, paving the way for more intelligent and human-like AI applications in the future.</a:t>
            </a:r>
            <a:endParaRPr lang="en-IN" sz="18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C4A447D-4B6A-FA50-C811-F40094E489FC}"/>
              </a:ext>
            </a:extLst>
          </p:cNvPr>
          <p:cNvSpPr>
            <a:spLocks noGrp="1"/>
          </p:cNvSpPr>
          <p:nvPr>
            <p:ph type="ftr" sz="quarter" idx="11"/>
          </p:nvPr>
        </p:nvSpPr>
        <p:spPr/>
        <p:txBody>
          <a:bodyPr/>
          <a:lstStyle/>
          <a:p>
            <a:r>
              <a:rPr lang="en-IN"/>
              <a:t>DEPT Of AIML</a:t>
            </a:r>
          </a:p>
        </p:txBody>
      </p:sp>
      <p:sp>
        <p:nvSpPr>
          <p:cNvPr id="6" name="Slide Number Placeholder 5">
            <a:extLst>
              <a:ext uri="{FF2B5EF4-FFF2-40B4-BE49-F238E27FC236}">
                <a16:creationId xmlns:a16="http://schemas.microsoft.com/office/drawing/2014/main" id="{686F09E4-ADDB-B339-F511-FBD525A13A6B}"/>
              </a:ext>
            </a:extLst>
          </p:cNvPr>
          <p:cNvSpPr>
            <a:spLocks noGrp="1"/>
          </p:cNvSpPr>
          <p:nvPr>
            <p:ph type="sldNum" sz="quarter" idx="12"/>
          </p:nvPr>
        </p:nvSpPr>
        <p:spPr/>
        <p:txBody>
          <a:bodyPr/>
          <a:lstStyle/>
          <a:p>
            <a:fld id="{809B9DB3-97FE-49DA-96C5-FBCD5839D4BE}" type="slidenum">
              <a:rPr lang="en-IN" smtClean="0"/>
              <a:t>18</a:t>
            </a:fld>
            <a:endParaRPr lang="en-IN"/>
          </a:p>
        </p:txBody>
      </p:sp>
    </p:spTree>
    <p:extLst>
      <p:ext uri="{BB962C8B-B14F-4D97-AF65-F5344CB8AC3E}">
        <p14:creationId xmlns:p14="http://schemas.microsoft.com/office/powerpoint/2010/main" val="142154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CA93-0213-588B-3581-F74084D3A63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E5EED4-D41A-4B37-E214-BBF5649C5C9B}"/>
              </a:ext>
            </a:extLst>
          </p:cNvPr>
          <p:cNvSpPr>
            <a:spLocks noGrp="1"/>
          </p:cNvSpPr>
          <p:nvPr>
            <p:ph idx="1"/>
          </p:nvPr>
        </p:nvSpPr>
        <p:spPr/>
        <p:txBody>
          <a:bodyPr>
            <a:noAutofit/>
          </a:bodyPr>
          <a:lstStyle/>
          <a:p>
            <a:pPr>
              <a:buNone/>
            </a:pPr>
            <a:r>
              <a:rPr lang="en-IN" sz="1500" dirty="0">
                <a:latin typeface="Times New Roman" panose="02020603050405020304" pitchFamily="18" charset="0"/>
                <a:cs typeface="Times New Roman" panose="02020603050405020304" pitchFamily="18" charset="0"/>
              </a:rPr>
              <a:t>[1] </a:t>
            </a:r>
            <a:r>
              <a:rPr lang="en-IN" sz="1500" dirty="0" err="1">
                <a:latin typeface="Times New Roman" panose="02020603050405020304" pitchFamily="18" charset="0"/>
                <a:cs typeface="Times New Roman" panose="02020603050405020304" pitchFamily="18" charset="0"/>
              </a:rPr>
              <a:t>Vinyals</a:t>
            </a:r>
            <a:r>
              <a:rPr lang="en-IN" sz="1500" dirty="0">
                <a:latin typeface="Times New Roman" panose="02020603050405020304" pitchFamily="18" charset="0"/>
                <a:cs typeface="Times New Roman" panose="02020603050405020304" pitchFamily="18" charset="0"/>
              </a:rPr>
              <a:t>, K., </a:t>
            </a:r>
            <a:r>
              <a:rPr lang="en-IN" sz="1500" dirty="0" err="1">
                <a:latin typeface="Times New Roman" panose="02020603050405020304" pitchFamily="18" charset="0"/>
                <a:cs typeface="Times New Roman" panose="02020603050405020304" pitchFamily="18" charset="0"/>
              </a:rPr>
              <a:t>Toshev</a:t>
            </a:r>
            <a:r>
              <a:rPr lang="en-IN" sz="1500" dirty="0">
                <a:latin typeface="Times New Roman" panose="02020603050405020304" pitchFamily="18" charset="0"/>
                <a:cs typeface="Times New Roman" panose="02020603050405020304" pitchFamily="18" charset="0"/>
              </a:rPr>
              <a:t>, A., Bengio, S., &amp; Erhan, D. (2015). </a:t>
            </a:r>
            <a:r>
              <a:rPr lang="en-IN" sz="1500" i="1" dirty="0">
                <a:latin typeface="Times New Roman" panose="02020603050405020304" pitchFamily="18" charset="0"/>
                <a:cs typeface="Times New Roman" panose="02020603050405020304" pitchFamily="18" charset="0"/>
              </a:rPr>
              <a:t>Image Captioning with Deep Learning</a:t>
            </a:r>
            <a:r>
              <a:rPr lang="en-IN" sz="1500" dirty="0">
                <a:latin typeface="Times New Roman" panose="02020603050405020304" pitchFamily="18" charset="0"/>
                <a:cs typeface="Times New Roman" panose="02020603050405020304" pitchFamily="18" charset="0"/>
              </a:rPr>
              <a:t>. Proceedings of </a:t>
            </a:r>
            <a:r>
              <a:rPr lang="en-IN" sz="1500" dirty="0" err="1">
                <a:latin typeface="Times New Roman" panose="02020603050405020304" pitchFamily="18" charset="0"/>
                <a:cs typeface="Times New Roman" panose="02020603050405020304" pitchFamily="18" charset="0"/>
              </a:rPr>
              <a:t>NeurIPS</a:t>
            </a:r>
            <a:r>
              <a:rPr lang="en-IN" sz="1500" dirty="0">
                <a:latin typeface="Times New Roman" panose="02020603050405020304" pitchFamily="18" charset="0"/>
                <a:cs typeface="Times New Roman" panose="02020603050405020304" pitchFamily="18" charset="0"/>
              </a:rPr>
              <a:t>.</a:t>
            </a:r>
            <a:br>
              <a:rPr lang="en-IN" sz="1500"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a:p>
            <a:pPr>
              <a:buNone/>
            </a:pPr>
            <a:r>
              <a:rPr lang="en-IN" sz="1500" dirty="0">
                <a:latin typeface="Times New Roman" panose="02020603050405020304" pitchFamily="18" charset="0"/>
                <a:cs typeface="Times New Roman" panose="02020603050405020304" pitchFamily="18" charset="0"/>
              </a:rPr>
              <a:t>[2] Radford, A., Wu, J., Child, R., Luan, D., Amodei, D., &amp; </a:t>
            </a:r>
            <a:r>
              <a:rPr lang="en-IN" sz="1500" dirty="0" err="1">
                <a:latin typeface="Times New Roman" panose="02020603050405020304" pitchFamily="18" charset="0"/>
                <a:cs typeface="Times New Roman" panose="02020603050405020304" pitchFamily="18" charset="0"/>
              </a:rPr>
              <a:t>Sutskever</a:t>
            </a:r>
            <a:r>
              <a:rPr lang="en-IN" sz="1500" dirty="0">
                <a:latin typeface="Times New Roman" panose="02020603050405020304" pitchFamily="18" charset="0"/>
                <a:cs typeface="Times New Roman" panose="02020603050405020304" pitchFamily="18" charset="0"/>
              </a:rPr>
              <a:t>, I. (2021). </a:t>
            </a:r>
            <a:r>
              <a:rPr lang="en-IN" sz="1500" i="1" dirty="0">
                <a:latin typeface="Times New Roman" panose="02020603050405020304" pitchFamily="18" charset="0"/>
                <a:cs typeface="Times New Roman" panose="02020603050405020304" pitchFamily="18" charset="0"/>
              </a:rPr>
              <a:t>Visual Storytelling with Large Language Models</a:t>
            </a:r>
            <a:r>
              <a:rPr lang="en-IN" sz="1500" dirty="0">
                <a:latin typeface="Times New Roman" panose="02020603050405020304" pitchFamily="18" charset="0"/>
                <a:cs typeface="Times New Roman" panose="02020603050405020304" pitchFamily="18" charset="0"/>
              </a:rPr>
              <a:t>. OpenAI Blog.</a:t>
            </a:r>
          </a:p>
          <a:p>
            <a:pPr>
              <a:buNone/>
            </a:pPr>
            <a:r>
              <a:rPr lang="en-IN" sz="1500" dirty="0">
                <a:latin typeface="Times New Roman" panose="02020603050405020304" pitchFamily="18" charset="0"/>
                <a:cs typeface="Times New Roman" panose="02020603050405020304" pitchFamily="18" charset="0"/>
              </a:rPr>
              <a:t>[3] Wang, Y., Skerry-Ryan, R., Garofalo, D. W., Radford, A., &amp; Amodei, D. (2018). </a:t>
            </a:r>
            <a:r>
              <a:rPr lang="en-IN" sz="1500" i="1" dirty="0">
                <a:latin typeface="Times New Roman" panose="02020603050405020304" pitchFamily="18" charset="0"/>
                <a:cs typeface="Times New Roman" panose="02020603050405020304" pitchFamily="18" charset="0"/>
              </a:rPr>
              <a:t>End-to-End Text-to-Speech with Deep Learning Models</a:t>
            </a:r>
            <a:r>
              <a:rPr lang="en-IN" sz="1500" dirty="0">
                <a:latin typeface="Times New Roman" panose="02020603050405020304" pitchFamily="18" charset="0"/>
                <a:cs typeface="Times New Roman" panose="02020603050405020304" pitchFamily="18" charset="0"/>
              </a:rPr>
              <a:t>. IEEE Transactions on Audio, Speech, and Language Processing.</a:t>
            </a:r>
            <a:br>
              <a:rPr lang="en-IN" sz="1500"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a:p>
            <a:pPr>
              <a:buNone/>
            </a:pPr>
            <a:r>
              <a:rPr lang="en-IN" sz="1500" dirty="0">
                <a:latin typeface="Times New Roman" panose="02020603050405020304" pitchFamily="18" charset="0"/>
                <a:cs typeface="Times New Roman" panose="02020603050405020304" pitchFamily="18" charset="0"/>
              </a:rPr>
              <a:t>[4] Li, J., Zhang, X., Lan, X., Yu, J., &amp; Feng, J. (2022). </a:t>
            </a:r>
            <a:r>
              <a:rPr lang="en-IN" sz="1500" i="1" dirty="0">
                <a:latin typeface="Times New Roman" panose="02020603050405020304" pitchFamily="18" charset="0"/>
                <a:cs typeface="Times New Roman" panose="02020603050405020304" pitchFamily="18" charset="0"/>
              </a:rPr>
              <a:t>BLIP: Bootstrapping Language-Image Pretraining for Image Captioning</a:t>
            </a:r>
            <a:r>
              <a:rPr lang="en-IN" sz="1500" dirty="0">
                <a:latin typeface="Times New Roman" panose="02020603050405020304" pitchFamily="18" charset="0"/>
                <a:cs typeface="Times New Roman" panose="02020603050405020304" pitchFamily="18" charset="0"/>
              </a:rPr>
              <a:t>. In Proceedings of the IEEE/CVF Conference on Computer Vision and Pattern Recognition (CVPR).</a:t>
            </a:r>
            <a:br>
              <a:rPr lang="en-IN" sz="1500"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a:p>
            <a:pPr>
              <a:buNone/>
            </a:pPr>
            <a:r>
              <a:rPr lang="en-IN" sz="1500" dirty="0">
                <a:latin typeface="Times New Roman" panose="02020603050405020304" pitchFamily="18" charset="0"/>
                <a:cs typeface="Times New Roman" panose="02020603050405020304" pitchFamily="18" charset="0"/>
              </a:rPr>
              <a:t>[5] Roberts, D., </a:t>
            </a:r>
            <a:r>
              <a:rPr lang="en-IN" sz="1500" dirty="0" err="1">
                <a:latin typeface="Times New Roman" panose="02020603050405020304" pitchFamily="18" charset="0"/>
                <a:cs typeface="Times New Roman" panose="02020603050405020304" pitchFamily="18" charset="0"/>
              </a:rPr>
              <a:t>Velloso</a:t>
            </a:r>
            <a:r>
              <a:rPr lang="en-IN" sz="1500" dirty="0">
                <a:latin typeface="Times New Roman" panose="02020603050405020304" pitchFamily="18" charset="0"/>
                <a:cs typeface="Times New Roman" panose="02020603050405020304" pitchFamily="18" charset="0"/>
              </a:rPr>
              <a:t>, G. R. S., </a:t>
            </a:r>
            <a:r>
              <a:rPr lang="en-IN" sz="1500" dirty="0" err="1">
                <a:latin typeface="Times New Roman" panose="02020603050405020304" pitchFamily="18" charset="0"/>
                <a:cs typeface="Times New Roman" panose="02020603050405020304" pitchFamily="18" charset="0"/>
              </a:rPr>
              <a:t>Meneguzzi</a:t>
            </a:r>
            <a:r>
              <a:rPr lang="en-IN" sz="1500" dirty="0">
                <a:latin typeface="Times New Roman" panose="02020603050405020304" pitchFamily="18" charset="0"/>
                <a:cs typeface="Times New Roman" panose="02020603050405020304" pitchFamily="18" charset="0"/>
              </a:rPr>
              <a:t>, E., &amp; Eger, M. H. S. (2021). </a:t>
            </a:r>
            <a:r>
              <a:rPr lang="en-IN" sz="1500" i="1" dirty="0">
                <a:latin typeface="Times New Roman" panose="02020603050405020304" pitchFamily="18" charset="0"/>
                <a:cs typeface="Times New Roman" panose="02020603050405020304" pitchFamily="18" charset="0"/>
              </a:rPr>
              <a:t>Interactive Storytelling through AI: A Review of Narrative Generation Techniques</a:t>
            </a:r>
            <a:r>
              <a:rPr lang="en-IN" sz="1500" dirty="0">
                <a:latin typeface="Times New Roman" panose="02020603050405020304" pitchFamily="18" charset="0"/>
                <a:cs typeface="Times New Roman" panose="02020603050405020304" pitchFamily="18" charset="0"/>
              </a:rPr>
              <a:t>. ACM Computing Surveys.</a:t>
            </a:r>
          </a:p>
          <a:p>
            <a:pPr marL="228600" algn="just">
              <a:lnSpc>
                <a:spcPct val="150000"/>
              </a:lnSpc>
              <a:buNone/>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[6] Salesforce Research, “BLIP Model Implementation,” GitHub,2022.[Online].</a:t>
            </a:r>
            <a:r>
              <a:rPr lang="en-IN" sz="1500" dirty="0" err="1">
                <a:effectLst/>
                <a:latin typeface="Times New Roman" panose="02020603050405020304" pitchFamily="18" charset="0"/>
                <a:ea typeface="Times New Roman" panose="02020603050405020304" pitchFamily="18" charset="0"/>
                <a:cs typeface="Times New Roman" panose="02020603050405020304" pitchFamily="18" charset="0"/>
              </a:rPr>
              <a:t>Available:</a:t>
            </a:r>
            <a:r>
              <a:rPr lang="en-IN" sz="1500" u="sng"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a:t>
            </a:r>
            <a:r>
              <a:rPr lang="en-IN"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://github.com/salesforce/BLIP</a:t>
            </a:r>
            <a:r>
              <a:rPr lang="en-IN"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228600" algn="just">
              <a:lnSpc>
                <a:spcPct val="150000"/>
              </a:lnSpc>
              <a:buNone/>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[7] Google Developers, “</a:t>
            </a:r>
            <a:r>
              <a:rPr lang="en-IN" sz="1500" dirty="0" err="1">
                <a:effectLst/>
                <a:latin typeface="Times New Roman" panose="02020603050405020304" pitchFamily="18" charset="0"/>
                <a:ea typeface="Times New Roman" panose="02020603050405020304" pitchFamily="18" charset="0"/>
                <a:cs typeface="Times New Roman" panose="02020603050405020304" pitchFamily="18" charset="0"/>
              </a:rPr>
              <a:t>gTTS</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Google Text-to-Speech API </a:t>
            </a:r>
            <a:r>
              <a:rPr lang="en-IN" sz="1500" dirty="0" err="1">
                <a:effectLst/>
                <a:latin typeface="Times New Roman" panose="02020603050405020304" pitchFamily="18" charset="0"/>
                <a:ea typeface="Times New Roman" panose="02020603050405020304" pitchFamily="18" charset="0"/>
                <a:cs typeface="Times New Roman" panose="02020603050405020304" pitchFamily="18" charset="0"/>
              </a:rPr>
              <a:t>forPython</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Available:</a:t>
            </a:r>
            <a:r>
              <a:rPr lang="en-IN" sz="15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https://pypi.org/project/gTTS/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algn="just">
              <a:lnSpc>
                <a:spcPct val="150000"/>
              </a:lnSpc>
              <a:buNone/>
            </a:pPr>
            <a:endParaRPr lang="en-IN" sz="1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algn="just">
              <a:lnSpc>
                <a:spcPct val="150000"/>
              </a:lnSpc>
              <a:buNone/>
            </a:pPr>
            <a:endParaRPr lang="en-IN"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92A8283-BD4B-C683-86E1-97FCDB798CBE}"/>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DEPT Of AIML</a:t>
            </a:r>
          </a:p>
        </p:txBody>
      </p:sp>
      <p:sp>
        <p:nvSpPr>
          <p:cNvPr id="5" name="Slide Number Placeholder 4">
            <a:extLst>
              <a:ext uri="{FF2B5EF4-FFF2-40B4-BE49-F238E27FC236}">
                <a16:creationId xmlns:a16="http://schemas.microsoft.com/office/drawing/2014/main" id="{A7853703-4949-E04C-565A-64B3AB1989C4}"/>
              </a:ext>
            </a:extLst>
          </p:cNvPr>
          <p:cNvSpPr>
            <a:spLocks noGrp="1"/>
          </p:cNvSpPr>
          <p:nvPr>
            <p:ph type="sldNum" sz="quarter" idx="12"/>
          </p:nvPr>
        </p:nvSpPr>
        <p:spPr/>
        <p:txBody>
          <a:bodyPr/>
          <a:lstStyle/>
          <a:p>
            <a:fld id="{809B9DB3-97FE-49DA-96C5-FBCD5839D4BE}" type="slidenum">
              <a:rPr lang="en-IN" smtClean="0">
                <a:latin typeface="Times New Roman" panose="02020603050405020304" pitchFamily="18" charset="0"/>
                <a:cs typeface="Times New Roman" panose="02020603050405020304" pitchFamily="18" charset="0"/>
              </a:rPr>
              <a:t>19</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97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BFA0-1772-45EA-B29F-931DA0908D0F}"/>
              </a:ext>
            </a:extLst>
          </p:cNvPr>
          <p:cNvSpPr>
            <a:spLocks noGrp="1"/>
          </p:cNvSpPr>
          <p:nvPr>
            <p:ph type="title"/>
          </p:nvPr>
        </p:nvSpPr>
        <p:spPr>
          <a:xfrm>
            <a:off x="2999874" y="365125"/>
            <a:ext cx="3850105" cy="1325563"/>
          </a:xfrm>
        </p:spPr>
        <p:txBody>
          <a:bodyPr/>
          <a:lstStyle/>
          <a:p>
            <a:r>
              <a:rPr lang="en-IN"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8FB4235A-900F-4AB1-87FC-353B2AAE66CA}"/>
              </a:ext>
            </a:extLst>
          </p:cNvPr>
          <p:cNvSpPr>
            <a:spLocks noGrp="1"/>
          </p:cNvSpPr>
          <p:nvPr>
            <p:ph idx="1"/>
          </p:nvPr>
        </p:nvSpPr>
        <p:spPr/>
        <p:txBody>
          <a:bodyPr>
            <a:normAutofit fontScale="40000" lnSpcReduction="20000"/>
          </a:bodyPr>
          <a:lstStyle/>
          <a:p>
            <a:pPr marL="285750" indent="-285750">
              <a:lnSpc>
                <a:spcPct val="150000"/>
              </a:lnSpc>
            </a:pPr>
            <a:r>
              <a:rPr lang="en-US" sz="3000" dirty="0">
                <a:latin typeface="Arial Rounded MT Bold" panose="020F0704030504030204" pitchFamily="34" charset="0"/>
                <a:cs typeface="Times New Roman" panose="02020603050405020304" pitchFamily="18" charset="0"/>
              </a:rPr>
              <a:t>Abstract</a:t>
            </a:r>
          </a:p>
          <a:p>
            <a:pPr marL="285750" indent="-285750">
              <a:lnSpc>
                <a:spcPct val="150000"/>
              </a:lnSpc>
            </a:pPr>
            <a:r>
              <a:rPr lang="en-US" sz="3000" dirty="0">
                <a:latin typeface="Arial Rounded MT Bold" panose="020F0704030504030204" pitchFamily="34" charset="0"/>
                <a:cs typeface="Times New Roman" panose="02020603050405020304" pitchFamily="18" charset="0"/>
              </a:rPr>
              <a:t>Introduction</a:t>
            </a:r>
          </a:p>
          <a:p>
            <a:pPr marL="285750" indent="-285750">
              <a:lnSpc>
                <a:spcPct val="150000"/>
              </a:lnSpc>
            </a:pPr>
            <a:r>
              <a:rPr lang="en-US" sz="3000" dirty="0">
                <a:latin typeface="Arial Rounded MT Bold" panose="020F0704030504030204" pitchFamily="34" charset="0"/>
                <a:cs typeface="Times New Roman" panose="02020603050405020304" pitchFamily="18" charset="0"/>
              </a:rPr>
              <a:t>Literature Survey</a:t>
            </a:r>
          </a:p>
          <a:p>
            <a:pPr marL="285750" indent="-285750">
              <a:lnSpc>
                <a:spcPct val="150000"/>
              </a:lnSpc>
            </a:pPr>
            <a:r>
              <a:rPr lang="en-US" sz="3000" dirty="0">
                <a:latin typeface="Arial Rounded MT Bold" panose="020F0704030504030204" pitchFamily="34" charset="0"/>
                <a:cs typeface="Times New Roman" panose="02020603050405020304" pitchFamily="18" charset="0"/>
              </a:rPr>
              <a:t>Block Diagram</a:t>
            </a:r>
          </a:p>
          <a:p>
            <a:pPr marL="285750" indent="-285750">
              <a:lnSpc>
                <a:spcPct val="150000"/>
              </a:lnSpc>
            </a:pPr>
            <a:r>
              <a:rPr lang="en-US" sz="3000" dirty="0">
                <a:latin typeface="Arial Rounded MT Bold" panose="020F0704030504030204" pitchFamily="34" charset="0"/>
                <a:cs typeface="Times New Roman" panose="02020603050405020304" pitchFamily="18" charset="0"/>
              </a:rPr>
              <a:t>Hardware/Software Description</a:t>
            </a:r>
          </a:p>
          <a:p>
            <a:pPr marL="285750" indent="-285750">
              <a:lnSpc>
                <a:spcPct val="150000"/>
              </a:lnSpc>
            </a:pPr>
            <a:r>
              <a:rPr lang="en-US" sz="3000" dirty="0">
                <a:latin typeface="Arial Rounded MT Bold" panose="020F0704030504030204" pitchFamily="34" charset="0"/>
                <a:cs typeface="Times New Roman" panose="02020603050405020304" pitchFamily="18" charset="0"/>
              </a:rPr>
              <a:t>Methodology</a:t>
            </a:r>
          </a:p>
          <a:p>
            <a:pPr marL="285750" indent="-285750">
              <a:lnSpc>
                <a:spcPct val="150000"/>
              </a:lnSpc>
            </a:pPr>
            <a:r>
              <a:rPr lang="en-US" sz="3000" dirty="0">
                <a:latin typeface="Arial Rounded MT Bold" panose="020F0704030504030204" pitchFamily="34" charset="0"/>
                <a:cs typeface="Times New Roman" panose="02020603050405020304" pitchFamily="18" charset="0"/>
              </a:rPr>
              <a:t>Flowchart</a:t>
            </a:r>
          </a:p>
          <a:p>
            <a:pPr marL="285750" indent="-285750">
              <a:lnSpc>
                <a:spcPct val="150000"/>
              </a:lnSpc>
            </a:pPr>
            <a:r>
              <a:rPr lang="en-US" sz="3000" dirty="0">
                <a:latin typeface="Arial Rounded MT Bold" panose="020F0704030504030204" pitchFamily="34" charset="0"/>
                <a:cs typeface="Times New Roman" panose="02020603050405020304" pitchFamily="18" charset="0"/>
              </a:rPr>
              <a:t>Code &amp; Output</a:t>
            </a:r>
          </a:p>
          <a:p>
            <a:pPr marL="285750" indent="-285750">
              <a:lnSpc>
                <a:spcPct val="150000"/>
              </a:lnSpc>
            </a:pPr>
            <a:r>
              <a:rPr lang="en-US" sz="3000" dirty="0">
                <a:latin typeface="Arial Rounded MT Bold" panose="020F0704030504030204" pitchFamily="34" charset="0"/>
                <a:cs typeface="Times New Roman" panose="02020603050405020304" pitchFamily="18" charset="0"/>
              </a:rPr>
              <a:t>Implementation</a:t>
            </a:r>
          </a:p>
          <a:p>
            <a:pPr marL="285750" indent="-285750">
              <a:lnSpc>
                <a:spcPct val="150000"/>
              </a:lnSpc>
            </a:pPr>
            <a:r>
              <a:rPr lang="en-US" sz="3000" dirty="0">
                <a:latin typeface="Arial Rounded MT Bold" panose="020F0704030504030204" pitchFamily="34" charset="0"/>
                <a:cs typeface="Times New Roman" panose="02020603050405020304" pitchFamily="18" charset="0"/>
              </a:rPr>
              <a:t>Results and Future Scope</a:t>
            </a:r>
          </a:p>
          <a:p>
            <a:pPr marL="285750" indent="-285750">
              <a:lnSpc>
                <a:spcPct val="150000"/>
              </a:lnSpc>
            </a:pPr>
            <a:r>
              <a:rPr lang="en-US" sz="3000" dirty="0">
                <a:latin typeface="Arial Rounded MT Bold" panose="020F0704030504030204" pitchFamily="34" charset="0"/>
                <a:cs typeface="Times New Roman" panose="02020603050405020304" pitchFamily="18" charset="0"/>
              </a:rPr>
              <a:t>Conclusion</a:t>
            </a:r>
          </a:p>
          <a:p>
            <a:pPr marL="285750" indent="-285750">
              <a:lnSpc>
                <a:spcPct val="150000"/>
              </a:lnSpc>
            </a:pPr>
            <a:r>
              <a:rPr lang="en-US" sz="3000" dirty="0">
                <a:latin typeface="Arial Rounded MT Bold" panose="020F0704030504030204" pitchFamily="34" charset="0"/>
                <a:cs typeface="Times New Roman" panose="02020603050405020304" pitchFamily="18" charset="0"/>
              </a:rPr>
              <a:t>References</a:t>
            </a:r>
          </a:p>
          <a:p>
            <a:pPr marL="0" indent="0">
              <a:buNone/>
            </a:pPr>
            <a:endParaRPr lang="en-IN" dirty="0"/>
          </a:p>
        </p:txBody>
      </p:sp>
      <p:sp>
        <p:nvSpPr>
          <p:cNvPr id="4" name="Footer Placeholder 3">
            <a:extLst>
              <a:ext uri="{FF2B5EF4-FFF2-40B4-BE49-F238E27FC236}">
                <a16:creationId xmlns:a16="http://schemas.microsoft.com/office/drawing/2014/main" id="{9261E7FF-BD8B-4B04-A33F-8FB02A9D86D8}"/>
              </a:ext>
            </a:extLst>
          </p:cNvPr>
          <p:cNvSpPr>
            <a:spLocks noGrp="1"/>
          </p:cNvSpPr>
          <p:nvPr>
            <p:ph type="ftr" sz="quarter" idx="11"/>
          </p:nvPr>
        </p:nvSpPr>
        <p:spPr/>
        <p:txBody>
          <a:bodyPr/>
          <a:lstStyle/>
          <a:p>
            <a:r>
              <a:rPr lang="en-IN"/>
              <a:t>DEPT Of AIML</a:t>
            </a:r>
          </a:p>
        </p:txBody>
      </p:sp>
      <p:sp>
        <p:nvSpPr>
          <p:cNvPr id="5" name="Slide Number Placeholder 4">
            <a:extLst>
              <a:ext uri="{FF2B5EF4-FFF2-40B4-BE49-F238E27FC236}">
                <a16:creationId xmlns:a16="http://schemas.microsoft.com/office/drawing/2014/main" id="{714E3B57-EF58-4A81-AE60-7C58B375817D}"/>
              </a:ext>
            </a:extLst>
          </p:cNvPr>
          <p:cNvSpPr>
            <a:spLocks noGrp="1"/>
          </p:cNvSpPr>
          <p:nvPr>
            <p:ph type="sldNum" sz="quarter" idx="12"/>
          </p:nvPr>
        </p:nvSpPr>
        <p:spPr/>
        <p:txBody>
          <a:bodyPr/>
          <a:lstStyle/>
          <a:p>
            <a:fld id="{809B9DB3-97FE-49DA-96C5-FBCD5839D4BE}" type="slidenum">
              <a:rPr lang="en-IN" smtClean="0"/>
              <a:t>2</a:t>
            </a:fld>
            <a:endParaRPr lang="en-IN"/>
          </a:p>
        </p:txBody>
      </p:sp>
    </p:spTree>
    <p:extLst>
      <p:ext uri="{BB962C8B-B14F-4D97-AF65-F5344CB8AC3E}">
        <p14:creationId xmlns:p14="http://schemas.microsoft.com/office/powerpoint/2010/main" val="359021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E5C4-39F9-37D9-3802-F9BB8699C48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862836-BAEA-4F63-DC64-58E6C11A8DE8}"/>
              </a:ext>
            </a:extLst>
          </p:cNvPr>
          <p:cNvSpPr>
            <a:spLocks noGrp="1"/>
          </p:cNvSpPr>
          <p:nvPr>
            <p:ph idx="1"/>
          </p:nvPr>
        </p:nvSpPr>
        <p:spPr>
          <a:xfrm>
            <a:off x="1091380" y="1690687"/>
            <a:ext cx="9979743" cy="4486275"/>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project "Image-to-Story-to-Speech Generation Using LLM" creates an AI system that transforms images into engaging audio stories. It uses the BLIP model for image captioning, GPT-3.5-turbo (via </a:t>
            </a:r>
            <a:r>
              <a:rPr lang="en-US" sz="2000" dirty="0" err="1">
                <a:latin typeface="Times New Roman" panose="02020603050405020304" pitchFamily="18" charset="0"/>
                <a:cs typeface="Times New Roman" panose="02020603050405020304" pitchFamily="18" charset="0"/>
              </a:rPr>
              <a:t>LangChain</a:t>
            </a:r>
            <a:r>
              <a:rPr lang="en-US" sz="2000" dirty="0">
                <a:latin typeface="Times New Roman" panose="02020603050405020304" pitchFamily="18" charset="0"/>
                <a:cs typeface="Times New Roman" panose="02020603050405020304" pitchFamily="18" charset="0"/>
              </a:rPr>
              <a:t>) for generating short, imaginative stories, and the </a:t>
            </a:r>
            <a:r>
              <a:rPr lang="en-US" sz="2000" dirty="0" err="1">
                <a:latin typeface="Times New Roman" panose="02020603050405020304" pitchFamily="18" charset="0"/>
                <a:cs typeface="Times New Roman" panose="02020603050405020304" pitchFamily="18" charset="0"/>
              </a:rPr>
              <a:t>ESPnet</a:t>
            </a:r>
            <a:r>
              <a:rPr lang="en-US" sz="2000" dirty="0">
                <a:latin typeface="Times New Roman" panose="02020603050405020304" pitchFamily="18" charset="0"/>
                <a:cs typeface="Times New Roman" panose="02020603050405020304" pitchFamily="18" charset="0"/>
              </a:rPr>
              <a:t> VITS model for speech synthesis. A user-friendly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interface allows users to upload an image and receive both a written story and audio narration. This system demonstrates the integration of computer vision, NLP, and speech synthesis, with applications in education, accessibility, and entertainment.</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B2F912E-F71E-9F8A-90F8-B75845343B93}"/>
              </a:ext>
            </a:extLst>
          </p:cNvPr>
          <p:cNvSpPr>
            <a:spLocks noGrp="1"/>
          </p:cNvSpPr>
          <p:nvPr>
            <p:ph type="ftr" sz="quarter" idx="11"/>
          </p:nvPr>
        </p:nvSpPr>
        <p:spPr/>
        <p:txBody>
          <a:bodyPr/>
          <a:lstStyle/>
          <a:p>
            <a:r>
              <a:rPr lang="en-IN"/>
              <a:t>DEPT Of AIML</a:t>
            </a:r>
          </a:p>
        </p:txBody>
      </p:sp>
      <p:sp>
        <p:nvSpPr>
          <p:cNvPr id="5" name="Slide Number Placeholder 4">
            <a:extLst>
              <a:ext uri="{FF2B5EF4-FFF2-40B4-BE49-F238E27FC236}">
                <a16:creationId xmlns:a16="http://schemas.microsoft.com/office/drawing/2014/main" id="{0BABCAB6-D89A-126F-6001-7D5754EC4F47}"/>
              </a:ext>
            </a:extLst>
          </p:cNvPr>
          <p:cNvSpPr>
            <a:spLocks noGrp="1"/>
          </p:cNvSpPr>
          <p:nvPr>
            <p:ph type="sldNum" sz="quarter" idx="12"/>
          </p:nvPr>
        </p:nvSpPr>
        <p:spPr/>
        <p:txBody>
          <a:bodyPr/>
          <a:lstStyle/>
          <a:p>
            <a:fld id="{809B9DB3-97FE-49DA-96C5-FBCD5839D4BE}" type="slidenum">
              <a:rPr lang="en-IN" smtClean="0"/>
              <a:t>3</a:t>
            </a:fld>
            <a:endParaRPr lang="en-IN"/>
          </a:p>
        </p:txBody>
      </p:sp>
    </p:spTree>
    <p:extLst>
      <p:ext uri="{BB962C8B-B14F-4D97-AF65-F5344CB8AC3E}">
        <p14:creationId xmlns:p14="http://schemas.microsoft.com/office/powerpoint/2010/main" val="81986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2A06-6CA7-5881-EF80-F86EB46F33E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FD30BF-F82D-D507-FC4F-517A3EC48A63}"/>
              </a:ext>
            </a:extLst>
          </p:cNvPr>
          <p:cNvSpPr>
            <a:spLocks noGrp="1"/>
          </p:cNvSpPr>
          <p:nvPr>
            <p:ph idx="1"/>
          </p:nvPr>
        </p:nvSpPr>
        <p:spPr/>
        <p:txBody>
          <a:bodyPr>
            <a:noAutofit/>
          </a:bodyPr>
          <a:lstStyle/>
          <a:p>
            <a:pPr marR="0" lvl="0" algn="l" defTabSz="914400" rtl="0" eaLnBrk="0" fontAlgn="base" latinLnBrk="0" hangingPunct="0">
              <a:lnSpc>
                <a:spcPct val="150000"/>
              </a:lnSpc>
              <a:spcBef>
                <a:spcPct val="0"/>
              </a:spcBef>
              <a:spcAft>
                <a:spcPct val="0"/>
              </a:spcAft>
              <a:buClrTx/>
              <a:buSzTx/>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project </a:t>
            </a:r>
            <a:r>
              <a:rPr kumimoji="0" lang="en-US" alt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"Image-to-Story-to-Speech Generation Using LLM"</a:t>
            </a: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combines AI models to create a seamless process that converts an image into a narrated story.</a:t>
            </a:r>
          </a:p>
          <a:p>
            <a:pPr marR="0" lvl="0" algn="l" defTabSz="914400" rtl="0" eaLnBrk="0" fontAlgn="base" latinLnBrk="0" hangingPunct="0">
              <a:lnSpc>
                <a:spcPct val="150000"/>
              </a:lnSpc>
              <a:spcBef>
                <a:spcPct val="0"/>
              </a:spcBef>
              <a:spcAft>
                <a:spcPct val="0"/>
              </a:spcAft>
              <a:buClrTx/>
              <a:buSzTx/>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It uses the BLIP model for image captioning, GPT-3.5 for story generation, and the </a:t>
            </a:r>
            <a:r>
              <a:rPr kumimoji="0" lang="en-US" altLang="en-US" sz="1600" b="1"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ESPnet</a:t>
            </a:r>
            <a:r>
              <a:rPr kumimoji="0" lang="en-US" alt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VITS model</a:t>
            </a: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for text-to-speech conversion.</a:t>
            </a:r>
          </a:p>
          <a:p>
            <a:pPr marR="0" lvl="0" algn="l" defTabSz="914400" rtl="0" eaLnBrk="0" fontAlgn="base" latinLnBrk="0" hangingPunct="0">
              <a:lnSpc>
                <a:spcPct val="150000"/>
              </a:lnSpc>
              <a:spcBef>
                <a:spcPct val="0"/>
              </a:spcBef>
              <a:spcAft>
                <a:spcPct val="0"/>
              </a:spcAft>
              <a:buClrTx/>
              <a:buSzTx/>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goal is to emulate human storytelling by interpreting visual inputs and transforming them into engaging audio output.</a:t>
            </a:r>
          </a:p>
          <a:p>
            <a:pPr marR="0" lvl="0" algn="l" defTabSz="914400" rtl="0" eaLnBrk="0" fontAlgn="base" latinLnBrk="0" hangingPunct="0">
              <a:lnSpc>
                <a:spcPct val="150000"/>
              </a:lnSpc>
              <a:spcBef>
                <a:spcPct val="0"/>
              </a:spcBef>
              <a:spcAft>
                <a:spcPct val="0"/>
              </a:spcAft>
              <a:buClrTx/>
              <a:buSzTx/>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This system merges computer vision, natural language processing, and speech synthesis, showcasing the power of multimodal AI.</a:t>
            </a:r>
          </a:p>
          <a:p>
            <a:pPr marR="0" lvl="0" algn="l" defTabSz="914400" rtl="0" eaLnBrk="0" fontAlgn="base" latinLnBrk="0" hangingPunct="0">
              <a:lnSpc>
                <a:spcPct val="150000"/>
              </a:lnSpc>
              <a:spcBef>
                <a:spcPct val="0"/>
              </a:spcBef>
              <a:spcAft>
                <a:spcPct val="0"/>
              </a:spcAft>
              <a:buClrTx/>
              <a:buSzTx/>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Users can upload an image and instantly receive both a written story and a narrated version, making it accessible and interactive.</a:t>
            </a:r>
          </a:p>
          <a:p>
            <a:pPr marR="0" lvl="0" algn="l" defTabSz="914400" rtl="0" eaLnBrk="0" fontAlgn="base" latinLnBrk="0" hangingPunct="0">
              <a:lnSpc>
                <a:spcPct val="150000"/>
              </a:lnSpc>
              <a:spcBef>
                <a:spcPct val="0"/>
              </a:spcBef>
              <a:spcAft>
                <a:spcPct val="0"/>
              </a:spcAft>
              <a:buClrTx/>
              <a:buSzTx/>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Applications include education, assistive technology for the visually impaired, and content creation for social media and entertainment.</a:t>
            </a:r>
          </a:p>
          <a:p>
            <a:pPr marR="0" lvl="0" algn="l" defTabSz="914400" rtl="0" eaLnBrk="0" fontAlgn="base" latinLnBrk="0" hangingPunct="0">
              <a:lnSpc>
                <a:spcPct val="150000"/>
              </a:lnSpc>
              <a:spcBef>
                <a:spcPct val="0"/>
              </a:spcBef>
              <a:spcAft>
                <a:spcPct val="0"/>
              </a:spcAft>
              <a:buClrTx/>
              <a:buSzTx/>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Built with </a:t>
            </a:r>
            <a:r>
              <a:rPr kumimoji="0" lang="en-US" altLang="en-US" sz="1600" b="1"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Streamlit</a:t>
            </a: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the system offers a simple, real-time, and user-friendly interface for seamless interaction.</a:t>
            </a:r>
          </a:p>
          <a:p>
            <a:pPr>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12" name="Footer Placeholder 11">
            <a:extLst>
              <a:ext uri="{FF2B5EF4-FFF2-40B4-BE49-F238E27FC236}">
                <a16:creationId xmlns:a16="http://schemas.microsoft.com/office/drawing/2014/main" id="{6AB2D038-FF24-2B4A-13B2-15D999D716C0}"/>
              </a:ext>
            </a:extLst>
          </p:cNvPr>
          <p:cNvSpPr>
            <a:spLocks noGrp="1"/>
          </p:cNvSpPr>
          <p:nvPr>
            <p:ph type="ftr" sz="quarter" idx="11"/>
          </p:nvPr>
        </p:nvSpPr>
        <p:spPr/>
        <p:txBody>
          <a:bodyPr/>
          <a:lstStyle/>
          <a:p>
            <a:r>
              <a:rPr lang="en-IN"/>
              <a:t>DEPT Of AIML</a:t>
            </a:r>
          </a:p>
        </p:txBody>
      </p:sp>
      <p:sp>
        <p:nvSpPr>
          <p:cNvPr id="13" name="Slide Number Placeholder 12">
            <a:extLst>
              <a:ext uri="{FF2B5EF4-FFF2-40B4-BE49-F238E27FC236}">
                <a16:creationId xmlns:a16="http://schemas.microsoft.com/office/drawing/2014/main" id="{76607C4A-C862-17C9-A357-0B2BF821C720}"/>
              </a:ext>
            </a:extLst>
          </p:cNvPr>
          <p:cNvSpPr>
            <a:spLocks noGrp="1"/>
          </p:cNvSpPr>
          <p:nvPr>
            <p:ph type="sldNum" sz="quarter" idx="12"/>
          </p:nvPr>
        </p:nvSpPr>
        <p:spPr/>
        <p:txBody>
          <a:bodyPr/>
          <a:lstStyle/>
          <a:p>
            <a:fld id="{809B9DB3-97FE-49DA-96C5-FBCD5839D4BE}" type="slidenum">
              <a:rPr lang="en-IN" smtClean="0"/>
              <a:t>4</a:t>
            </a:fld>
            <a:endParaRPr lang="en-IN"/>
          </a:p>
        </p:txBody>
      </p:sp>
    </p:spTree>
    <p:extLst>
      <p:ext uri="{BB962C8B-B14F-4D97-AF65-F5344CB8AC3E}">
        <p14:creationId xmlns:p14="http://schemas.microsoft.com/office/powerpoint/2010/main" val="136725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6736-69B7-FE78-B7DC-270596E7DEBC}"/>
              </a:ext>
            </a:extLst>
          </p:cNvPr>
          <p:cNvSpPr>
            <a:spLocks noGrp="1"/>
          </p:cNvSpPr>
          <p:nvPr>
            <p:ph type="title"/>
          </p:nvPr>
        </p:nvSpPr>
        <p:spPr>
          <a:xfrm>
            <a:off x="838200" y="136525"/>
            <a:ext cx="10515600" cy="1325563"/>
          </a:xfrm>
        </p:spPr>
        <p:txBody>
          <a:bodyPr/>
          <a:lstStyle/>
          <a:p>
            <a:pPr algn="ctr"/>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1D4713-41ED-077C-1ACC-14D8A1B68C74}"/>
              </a:ext>
            </a:extLst>
          </p:cNvPr>
          <p:cNvSpPr>
            <a:spLocks noGrp="1"/>
          </p:cNvSpPr>
          <p:nvPr>
            <p:ph idx="1"/>
          </p:nvPr>
        </p:nvSpPr>
        <p:spPr>
          <a:xfrm>
            <a:off x="600364" y="1091380"/>
            <a:ext cx="11218605" cy="4829944"/>
          </a:xfrm>
        </p:spPr>
        <p:txBody>
          <a:bodyPr>
            <a:noAutofit/>
          </a:bodyPr>
          <a:lstStyle/>
          <a:p>
            <a:pPr marL="0" marR="0" lvl="0" indent="0" algn="just" defTabSz="914400" rtl="0" eaLnBrk="0" fontAlgn="base" latinLnBrk="0" hangingPunct="0">
              <a:lnSpc>
                <a:spcPct val="150000"/>
              </a:lnSpc>
              <a:spcBef>
                <a:spcPct val="0"/>
              </a:spcBef>
              <a:spcAft>
                <a:spcPct val="0"/>
              </a:spcAft>
              <a:buClrTx/>
              <a:buSzTx/>
              <a:buNone/>
              <a:tabLst/>
              <a:defRPr/>
            </a:pPr>
            <a:r>
              <a:rPr kumimoji="0" lang="en-US" altLang="en-US" sz="15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a:p>
            <a:pPr algn="just">
              <a:lnSpc>
                <a:spcPct val="150000"/>
              </a:lnSpc>
            </a:pPr>
            <a:endParaRPr lang="en-US" sz="15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88D2D326-1E6A-AF6F-E3B9-4AC157BE62F2}"/>
              </a:ext>
            </a:extLst>
          </p:cNvPr>
          <p:cNvSpPr>
            <a:spLocks noGrp="1"/>
          </p:cNvSpPr>
          <p:nvPr>
            <p:ph type="ftr" sz="quarter" idx="11"/>
          </p:nvPr>
        </p:nvSpPr>
        <p:spPr/>
        <p:txBody>
          <a:bodyPr/>
          <a:lstStyle/>
          <a:p>
            <a:r>
              <a:rPr lang="en-IN"/>
              <a:t>DEPT Of AIML</a:t>
            </a:r>
          </a:p>
        </p:txBody>
      </p:sp>
      <p:sp>
        <p:nvSpPr>
          <p:cNvPr id="8" name="Slide Number Placeholder 7">
            <a:extLst>
              <a:ext uri="{FF2B5EF4-FFF2-40B4-BE49-F238E27FC236}">
                <a16:creationId xmlns:a16="http://schemas.microsoft.com/office/drawing/2014/main" id="{0ADC1964-FF46-1EEF-A648-42B56B41FDEF}"/>
              </a:ext>
            </a:extLst>
          </p:cNvPr>
          <p:cNvSpPr>
            <a:spLocks noGrp="1"/>
          </p:cNvSpPr>
          <p:nvPr>
            <p:ph type="sldNum" sz="quarter" idx="12"/>
          </p:nvPr>
        </p:nvSpPr>
        <p:spPr/>
        <p:txBody>
          <a:bodyPr/>
          <a:lstStyle/>
          <a:p>
            <a:fld id="{809B9DB3-97FE-49DA-96C5-FBCD5839D4BE}" type="slidenum">
              <a:rPr lang="en-IN" smtClean="0"/>
              <a:t>5</a:t>
            </a:fld>
            <a:endParaRPr lang="en-IN"/>
          </a:p>
        </p:txBody>
      </p:sp>
      <p:graphicFrame>
        <p:nvGraphicFramePr>
          <p:cNvPr id="12" name="Table 12">
            <a:extLst>
              <a:ext uri="{FF2B5EF4-FFF2-40B4-BE49-F238E27FC236}">
                <a16:creationId xmlns:a16="http://schemas.microsoft.com/office/drawing/2014/main" id="{36CF9AF4-6175-41EF-801E-4CE73FFC13A8}"/>
              </a:ext>
            </a:extLst>
          </p:cNvPr>
          <p:cNvGraphicFramePr>
            <a:graphicFrameLocks noGrp="1"/>
          </p:cNvGraphicFramePr>
          <p:nvPr>
            <p:extLst>
              <p:ext uri="{D42A27DB-BD31-4B8C-83A1-F6EECF244321}">
                <p14:modId xmlns:p14="http://schemas.microsoft.com/office/powerpoint/2010/main" val="1840209826"/>
              </p:ext>
            </p:extLst>
          </p:nvPr>
        </p:nvGraphicFramePr>
        <p:xfrm>
          <a:off x="1283368" y="1179075"/>
          <a:ext cx="9801726" cy="5212080"/>
        </p:xfrm>
        <a:graphic>
          <a:graphicData uri="http://schemas.openxmlformats.org/drawingml/2006/table">
            <a:tbl>
              <a:tblPr firstRow="1" bandRow="1">
                <a:tableStyleId>{5C22544A-7EE6-4342-B048-85BDC9FD1C3A}</a:tableStyleId>
              </a:tblPr>
              <a:tblGrid>
                <a:gridCol w="1633621">
                  <a:extLst>
                    <a:ext uri="{9D8B030D-6E8A-4147-A177-3AD203B41FA5}">
                      <a16:colId xmlns:a16="http://schemas.microsoft.com/office/drawing/2014/main" val="2158106715"/>
                    </a:ext>
                  </a:extLst>
                </a:gridCol>
                <a:gridCol w="1633621">
                  <a:extLst>
                    <a:ext uri="{9D8B030D-6E8A-4147-A177-3AD203B41FA5}">
                      <a16:colId xmlns:a16="http://schemas.microsoft.com/office/drawing/2014/main" val="188048119"/>
                    </a:ext>
                  </a:extLst>
                </a:gridCol>
                <a:gridCol w="1633621">
                  <a:extLst>
                    <a:ext uri="{9D8B030D-6E8A-4147-A177-3AD203B41FA5}">
                      <a16:colId xmlns:a16="http://schemas.microsoft.com/office/drawing/2014/main" val="4121232914"/>
                    </a:ext>
                  </a:extLst>
                </a:gridCol>
                <a:gridCol w="1633621">
                  <a:extLst>
                    <a:ext uri="{9D8B030D-6E8A-4147-A177-3AD203B41FA5}">
                      <a16:colId xmlns:a16="http://schemas.microsoft.com/office/drawing/2014/main" val="2141014777"/>
                    </a:ext>
                  </a:extLst>
                </a:gridCol>
                <a:gridCol w="1633621">
                  <a:extLst>
                    <a:ext uri="{9D8B030D-6E8A-4147-A177-3AD203B41FA5}">
                      <a16:colId xmlns:a16="http://schemas.microsoft.com/office/drawing/2014/main" val="2517072159"/>
                    </a:ext>
                  </a:extLst>
                </a:gridCol>
                <a:gridCol w="1633621">
                  <a:extLst>
                    <a:ext uri="{9D8B030D-6E8A-4147-A177-3AD203B41FA5}">
                      <a16:colId xmlns:a16="http://schemas.microsoft.com/office/drawing/2014/main" val="410191061"/>
                    </a:ext>
                  </a:extLst>
                </a:gridCol>
              </a:tblGrid>
              <a:tr h="593151">
                <a:tc>
                  <a:txBody>
                    <a:bodyPr/>
                    <a:lstStyle/>
                    <a:p>
                      <a:r>
                        <a:rPr lang="en-IN" dirty="0" err="1"/>
                        <a:t>Sl</a:t>
                      </a:r>
                      <a:endParaRPr lang="en-IN" dirty="0"/>
                    </a:p>
                    <a:p>
                      <a:r>
                        <a:rPr lang="en-IN" dirty="0"/>
                        <a:t>no</a:t>
                      </a:r>
                    </a:p>
                  </a:txBody>
                  <a:tcPr/>
                </a:tc>
                <a:tc>
                  <a:txBody>
                    <a:bodyPr/>
                    <a:lstStyle/>
                    <a:p>
                      <a:r>
                        <a:rPr lang="en-IN" dirty="0"/>
                        <a:t>title</a:t>
                      </a:r>
                    </a:p>
                  </a:txBody>
                  <a:tcPr/>
                </a:tc>
                <a:tc>
                  <a:txBody>
                    <a:bodyPr/>
                    <a:lstStyle/>
                    <a:p>
                      <a:r>
                        <a:rPr lang="en-IN" dirty="0"/>
                        <a:t>Published year</a:t>
                      </a:r>
                    </a:p>
                  </a:txBody>
                  <a:tcPr/>
                </a:tc>
                <a:tc>
                  <a:txBody>
                    <a:bodyPr/>
                    <a:lstStyle/>
                    <a:p>
                      <a:r>
                        <a:rPr lang="en-IN" dirty="0"/>
                        <a:t>Authors</a:t>
                      </a:r>
                    </a:p>
                  </a:txBody>
                  <a:tcPr/>
                </a:tc>
                <a:tc>
                  <a:txBody>
                    <a:bodyPr/>
                    <a:lstStyle/>
                    <a:p>
                      <a:r>
                        <a:rPr lang="en-IN" dirty="0"/>
                        <a:t>Key findings</a:t>
                      </a:r>
                    </a:p>
                  </a:txBody>
                  <a:tcPr/>
                </a:tc>
                <a:tc>
                  <a:txBody>
                    <a:bodyPr/>
                    <a:lstStyle/>
                    <a:p>
                      <a:r>
                        <a:rPr lang="en-IN" dirty="0"/>
                        <a:t>Gaps </a:t>
                      </a:r>
                      <a:r>
                        <a:rPr lang="en-IN" dirty="0" err="1"/>
                        <a:t>identifed</a:t>
                      </a:r>
                      <a:endParaRPr lang="en-IN" dirty="0"/>
                    </a:p>
                  </a:txBody>
                  <a:tcPr/>
                </a:tc>
                <a:extLst>
                  <a:ext uri="{0D108BD9-81ED-4DB2-BD59-A6C34878D82A}">
                    <a16:rowId xmlns:a16="http://schemas.microsoft.com/office/drawing/2014/main" val="2846928856"/>
                  </a:ext>
                </a:extLst>
              </a:tr>
              <a:tr h="1864189">
                <a:tc>
                  <a:txBody>
                    <a:bodyPr/>
                    <a:lstStyle/>
                    <a:p>
                      <a:r>
                        <a:rPr lang="en-IN" dirty="0"/>
                        <a:t>01</a:t>
                      </a:r>
                    </a:p>
                  </a:txBody>
                  <a:tcPr/>
                </a:tc>
                <a:tc>
                  <a:txBody>
                    <a:bodyPr/>
                    <a:lstStyle/>
                    <a:p>
                      <a:r>
                        <a:rPr lang="en-US" dirty="0"/>
                        <a:t>Coherent Visual Storytelling via Parallel Top-Down Visual and Topic Attention</a:t>
                      </a:r>
                      <a:endParaRPr lang="en-IN" dirty="0"/>
                    </a:p>
                  </a:txBody>
                  <a:tcPr/>
                </a:tc>
                <a:tc>
                  <a:txBody>
                    <a:bodyPr/>
                    <a:lstStyle/>
                    <a:p>
                      <a:r>
                        <a:rPr lang="en-IN" dirty="0"/>
                        <a:t>2023</a:t>
                      </a:r>
                    </a:p>
                  </a:txBody>
                  <a:tcPr/>
                </a:tc>
                <a:tc>
                  <a:txBody>
                    <a:bodyPr/>
                    <a:lstStyle/>
                    <a:p>
                      <a:r>
                        <a:rPr lang="en-IN" dirty="0" err="1"/>
                        <a:t>Jinjing</a:t>
                      </a:r>
                      <a:r>
                        <a:rPr lang="en-IN" dirty="0"/>
                        <a:t> Gu, </a:t>
                      </a:r>
                      <a:r>
                        <a:rPr lang="en-IN" dirty="0" err="1"/>
                        <a:t>Hanli</a:t>
                      </a:r>
                      <a:r>
                        <a:rPr lang="en-IN" dirty="0"/>
                        <a:t> Wang, </a:t>
                      </a:r>
                      <a:r>
                        <a:rPr lang="en-IN" dirty="0" err="1"/>
                        <a:t>Ruichao</a:t>
                      </a:r>
                      <a:r>
                        <a:rPr lang="en-IN" dirty="0"/>
                        <a:t> Fan</a:t>
                      </a:r>
                    </a:p>
                  </a:txBody>
                  <a:tcPr/>
                </a:tc>
                <a:tc>
                  <a:txBody>
                    <a:bodyPr/>
                    <a:lstStyle/>
                    <a:p>
                      <a:r>
                        <a:rPr lang="en-US" dirty="0"/>
                        <a:t>Proposed a topic-aware visual storytelling model</a:t>
                      </a:r>
                      <a:endParaRPr lang="en-IN" dirty="0"/>
                    </a:p>
                  </a:txBody>
                  <a:tcPr/>
                </a:tc>
                <a:tc>
                  <a:txBody>
                    <a:bodyPr/>
                    <a:lstStyle/>
                    <a:p>
                      <a:r>
                        <a:rPr lang="en-US" dirty="0"/>
                        <a:t>Does not support real-time or on-device processing.</a:t>
                      </a:r>
                      <a:endParaRPr lang="en-IN" dirty="0"/>
                    </a:p>
                  </a:txBody>
                  <a:tcPr/>
                </a:tc>
                <a:extLst>
                  <a:ext uri="{0D108BD9-81ED-4DB2-BD59-A6C34878D82A}">
                    <a16:rowId xmlns:a16="http://schemas.microsoft.com/office/drawing/2014/main" val="3513509925"/>
                  </a:ext>
                </a:extLst>
              </a:tr>
              <a:tr h="2372604">
                <a:tc>
                  <a:txBody>
                    <a:bodyPr/>
                    <a:lstStyle/>
                    <a:p>
                      <a:r>
                        <a:rPr lang="en-IN" dirty="0"/>
                        <a:t>02</a:t>
                      </a:r>
                    </a:p>
                  </a:txBody>
                  <a:tcPr/>
                </a:tc>
                <a:tc>
                  <a:txBody>
                    <a:bodyPr/>
                    <a:lstStyle/>
                    <a:p>
                      <a:r>
                        <a:rPr lang="en-US" dirty="0"/>
                        <a:t>“Visual Storytelling with Large Language Models” </a:t>
                      </a:r>
                      <a:endParaRPr lang="en-IN" dirty="0"/>
                    </a:p>
                  </a:txBody>
                  <a:tcPr/>
                </a:tc>
                <a:tc>
                  <a:txBody>
                    <a:bodyPr/>
                    <a:lstStyle/>
                    <a:p>
                      <a:r>
                        <a:rPr lang="en-IN" dirty="0"/>
                        <a:t>2021</a:t>
                      </a:r>
                    </a:p>
                  </a:txBody>
                  <a:tcPr/>
                </a:tc>
                <a:tc>
                  <a:txBody>
                    <a:bodyPr/>
                    <a:lstStyle/>
                    <a:p>
                      <a:r>
                        <a:rPr lang="en-US" dirty="0"/>
                        <a:t>A. Radford, J. Wu, R. Child, D.</a:t>
                      </a:r>
                      <a:endParaRPr lang="en-IN" dirty="0"/>
                    </a:p>
                  </a:txBody>
                  <a:tcPr/>
                </a:tc>
                <a:tc>
                  <a:txBody>
                    <a:bodyPr/>
                    <a:lstStyle/>
                    <a:p>
                      <a:r>
                        <a:rPr lang="en-US" dirty="0"/>
                        <a:t>Demonstrates the potential of GPT-3 in generating coherent, context-rich narratives from structured and visual inputs.</a:t>
                      </a:r>
                      <a:endParaRPr lang="en-IN" dirty="0"/>
                    </a:p>
                  </a:txBody>
                  <a:tcPr/>
                </a:tc>
                <a:tc>
                  <a:txBody>
                    <a:bodyPr/>
                    <a:lstStyle/>
                    <a:p>
                      <a:r>
                        <a:rPr lang="en-US" dirty="0"/>
                        <a:t>Not focused on multi-modal alignment or real-time deployment</a:t>
                      </a:r>
                      <a:endParaRPr lang="en-IN" dirty="0"/>
                    </a:p>
                  </a:txBody>
                  <a:tcPr/>
                </a:tc>
                <a:extLst>
                  <a:ext uri="{0D108BD9-81ED-4DB2-BD59-A6C34878D82A}">
                    <a16:rowId xmlns:a16="http://schemas.microsoft.com/office/drawing/2014/main" val="1422354284"/>
                  </a:ext>
                </a:extLst>
              </a:tr>
            </a:tbl>
          </a:graphicData>
        </a:graphic>
      </p:graphicFrame>
    </p:spTree>
    <p:extLst>
      <p:ext uri="{BB962C8B-B14F-4D97-AF65-F5344CB8AC3E}">
        <p14:creationId xmlns:p14="http://schemas.microsoft.com/office/powerpoint/2010/main" val="136902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BA82-9458-3C68-A632-D7D8D9CB3C5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Block Diagram</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DDA06E3-3920-2CDE-7B5E-40C5204B6DA4}"/>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454766" y="1415384"/>
            <a:ext cx="7282468" cy="4858304"/>
          </a:xfrm>
          <a:prstGeom prst="rect">
            <a:avLst/>
          </a:prstGeom>
        </p:spPr>
      </p:pic>
      <p:sp>
        <p:nvSpPr>
          <p:cNvPr id="14" name="Footer Placeholder 13">
            <a:extLst>
              <a:ext uri="{FF2B5EF4-FFF2-40B4-BE49-F238E27FC236}">
                <a16:creationId xmlns:a16="http://schemas.microsoft.com/office/drawing/2014/main" id="{8FD868B9-81CD-C2CD-41A2-360D1DE6F6DD}"/>
              </a:ext>
            </a:extLst>
          </p:cNvPr>
          <p:cNvSpPr>
            <a:spLocks noGrp="1"/>
          </p:cNvSpPr>
          <p:nvPr>
            <p:ph type="ftr" sz="quarter" idx="11"/>
          </p:nvPr>
        </p:nvSpPr>
        <p:spPr/>
        <p:txBody>
          <a:bodyPr/>
          <a:lstStyle/>
          <a:p>
            <a:r>
              <a:rPr lang="en-IN"/>
              <a:t>DEPT Of AIML</a:t>
            </a:r>
          </a:p>
        </p:txBody>
      </p:sp>
      <p:sp>
        <p:nvSpPr>
          <p:cNvPr id="15" name="Slide Number Placeholder 14">
            <a:extLst>
              <a:ext uri="{FF2B5EF4-FFF2-40B4-BE49-F238E27FC236}">
                <a16:creationId xmlns:a16="http://schemas.microsoft.com/office/drawing/2014/main" id="{712C7259-4B19-F872-7B30-407610197305}"/>
              </a:ext>
            </a:extLst>
          </p:cNvPr>
          <p:cNvSpPr>
            <a:spLocks noGrp="1"/>
          </p:cNvSpPr>
          <p:nvPr>
            <p:ph type="sldNum" sz="quarter" idx="12"/>
          </p:nvPr>
        </p:nvSpPr>
        <p:spPr/>
        <p:txBody>
          <a:bodyPr/>
          <a:lstStyle/>
          <a:p>
            <a:fld id="{809B9DB3-97FE-49DA-96C5-FBCD5839D4BE}" type="slidenum">
              <a:rPr lang="en-IN" smtClean="0"/>
              <a:t>6</a:t>
            </a:fld>
            <a:endParaRPr lang="en-IN"/>
          </a:p>
        </p:txBody>
      </p:sp>
    </p:spTree>
    <p:extLst>
      <p:ext uri="{BB962C8B-B14F-4D97-AF65-F5344CB8AC3E}">
        <p14:creationId xmlns:p14="http://schemas.microsoft.com/office/powerpoint/2010/main" val="1323660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A2DDEC-5D8E-29E3-A244-EFD00965B35F}"/>
              </a:ext>
            </a:extLst>
          </p:cNvPr>
          <p:cNvSpPr>
            <a:spLocks noGrp="1"/>
          </p:cNvSpPr>
          <p:nvPr>
            <p:ph type="title"/>
          </p:nvPr>
        </p:nvSpPr>
        <p:spPr/>
        <p:txBody>
          <a:bodyPr/>
          <a:lstStyle/>
          <a:p>
            <a:pPr algn="ctr"/>
            <a:r>
              <a:rPr lang="en-US" dirty="0" err="1">
                <a:latin typeface="Times New Roman" panose="02020603050405020304" pitchFamily="18" charset="0"/>
                <a:cs typeface="Times New Roman" panose="02020603050405020304" pitchFamily="18" charset="0"/>
              </a:rPr>
              <a:t>Explaniation</a:t>
            </a: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83EE6C61-52FB-F771-4D34-F4FD97404848}"/>
              </a:ext>
            </a:extLst>
          </p:cNvPr>
          <p:cNvSpPr>
            <a:spLocks noGrp="1"/>
          </p:cNvSpPr>
          <p:nvPr>
            <p:ph idx="1"/>
          </p:nvPr>
        </p:nvSpPr>
        <p:spPr/>
        <p:txBody>
          <a:bodyPr>
            <a:normAutofit/>
          </a:bodyPr>
          <a:lstStyle/>
          <a:p>
            <a:pPr>
              <a:lnSpc>
                <a:spcPct val="100000"/>
              </a:lnSpc>
            </a:pPr>
            <a:r>
              <a:rPr lang="en-US" sz="1500" dirty="0">
                <a:latin typeface="Times New Roman" panose="02020603050405020304" pitchFamily="18" charset="0"/>
                <a:cs typeface="Times New Roman" panose="02020603050405020304" pitchFamily="18" charset="0"/>
              </a:rPr>
              <a:t>Image Analysis &amp; Caption Generation</a:t>
            </a:r>
          </a:p>
          <a:p>
            <a:pPr lvl="1">
              <a:lnSpc>
                <a:spcPct val="100000"/>
              </a:lnSpc>
            </a:pPr>
            <a:r>
              <a:rPr lang="en-US" sz="1500" dirty="0">
                <a:latin typeface="Times New Roman" panose="02020603050405020304" pitchFamily="18" charset="0"/>
                <a:cs typeface="Times New Roman" panose="02020603050405020304" pitchFamily="18" charset="0"/>
              </a:rPr>
              <a:t>The BLIP model converts visual content into a textual caption by using its encoder-decoder architecture. The encoder captures spatial and semantic features, while the decoder generates a human-readable description.</a:t>
            </a:r>
          </a:p>
          <a:p>
            <a:pPr>
              <a:lnSpc>
                <a:spcPct val="100000"/>
              </a:lnSpc>
            </a:pPr>
            <a:r>
              <a:rPr lang="en-US" sz="1500" dirty="0">
                <a:latin typeface="Times New Roman" panose="02020603050405020304" pitchFamily="18" charset="0"/>
                <a:cs typeface="Times New Roman" panose="02020603050405020304" pitchFamily="18" charset="0"/>
              </a:rPr>
              <a:t>LLM-Based Story Synthesis</a:t>
            </a:r>
          </a:p>
          <a:p>
            <a:pPr lvl="1">
              <a:lnSpc>
                <a:spcPct val="100000"/>
              </a:lnSpc>
            </a:pPr>
            <a:r>
              <a:rPr lang="en-US" sz="1500" dirty="0">
                <a:latin typeface="Times New Roman" panose="02020603050405020304" pitchFamily="18" charset="0"/>
                <a:cs typeface="Times New Roman" panose="02020603050405020304" pitchFamily="18" charset="0"/>
              </a:rPr>
              <a:t>The caption is fed into GPT-3.5-turbo via </a:t>
            </a:r>
            <a:r>
              <a:rPr lang="en-US" sz="1500" dirty="0" err="1">
                <a:latin typeface="Times New Roman" panose="02020603050405020304" pitchFamily="18" charset="0"/>
                <a:cs typeface="Times New Roman" panose="02020603050405020304" pitchFamily="18" charset="0"/>
              </a:rPr>
              <a:t>LangChain</a:t>
            </a:r>
            <a:r>
              <a:rPr lang="en-US" sz="1500" dirty="0">
                <a:latin typeface="Times New Roman" panose="02020603050405020304" pitchFamily="18" charset="0"/>
                <a:cs typeface="Times New Roman" panose="02020603050405020304" pitchFamily="18" charset="0"/>
              </a:rPr>
              <a:t> for story generation. The LLM expands the caption into a rich, creative short story, maintaining context and coherence.</a:t>
            </a:r>
          </a:p>
          <a:p>
            <a:pPr>
              <a:lnSpc>
                <a:spcPct val="100000"/>
              </a:lnSpc>
            </a:pPr>
            <a:r>
              <a:rPr lang="en-US" sz="1500" dirty="0">
                <a:latin typeface="Times New Roman" panose="02020603050405020304" pitchFamily="18" charset="0"/>
                <a:cs typeface="Times New Roman" panose="02020603050405020304" pitchFamily="18" charset="0"/>
              </a:rPr>
              <a:t>Text Normalization</a:t>
            </a:r>
          </a:p>
          <a:p>
            <a:pPr lvl="1">
              <a:lnSpc>
                <a:spcPct val="100000"/>
              </a:lnSpc>
            </a:pPr>
            <a:r>
              <a:rPr lang="en-US" sz="1500" dirty="0">
                <a:latin typeface="Times New Roman" panose="02020603050405020304" pitchFamily="18" charset="0"/>
                <a:cs typeface="Times New Roman" panose="02020603050405020304" pitchFamily="18" charset="0"/>
              </a:rPr>
              <a:t>The generated story is refined to improve speech synthesis. This step handles abbreviations, numerals, punctuation, and prosody markers to ensure better intelligibility and natural speech.</a:t>
            </a:r>
          </a:p>
          <a:p>
            <a:pPr>
              <a:lnSpc>
                <a:spcPct val="100000"/>
              </a:lnSpc>
            </a:pPr>
            <a:r>
              <a:rPr lang="en-US" sz="1500" dirty="0">
                <a:latin typeface="Times New Roman" panose="02020603050405020304" pitchFamily="18" charset="0"/>
                <a:cs typeface="Times New Roman" panose="02020603050405020304" pitchFamily="18" charset="0"/>
              </a:rPr>
              <a:t>Text-to-Speech Conversion</a:t>
            </a:r>
          </a:p>
          <a:p>
            <a:pPr lvl="1">
              <a:lnSpc>
                <a:spcPct val="100000"/>
              </a:lnSpc>
            </a:pPr>
            <a:r>
              <a:rPr lang="en-US" sz="1500" dirty="0">
                <a:latin typeface="Times New Roman" panose="02020603050405020304" pitchFamily="18" charset="0"/>
                <a:cs typeface="Times New Roman" panose="02020603050405020304" pitchFamily="18" charset="0"/>
              </a:rPr>
              <a:t>The </a:t>
            </a:r>
            <a:r>
              <a:rPr lang="en-US" sz="1500" dirty="0" err="1">
                <a:latin typeface="Times New Roman" panose="02020603050405020304" pitchFamily="18" charset="0"/>
                <a:cs typeface="Times New Roman" panose="02020603050405020304" pitchFamily="18" charset="0"/>
              </a:rPr>
              <a:t>ESPnet</a:t>
            </a:r>
            <a:r>
              <a:rPr lang="en-US" sz="1500" dirty="0">
                <a:latin typeface="Times New Roman" panose="02020603050405020304" pitchFamily="18" charset="0"/>
                <a:cs typeface="Times New Roman" panose="02020603050405020304" pitchFamily="18" charset="0"/>
              </a:rPr>
              <a:t> VITS model converts the refined text into high-quality, expressive speech using variational inference and adversarial training, producing audio that can be streamed or saved.</a:t>
            </a:r>
          </a:p>
          <a:p>
            <a:pPr>
              <a:lnSpc>
                <a:spcPct val="100000"/>
              </a:lnSpc>
            </a:pPr>
            <a:r>
              <a:rPr lang="en-US" sz="1500" dirty="0">
                <a:latin typeface="Times New Roman" panose="02020603050405020304" pitchFamily="18" charset="0"/>
                <a:cs typeface="Times New Roman" panose="02020603050405020304" pitchFamily="18" charset="0"/>
              </a:rPr>
              <a:t>Audio Output Layer</a:t>
            </a:r>
          </a:p>
          <a:p>
            <a:pPr lvl="1">
              <a:lnSpc>
                <a:spcPct val="100000"/>
              </a:lnSpc>
            </a:pPr>
            <a:r>
              <a:rPr lang="en-US" sz="1500" dirty="0">
                <a:latin typeface="Times New Roman" panose="02020603050405020304" pitchFamily="18" charset="0"/>
                <a:cs typeface="Times New Roman" panose="02020603050405020304" pitchFamily="18" charset="0"/>
              </a:rPr>
              <a:t>The system integrates with </a:t>
            </a:r>
            <a:r>
              <a:rPr lang="en-US" sz="1500" dirty="0" err="1">
                <a:latin typeface="Times New Roman" panose="02020603050405020304" pitchFamily="18" charset="0"/>
                <a:cs typeface="Times New Roman" panose="02020603050405020304" pitchFamily="18" charset="0"/>
              </a:rPr>
              <a:t>Streamlit</a:t>
            </a:r>
            <a:r>
              <a:rPr lang="en-US" sz="1500" dirty="0">
                <a:latin typeface="Times New Roman" panose="02020603050405020304" pitchFamily="18" charset="0"/>
                <a:cs typeface="Times New Roman" panose="02020603050405020304" pitchFamily="18" charset="0"/>
              </a:rPr>
              <a:t> to play the generated speech and provides an option for users to download the audio, offering a smooth and user-friendly experience from input to output.</a:t>
            </a:r>
          </a:p>
          <a:p>
            <a:endParaRPr lang="en-IN" sz="1500" dirty="0"/>
          </a:p>
        </p:txBody>
      </p:sp>
      <p:sp>
        <p:nvSpPr>
          <p:cNvPr id="9" name="Footer Placeholder 8">
            <a:extLst>
              <a:ext uri="{FF2B5EF4-FFF2-40B4-BE49-F238E27FC236}">
                <a16:creationId xmlns:a16="http://schemas.microsoft.com/office/drawing/2014/main" id="{299D4D4F-A1A1-3D79-0E17-7B095B4517E6}"/>
              </a:ext>
            </a:extLst>
          </p:cNvPr>
          <p:cNvSpPr>
            <a:spLocks noGrp="1"/>
          </p:cNvSpPr>
          <p:nvPr>
            <p:ph type="ftr" sz="quarter" idx="11"/>
          </p:nvPr>
        </p:nvSpPr>
        <p:spPr/>
        <p:txBody>
          <a:bodyPr/>
          <a:lstStyle/>
          <a:p>
            <a:r>
              <a:rPr lang="en-IN"/>
              <a:t>DEPT Of AIML</a:t>
            </a:r>
          </a:p>
        </p:txBody>
      </p:sp>
      <p:sp>
        <p:nvSpPr>
          <p:cNvPr id="10" name="Slide Number Placeholder 9">
            <a:extLst>
              <a:ext uri="{FF2B5EF4-FFF2-40B4-BE49-F238E27FC236}">
                <a16:creationId xmlns:a16="http://schemas.microsoft.com/office/drawing/2014/main" id="{52450010-18FA-7106-934F-5E7B773D6F77}"/>
              </a:ext>
            </a:extLst>
          </p:cNvPr>
          <p:cNvSpPr>
            <a:spLocks noGrp="1"/>
          </p:cNvSpPr>
          <p:nvPr>
            <p:ph type="sldNum" sz="quarter" idx="12"/>
          </p:nvPr>
        </p:nvSpPr>
        <p:spPr/>
        <p:txBody>
          <a:bodyPr/>
          <a:lstStyle/>
          <a:p>
            <a:fld id="{809B9DB3-97FE-49DA-96C5-FBCD5839D4BE}" type="slidenum">
              <a:rPr lang="en-IN" smtClean="0"/>
              <a:t>7</a:t>
            </a:fld>
            <a:endParaRPr lang="en-IN"/>
          </a:p>
        </p:txBody>
      </p:sp>
    </p:spTree>
    <p:extLst>
      <p:ext uri="{BB962C8B-B14F-4D97-AF65-F5344CB8AC3E}">
        <p14:creationId xmlns:p14="http://schemas.microsoft.com/office/powerpoint/2010/main" val="60782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7ED4-573D-13DA-AC3F-FBBCE923FE4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Hardware Description</a:t>
            </a:r>
            <a:endParaRPr lang="en-IN"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33A2536D-0302-4D54-DB12-509D7161CE8B}"/>
              </a:ext>
            </a:extLst>
          </p:cNvPr>
          <p:cNvSpPr>
            <a:spLocks noGrp="1"/>
          </p:cNvSpPr>
          <p:nvPr>
            <p:ph idx="1"/>
          </p:nvPr>
        </p:nvSpPr>
        <p:spPr>
          <a:xfrm>
            <a:off x="838200" y="1494503"/>
            <a:ext cx="10515600" cy="4682460"/>
          </a:xfrm>
        </p:spPr>
        <p:txBody>
          <a:bodyPr>
            <a:norm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2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CPU:</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High-performance processor (e.g., Intel i7, AMD Ryzen 7) for managing tasks.</a:t>
            </a:r>
          </a:p>
          <a:p>
            <a:pPr lvl="1" eaLnBrk="0" fontAlgn="base" hangingPunct="0">
              <a:lnSpc>
                <a:spcPct val="2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GPU:</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Powerful GPU (e.g., NVIDIA RTX 3060/3070) for deep learning model acceleration.</a:t>
            </a:r>
          </a:p>
          <a:p>
            <a:pPr lvl="1" eaLnBrk="0" fontAlgn="base" hangingPunct="0">
              <a:lnSpc>
                <a:spcPct val="2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16GB-32GB RAM for efficient multitasking and processing large models.</a:t>
            </a:r>
          </a:p>
          <a:p>
            <a:pPr lvl="1" eaLnBrk="0" fontAlgn="base" hangingPunct="0">
              <a:lnSpc>
                <a:spcPct val="2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Fast SSD (512GB or more) for quick data and model loading.</a:t>
            </a:r>
          </a:p>
          <a:p>
            <a:pPr lvl="1" eaLnBrk="0" fontAlgn="base" hangingPunct="0">
              <a:lnSpc>
                <a:spcPct val="2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Audio Output: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Quality speakers or headphones for clear, natural speech playback.</a:t>
            </a:r>
          </a:p>
          <a:p>
            <a:pPr lvl="1" eaLnBrk="0" fontAlgn="base" hangingPunct="0">
              <a:lnSpc>
                <a:spcPct val="2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Stable internet for cloud models, APIs, and data access.</a:t>
            </a:r>
          </a:p>
          <a:p>
            <a:pPr lvl="1" eaLnBrk="0" fontAlgn="base" hangingPunct="0">
              <a:lnSpc>
                <a:spcPct val="2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 to interact with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interface for image upload and audio playback</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10" name="Footer Placeholder 9">
            <a:extLst>
              <a:ext uri="{FF2B5EF4-FFF2-40B4-BE49-F238E27FC236}">
                <a16:creationId xmlns:a16="http://schemas.microsoft.com/office/drawing/2014/main" id="{A2B7BB15-B2F7-C3C3-EBF5-18B3B11540DF}"/>
              </a:ext>
            </a:extLst>
          </p:cNvPr>
          <p:cNvSpPr>
            <a:spLocks noGrp="1"/>
          </p:cNvSpPr>
          <p:nvPr>
            <p:ph type="ftr" sz="quarter" idx="11"/>
          </p:nvPr>
        </p:nvSpPr>
        <p:spPr/>
        <p:txBody>
          <a:bodyPr/>
          <a:lstStyle/>
          <a:p>
            <a:r>
              <a:rPr lang="en-IN"/>
              <a:t>DEPT Of AIML</a:t>
            </a:r>
          </a:p>
        </p:txBody>
      </p:sp>
      <p:sp>
        <p:nvSpPr>
          <p:cNvPr id="11" name="Slide Number Placeholder 10">
            <a:extLst>
              <a:ext uri="{FF2B5EF4-FFF2-40B4-BE49-F238E27FC236}">
                <a16:creationId xmlns:a16="http://schemas.microsoft.com/office/drawing/2014/main" id="{A0E0C8A9-2775-5C98-19E0-6791D07171F6}"/>
              </a:ext>
            </a:extLst>
          </p:cNvPr>
          <p:cNvSpPr>
            <a:spLocks noGrp="1"/>
          </p:cNvSpPr>
          <p:nvPr>
            <p:ph type="sldNum" sz="quarter" idx="12"/>
          </p:nvPr>
        </p:nvSpPr>
        <p:spPr/>
        <p:txBody>
          <a:bodyPr/>
          <a:lstStyle/>
          <a:p>
            <a:fld id="{809B9DB3-97FE-49DA-96C5-FBCD5839D4BE}" type="slidenum">
              <a:rPr lang="en-IN" smtClean="0"/>
              <a:t>8</a:t>
            </a:fld>
            <a:endParaRPr lang="en-IN"/>
          </a:p>
        </p:txBody>
      </p:sp>
    </p:spTree>
    <p:extLst>
      <p:ext uri="{BB962C8B-B14F-4D97-AF65-F5344CB8AC3E}">
        <p14:creationId xmlns:p14="http://schemas.microsoft.com/office/powerpoint/2010/main" val="293379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6CC2-8C03-4937-B29D-683C046FE03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Software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26C642-4619-8A3D-FFE6-A8CEE856591F}"/>
              </a:ext>
            </a:extLst>
          </p:cNvPr>
          <p:cNvSpPr>
            <a:spLocks noGrp="1"/>
          </p:cNvSpPr>
          <p:nvPr>
            <p:ph idx="1"/>
          </p:nvPr>
        </p:nvSpPr>
        <p:spPr/>
        <p:txBody>
          <a:bodyPr>
            <a:normAutofit/>
          </a:bodyPr>
          <a:lstStyle/>
          <a:p>
            <a:pPr marL="0" indent="0" eaLnBrk="0" fontAlgn="base" hangingPunct="0">
              <a:lnSpc>
                <a:spcPct val="150000"/>
              </a:lnSpc>
              <a:buNone/>
            </a:pPr>
            <a:r>
              <a:rPr lang="en-US" sz="1800" b="1" i="0" kern="1200" baseline="0" dirty="0">
                <a:ln>
                  <a:noFill/>
                </a:ln>
                <a:solidFill>
                  <a:srgbClr val="000000"/>
                </a:solidFill>
                <a:effectLst/>
                <a:latin typeface="Times New Roman" panose="02020603050405020304" pitchFamily="18" charset="0"/>
                <a:cs typeface="Times New Roman" panose="02020603050405020304" pitchFamily="18" charset="0"/>
              </a:rPr>
              <a:t>Software:</a:t>
            </a:r>
            <a:endParaRPr lang="en-IN" b="1" dirty="0">
              <a:effectLst/>
              <a:latin typeface="Times New Roman" panose="02020603050405020304" pitchFamily="18" charset="0"/>
              <a:cs typeface="Times New Roman" panose="02020603050405020304" pitchFamily="18" charset="0"/>
            </a:endParaRPr>
          </a:p>
          <a:p>
            <a:pPr lvl="1" eaLnBrk="0" fontAlgn="base" hangingPunct="0">
              <a:lnSpc>
                <a:spcPct val="160000"/>
              </a:lnSpc>
            </a:pPr>
            <a:r>
              <a:rPr lang="en-US" sz="1800" b="1" i="0" kern="1200" baseline="0" dirty="0">
                <a:ln>
                  <a:noFill/>
                </a:ln>
                <a:solidFill>
                  <a:srgbClr val="000000"/>
                </a:solidFill>
                <a:effectLst/>
                <a:latin typeface="Times New Roman" panose="02020603050405020304" pitchFamily="18" charset="0"/>
                <a:cs typeface="Times New Roman" panose="02020603050405020304" pitchFamily="18" charset="0"/>
              </a:rPr>
              <a:t>BLIP Model:</a:t>
            </a:r>
            <a:r>
              <a:rPr lang="en-US" sz="1800" b="0" i="0" kern="1200" baseline="0" dirty="0">
                <a:ln>
                  <a:noFill/>
                </a:ln>
                <a:solidFill>
                  <a:srgbClr val="000000"/>
                </a:solidFill>
                <a:effectLst/>
                <a:latin typeface="Times New Roman" panose="02020603050405020304" pitchFamily="18" charset="0"/>
                <a:cs typeface="Times New Roman" panose="02020603050405020304" pitchFamily="18" charset="0"/>
              </a:rPr>
              <a:t> Converts images to descriptive captions.</a:t>
            </a:r>
            <a:endParaRPr lang="en-IN" sz="1800" dirty="0">
              <a:effectLst/>
              <a:latin typeface="Times New Roman" panose="02020603050405020304" pitchFamily="18" charset="0"/>
              <a:cs typeface="Times New Roman" panose="02020603050405020304" pitchFamily="18" charset="0"/>
            </a:endParaRPr>
          </a:p>
          <a:p>
            <a:pPr lvl="1" eaLnBrk="0" fontAlgn="base" hangingPunct="0">
              <a:lnSpc>
                <a:spcPct val="160000"/>
              </a:lnSpc>
            </a:pPr>
            <a:r>
              <a:rPr lang="en-US" sz="1800" b="1" i="0" kern="1200" baseline="0" dirty="0">
                <a:ln>
                  <a:noFill/>
                </a:ln>
                <a:solidFill>
                  <a:srgbClr val="000000"/>
                </a:solidFill>
                <a:effectLst/>
                <a:latin typeface="Times New Roman" panose="02020603050405020304" pitchFamily="18" charset="0"/>
                <a:cs typeface="Times New Roman" panose="02020603050405020304" pitchFamily="18" charset="0"/>
              </a:rPr>
              <a:t>GPT-3.5:</a:t>
            </a:r>
            <a:r>
              <a:rPr lang="en-US" sz="1800" b="0" i="0" kern="1200" baseline="0" dirty="0">
                <a:ln>
                  <a:noFill/>
                </a:ln>
                <a:solidFill>
                  <a:srgbClr val="000000"/>
                </a:solidFill>
                <a:effectLst/>
                <a:latin typeface="Times New Roman" panose="02020603050405020304" pitchFamily="18" charset="0"/>
                <a:cs typeface="Times New Roman" panose="02020603050405020304" pitchFamily="18" charset="0"/>
              </a:rPr>
              <a:t> Generates creative stories from captions.</a:t>
            </a:r>
            <a:endParaRPr lang="en-IN" sz="1800" dirty="0">
              <a:effectLst/>
              <a:latin typeface="Times New Roman" panose="02020603050405020304" pitchFamily="18" charset="0"/>
              <a:cs typeface="Times New Roman" panose="02020603050405020304" pitchFamily="18" charset="0"/>
            </a:endParaRPr>
          </a:p>
          <a:p>
            <a:pPr lvl="1" eaLnBrk="0" fontAlgn="base" hangingPunct="0">
              <a:lnSpc>
                <a:spcPct val="160000"/>
              </a:lnSpc>
            </a:pPr>
            <a:r>
              <a:rPr lang="en-US" sz="1800" b="1" i="0" kern="1200" baseline="0" dirty="0" err="1">
                <a:ln>
                  <a:noFill/>
                </a:ln>
                <a:solidFill>
                  <a:srgbClr val="000000"/>
                </a:solidFill>
                <a:effectLst/>
                <a:latin typeface="Times New Roman" panose="02020603050405020304" pitchFamily="18" charset="0"/>
                <a:cs typeface="Times New Roman" panose="02020603050405020304" pitchFamily="18" charset="0"/>
              </a:rPr>
              <a:t>ESPnet</a:t>
            </a:r>
            <a:r>
              <a:rPr lang="en-US" sz="1800" b="1" i="0" kern="1200" baseline="0" dirty="0">
                <a:ln>
                  <a:noFill/>
                </a:ln>
                <a:solidFill>
                  <a:srgbClr val="000000"/>
                </a:solidFill>
                <a:effectLst/>
                <a:latin typeface="Times New Roman" panose="02020603050405020304" pitchFamily="18" charset="0"/>
                <a:cs typeface="Times New Roman" panose="02020603050405020304" pitchFamily="18" charset="0"/>
              </a:rPr>
              <a:t> VITS:</a:t>
            </a:r>
            <a:r>
              <a:rPr lang="en-US" sz="1800" b="0" i="0" kern="1200" baseline="0" dirty="0">
                <a:ln>
                  <a:noFill/>
                </a:ln>
                <a:solidFill>
                  <a:srgbClr val="000000"/>
                </a:solidFill>
                <a:effectLst/>
                <a:latin typeface="Times New Roman" panose="02020603050405020304" pitchFamily="18" charset="0"/>
                <a:cs typeface="Times New Roman" panose="02020603050405020304" pitchFamily="18" charset="0"/>
              </a:rPr>
              <a:t> Converts text to high-quality speech.</a:t>
            </a:r>
            <a:endParaRPr lang="en-IN" sz="1800" dirty="0">
              <a:effectLst/>
              <a:latin typeface="Times New Roman" panose="02020603050405020304" pitchFamily="18" charset="0"/>
              <a:cs typeface="Times New Roman" panose="02020603050405020304" pitchFamily="18" charset="0"/>
            </a:endParaRPr>
          </a:p>
          <a:p>
            <a:pPr lvl="1" eaLnBrk="0" fontAlgn="base" hangingPunct="0">
              <a:lnSpc>
                <a:spcPct val="160000"/>
              </a:lnSpc>
            </a:pPr>
            <a:r>
              <a:rPr lang="en-US" sz="1800" b="1" i="0" kern="1200" baseline="0" dirty="0" err="1">
                <a:ln>
                  <a:noFill/>
                </a:ln>
                <a:solidFill>
                  <a:srgbClr val="000000"/>
                </a:solidFill>
                <a:effectLst/>
                <a:latin typeface="Times New Roman" panose="02020603050405020304" pitchFamily="18" charset="0"/>
                <a:cs typeface="Times New Roman" panose="02020603050405020304" pitchFamily="18" charset="0"/>
              </a:rPr>
              <a:t>LangChain</a:t>
            </a:r>
            <a:r>
              <a:rPr lang="en-US" sz="1800" b="1" i="0" kern="1200" baseline="0" dirty="0">
                <a:ln>
                  <a:noFill/>
                </a:ln>
                <a:solidFill>
                  <a:srgbClr val="000000"/>
                </a:solidFill>
                <a:effectLst/>
                <a:latin typeface="Times New Roman" panose="02020603050405020304" pitchFamily="18" charset="0"/>
                <a:cs typeface="Times New Roman" panose="02020603050405020304" pitchFamily="18" charset="0"/>
              </a:rPr>
              <a:t>:</a:t>
            </a:r>
            <a:r>
              <a:rPr lang="en-US" sz="1800" b="0" i="0" kern="1200" baseline="0" dirty="0">
                <a:ln>
                  <a:noFill/>
                </a:ln>
                <a:solidFill>
                  <a:srgbClr val="000000"/>
                </a:solidFill>
                <a:effectLst/>
                <a:latin typeface="Times New Roman" panose="02020603050405020304" pitchFamily="18" charset="0"/>
                <a:cs typeface="Times New Roman" panose="02020603050405020304" pitchFamily="18" charset="0"/>
              </a:rPr>
              <a:t> Manages GPT-3.5 prompt engineering for story generation.</a:t>
            </a:r>
            <a:endParaRPr lang="en-IN" sz="1800" dirty="0">
              <a:effectLst/>
              <a:latin typeface="Times New Roman" panose="02020603050405020304" pitchFamily="18" charset="0"/>
              <a:cs typeface="Times New Roman" panose="02020603050405020304" pitchFamily="18" charset="0"/>
            </a:endParaRPr>
          </a:p>
          <a:p>
            <a:pPr lvl="1" eaLnBrk="0" fontAlgn="base" hangingPunct="0">
              <a:lnSpc>
                <a:spcPct val="160000"/>
              </a:lnSpc>
            </a:pPr>
            <a:r>
              <a:rPr lang="en-US" sz="1800" b="1" i="0" kern="1200" baseline="0" dirty="0" err="1">
                <a:ln>
                  <a:noFill/>
                </a:ln>
                <a:solidFill>
                  <a:srgbClr val="000000"/>
                </a:solidFill>
                <a:effectLst/>
                <a:latin typeface="Times New Roman" panose="02020603050405020304" pitchFamily="18" charset="0"/>
                <a:cs typeface="Times New Roman" panose="02020603050405020304" pitchFamily="18" charset="0"/>
              </a:rPr>
              <a:t>Streamlit</a:t>
            </a:r>
            <a:r>
              <a:rPr lang="en-US" sz="1800" b="1" i="0" kern="1200" baseline="0" dirty="0">
                <a:ln>
                  <a:noFill/>
                </a:ln>
                <a:solidFill>
                  <a:srgbClr val="000000"/>
                </a:solidFill>
                <a:effectLst/>
                <a:latin typeface="Times New Roman" panose="02020603050405020304" pitchFamily="18" charset="0"/>
                <a:cs typeface="Times New Roman" panose="02020603050405020304" pitchFamily="18" charset="0"/>
              </a:rPr>
              <a:t>:</a:t>
            </a:r>
            <a:r>
              <a:rPr lang="en-US" sz="1800" b="0" i="0" kern="1200" baseline="0" dirty="0">
                <a:ln>
                  <a:noFill/>
                </a:ln>
                <a:solidFill>
                  <a:srgbClr val="000000"/>
                </a:solidFill>
                <a:effectLst/>
                <a:latin typeface="Times New Roman" panose="02020603050405020304" pitchFamily="18" charset="0"/>
                <a:cs typeface="Times New Roman" panose="02020603050405020304" pitchFamily="18" charset="0"/>
              </a:rPr>
              <a:t> Builds user-friendly interface for real-time interaction.</a:t>
            </a:r>
            <a:endParaRPr lang="en-IN" sz="1800" dirty="0">
              <a:effectLst/>
              <a:latin typeface="Times New Roman" panose="02020603050405020304" pitchFamily="18" charset="0"/>
              <a:cs typeface="Times New Roman" panose="02020603050405020304" pitchFamily="18" charset="0"/>
            </a:endParaRPr>
          </a:p>
          <a:p>
            <a:pPr lvl="1" eaLnBrk="0" fontAlgn="base" hangingPunct="0">
              <a:lnSpc>
                <a:spcPct val="160000"/>
              </a:lnSpc>
            </a:pPr>
            <a:r>
              <a:rPr lang="en-US" sz="1800" b="1" i="0" kern="1200" baseline="0" dirty="0">
                <a:ln>
                  <a:noFill/>
                </a:ln>
                <a:solidFill>
                  <a:srgbClr val="000000"/>
                </a:solidFill>
                <a:effectLst/>
                <a:latin typeface="Times New Roman" panose="02020603050405020304" pitchFamily="18" charset="0"/>
                <a:cs typeface="Times New Roman" panose="02020603050405020304" pitchFamily="18" charset="0"/>
              </a:rPr>
              <a:t>Python Libraries:</a:t>
            </a:r>
            <a:r>
              <a:rPr lang="en-US" sz="1800" b="0" i="0" kern="1200" baseline="0" dirty="0">
                <a:ln>
                  <a:noFill/>
                </a:ln>
                <a:solidFill>
                  <a:srgbClr val="000000"/>
                </a:solidFill>
                <a:effectLst/>
                <a:latin typeface="Times New Roman" panose="02020603050405020304" pitchFamily="18" charset="0"/>
                <a:cs typeface="Times New Roman" panose="02020603050405020304" pitchFamily="18" charset="0"/>
              </a:rPr>
              <a:t> torch, transformers, </a:t>
            </a:r>
            <a:r>
              <a:rPr lang="en-US" sz="1800" b="0" i="0" kern="1200" baseline="0" dirty="0" err="1">
                <a:ln>
                  <a:noFill/>
                </a:ln>
                <a:solidFill>
                  <a:srgbClr val="000000"/>
                </a:solidFill>
                <a:effectLst/>
                <a:latin typeface="Times New Roman" panose="02020603050405020304" pitchFamily="18" charset="0"/>
                <a:cs typeface="Times New Roman" panose="02020603050405020304" pitchFamily="18" charset="0"/>
              </a:rPr>
              <a:t>pydub</a:t>
            </a:r>
            <a:r>
              <a:rPr lang="en-US" sz="1800" b="0" i="0" kern="1200" baseline="0" dirty="0">
                <a:ln>
                  <a:noFill/>
                </a:ln>
                <a:solidFill>
                  <a:srgbClr val="000000"/>
                </a:solidFill>
                <a:effectLst/>
                <a:latin typeface="Times New Roman" panose="02020603050405020304" pitchFamily="18" charset="0"/>
                <a:cs typeface="Times New Roman" panose="02020603050405020304" pitchFamily="18" charset="0"/>
              </a:rPr>
              <a:t> for model and audio processing.</a:t>
            </a:r>
            <a:endParaRPr lang="en-IN" sz="1800" dirty="0">
              <a:effectLst/>
              <a:latin typeface="Times New Roman" panose="02020603050405020304" pitchFamily="18" charset="0"/>
              <a:cs typeface="Times New Roman" panose="02020603050405020304" pitchFamily="18" charset="0"/>
            </a:endParaRPr>
          </a:p>
          <a:p>
            <a:pPr lvl="1" eaLnBrk="0" fontAlgn="base" hangingPunct="0">
              <a:lnSpc>
                <a:spcPct val="160000"/>
              </a:lnSpc>
            </a:pPr>
            <a:r>
              <a:rPr lang="en-US" sz="1800" b="1" i="0" kern="1200" baseline="0" dirty="0">
                <a:ln>
                  <a:noFill/>
                </a:ln>
                <a:solidFill>
                  <a:srgbClr val="000000"/>
                </a:solidFill>
                <a:effectLst/>
                <a:latin typeface="Times New Roman" panose="02020603050405020304" pitchFamily="18" charset="0"/>
                <a:cs typeface="Times New Roman" panose="02020603050405020304" pitchFamily="18" charset="0"/>
              </a:rPr>
              <a:t>Cloud Services (Optional):</a:t>
            </a:r>
            <a:r>
              <a:rPr lang="en-US" sz="1800" b="0" i="0" kern="1200" baseline="0" dirty="0">
                <a:ln>
                  <a:noFill/>
                </a:ln>
                <a:solidFill>
                  <a:srgbClr val="000000"/>
                </a:solidFill>
                <a:effectLst/>
                <a:latin typeface="Times New Roman" panose="02020603050405020304" pitchFamily="18" charset="0"/>
                <a:cs typeface="Times New Roman" panose="02020603050405020304" pitchFamily="18" charset="0"/>
              </a:rPr>
              <a:t> AWS/Google Cloud for heavy computation tasks.</a:t>
            </a:r>
            <a:endParaRPr lang="en-IN" sz="180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8E67EB2-F217-3D68-FA76-20915C9420DC}"/>
              </a:ext>
            </a:extLst>
          </p:cNvPr>
          <p:cNvSpPr>
            <a:spLocks noGrp="1"/>
          </p:cNvSpPr>
          <p:nvPr>
            <p:ph type="ftr" sz="quarter" idx="11"/>
          </p:nvPr>
        </p:nvSpPr>
        <p:spPr/>
        <p:txBody>
          <a:bodyPr/>
          <a:lstStyle/>
          <a:p>
            <a:r>
              <a:rPr lang="en-IN"/>
              <a:t>DEPT Of AIML</a:t>
            </a:r>
          </a:p>
        </p:txBody>
      </p:sp>
      <p:sp>
        <p:nvSpPr>
          <p:cNvPr id="5" name="Slide Number Placeholder 4">
            <a:extLst>
              <a:ext uri="{FF2B5EF4-FFF2-40B4-BE49-F238E27FC236}">
                <a16:creationId xmlns:a16="http://schemas.microsoft.com/office/drawing/2014/main" id="{6AE9C467-DC87-A962-F866-35D619A83B90}"/>
              </a:ext>
            </a:extLst>
          </p:cNvPr>
          <p:cNvSpPr>
            <a:spLocks noGrp="1"/>
          </p:cNvSpPr>
          <p:nvPr>
            <p:ph type="sldNum" sz="quarter" idx="12"/>
          </p:nvPr>
        </p:nvSpPr>
        <p:spPr/>
        <p:txBody>
          <a:bodyPr/>
          <a:lstStyle/>
          <a:p>
            <a:fld id="{809B9DB3-97FE-49DA-96C5-FBCD5839D4BE}" type="slidenum">
              <a:rPr lang="en-IN" smtClean="0"/>
              <a:t>9</a:t>
            </a:fld>
            <a:endParaRPr lang="en-IN"/>
          </a:p>
        </p:txBody>
      </p:sp>
    </p:spTree>
    <p:extLst>
      <p:ext uri="{BB962C8B-B14F-4D97-AF65-F5344CB8AC3E}">
        <p14:creationId xmlns:p14="http://schemas.microsoft.com/office/powerpoint/2010/main" val="3919193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1589</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Rounded MT Bold</vt:lpstr>
      <vt:lpstr>Calibri</vt:lpstr>
      <vt:lpstr>Calibri Light</vt:lpstr>
      <vt:lpstr>Times New Roman</vt:lpstr>
      <vt:lpstr>Office Theme</vt:lpstr>
      <vt:lpstr>KNS INSTITUTE OF TECHNOLOGY  Image Speech Recognization Using Generative AI And LLM   </vt:lpstr>
      <vt:lpstr>CONTENTS</vt:lpstr>
      <vt:lpstr>Abstract</vt:lpstr>
      <vt:lpstr>Introduction</vt:lpstr>
      <vt:lpstr>Literature Survey</vt:lpstr>
      <vt:lpstr>Block Diagram</vt:lpstr>
      <vt:lpstr>Explaniation</vt:lpstr>
      <vt:lpstr>Hardware Description</vt:lpstr>
      <vt:lpstr>Software Description</vt:lpstr>
      <vt:lpstr>Methodology</vt:lpstr>
      <vt:lpstr>Flow Chart</vt:lpstr>
      <vt:lpstr>Code</vt:lpstr>
      <vt:lpstr>Code</vt:lpstr>
      <vt:lpstr>Input</vt:lpstr>
      <vt:lpstr>Output</vt:lpstr>
      <vt:lpstr>Result</vt:lpstr>
      <vt:lpstr>Future Scope</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KNS INSTITUTE OF TECHNOLOGY  Image-to-Speech GenAI Tool Using LLM</dc:title>
  <dc:creator>Banish Gowda D S</dc:creator>
  <cp:lastModifiedBy>jagannath mallabadhi</cp:lastModifiedBy>
  <cp:revision>11</cp:revision>
  <dcterms:created xsi:type="dcterms:W3CDTF">2025-05-04T07:43:13Z</dcterms:created>
  <dcterms:modified xsi:type="dcterms:W3CDTF">2025-05-05T08:36:34Z</dcterms:modified>
</cp:coreProperties>
</file>