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4C3426-A629-4114-AF3E-A7A367BFE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6880" y="3322320"/>
            <a:ext cx="4845654" cy="968374"/>
          </a:xfrm>
        </p:spPr>
        <p:txBody>
          <a:bodyPr>
            <a:no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Airflow</a:t>
            </a:r>
          </a:p>
        </p:txBody>
      </p:sp>
      <p:pic>
        <p:nvPicPr>
          <p:cNvPr id="5" name="Picture 4" descr="A picture containing text, outdoor object, vector graphics&#10;&#10;Description automatically generated">
            <a:extLst>
              <a:ext uri="{FF2B5EF4-FFF2-40B4-BE49-F238E27FC236}">
                <a16:creationId xmlns:a16="http://schemas.microsoft.com/office/drawing/2014/main" id="{C73B55AD-0ABB-4BA8-9FFD-5FC6ED1E1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80" y="2159000"/>
            <a:ext cx="2788920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16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785A-8464-4C65-8419-5B58A704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533" y="808056"/>
            <a:ext cx="7958331" cy="1077229"/>
          </a:xfrm>
        </p:spPr>
        <p:txBody>
          <a:bodyPr/>
          <a:lstStyle/>
          <a:p>
            <a:r>
              <a:rPr lang="en-US" dirty="0"/>
              <a:t>Airflow Concepts: Types of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5355D-E144-4FDB-BC84-FCCB3D67A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9927" y="1543050"/>
            <a:ext cx="7796540" cy="4506894"/>
          </a:xfrm>
        </p:spPr>
        <p:txBody>
          <a:bodyPr>
            <a:normAutofit fontScale="77500" lnSpcReduction="20000"/>
          </a:bodyPr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main types of operators</a:t>
            </a:r>
          </a:p>
          <a:p>
            <a:pPr lvl="1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operators: Allows Executing functions/commands</a:t>
            </a:r>
          </a:p>
          <a:p>
            <a:pPr marL="914400" lvl="2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bashoperator : allows you to execute bash commands</a:t>
            </a:r>
          </a:p>
          <a:p>
            <a:pPr marL="736600" lvl="1" indent="-285750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operators: Allows data to transfer b/w source and destination</a:t>
            </a:r>
          </a:p>
          <a:p>
            <a:pPr marL="914400" lvl="2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 :S3ToRedshiftOperator: copies data from a S3 Bucket into a Redshift table</a:t>
            </a:r>
          </a:p>
          <a:p>
            <a:pPr marL="736600" lvl="1" indent="-285750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: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special types of operators whose purpose is to wait on some external or internal trigger . They wait something to happen before moving to next task</a:t>
            </a:r>
          </a:p>
          <a:p>
            <a:pPr marL="450850" lvl="1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Ex :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S3KeySensor: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S3 Key sensors are used to wait for a specific  file or directory to be available on an S3 bucket.</a:t>
            </a:r>
          </a:p>
          <a:p>
            <a:pPr marL="450850" lvl="1" indent="0"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04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F348-0AB1-4322-946C-8C83FCC4E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5017717" cy="1077229"/>
          </a:xfrm>
        </p:spPr>
        <p:txBody>
          <a:bodyPr/>
          <a:lstStyle/>
          <a:p>
            <a:r>
              <a:rPr lang="en-US" dirty="0"/>
              <a:t>Airflow Concepts: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3442A-5E87-4045-B99C-347EC8C0F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5"/>
            <a:ext cx="7796540" cy="4167709"/>
          </a:xfrm>
        </p:spPr>
        <p:txBody>
          <a:bodyPr/>
          <a:lstStyle/>
          <a:p>
            <a:r>
              <a:rPr lang="en-US" dirty="0"/>
              <a:t>Task : Any instance of the operator is referred to as a task.</a:t>
            </a:r>
          </a:p>
          <a:p>
            <a:r>
              <a:rPr lang="en-US" dirty="0"/>
              <a:t> Here’s an example of an operator being used to create a task.</a:t>
            </a:r>
          </a:p>
          <a:p>
            <a:pPr marL="736600" lvl="1" indent="-285750"/>
            <a:r>
              <a:rPr lang="en-US" dirty="0"/>
              <a:t>task_1 =BashOperator(task_id='</a:t>
            </a:r>
            <a:r>
              <a:rPr lang="en-US" dirty="0" err="1"/>
              <a:t>test_task',bash_command</a:t>
            </a:r>
            <a:r>
              <a:rPr lang="en-US" dirty="0"/>
              <a:t>='echo </a:t>
            </a:r>
            <a:r>
              <a:rPr lang="en-US" dirty="0" err="1"/>
              <a:t>Helloo</a:t>
            </a:r>
            <a:r>
              <a:rPr lang="en-US" dirty="0"/>
              <a:t>',</a:t>
            </a:r>
            <a:r>
              <a:rPr lang="en-US" dirty="0" err="1"/>
              <a:t>dag</a:t>
            </a:r>
            <a:r>
              <a:rPr lang="en-US" dirty="0"/>
              <a:t>=</a:t>
            </a:r>
            <a:r>
              <a:rPr lang="en-US" dirty="0" err="1"/>
              <a:t>dag</a:t>
            </a:r>
            <a:r>
              <a:rPr lang="en-US" dirty="0"/>
              <a:t>,) </a:t>
            </a:r>
          </a:p>
          <a:p>
            <a:pPr marL="736600" lvl="1" indent="-285750"/>
            <a:r>
              <a:rPr lang="en-US" dirty="0"/>
              <a:t>The above example is a bash operator, which takes a bash command as an argument. When the task executes, it runs the commands and the output can be found in the logs</a:t>
            </a:r>
          </a:p>
          <a:p>
            <a:pPr marL="450850" lvl="1" indent="0">
              <a:buNone/>
            </a:pPr>
            <a:endParaRPr lang="en-US" dirty="0"/>
          </a:p>
          <a:p>
            <a:pPr marL="45085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97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D506-E774-4B52-8632-73D2326C1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58" y="588981"/>
            <a:ext cx="7958331" cy="1077229"/>
          </a:xfrm>
        </p:spPr>
        <p:txBody>
          <a:bodyPr/>
          <a:lstStyle/>
          <a:p>
            <a:r>
              <a:rPr lang="en-US" dirty="0"/>
              <a:t>Airflow Concepts: Tasks Linking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BC900-B0CC-46C4-9300-04C0E4732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0275" y="1985440"/>
            <a:ext cx="8884214" cy="4453459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multiple ways to link tasks in a DAG to each other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Upstream and Downstream:</a:t>
            </a:r>
          </a:p>
          <a:p>
            <a:pPr marL="45085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say we have two tasks t1 and t2 then we can set dependencies as </a:t>
            </a:r>
          </a:p>
          <a:p>
            <a:pPr marL="45085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t1.set_downstream(t2) # This means t2 will depend t1 which is also equivalent to</a:t>
            </a:r>
          </a:p>
          <a:p>
            <a:pPr marL="45085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t2.set_upstream(t1)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shift Composition 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task1 &gt;&gt; task2# the above is the same as task1.set_downstream(task2)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task2 &lt;&lt; task1 # which is the same as task1.set_upstream(task2)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we can also chain these operators# the line below chains task 2 after task 1 and task3 after 2, also task 4 is to be executed before task 3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task1 &gt;&gt; task2 &gt;&gt; task3 &lt;&lt; task4</a:t>
            </a:r>
            <a:endParaRPr lang="en-US" dirty="0"/>
          </a:p>
          <a:p>
            <a:pPr marL="450850" lvl="1" indent="0">
              <a:buNone/>
            </a:pPr>
            <a:endParaRPr lang="en-US" dirty="0"/>
          </a:p>
          <a:p>
            <a:pPr marL="4508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92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DB52-45AE-425B-999A-1EC3FFB1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Airflow Concepts: Tasks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B112-11EF-4344-BCAA-DF073518A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Task Instance </a:t>
            </a:r>
            <a:r>
              <a:rPr lang="en-US" dirty="0"/>
              <a:t>is a run of the task</a:t>
            </a:r>
          </a:p>
          <a:p>
            <a:r>
              <a:rPr lang="en-US" dirty="0"/>
              <a:t>Each DAG run consists of multiple tasks and every run of these tasks is referred to as task instances</a:t>
            </a:r>
          </a:p>
          <a:p>
            <a:r>
              <a:rPr lang="en-US" dirty="0"/>
              <a:t>A task instance goes through multiple states when running and a complete lifecycle can be easily found on the Airflow UI</a:t>
            </a:r>
          </a:p>
          <a:p>
            <a:r>
              <a:rPr lang="en-US" dirty="0"/>
              <a:t>The happy flow consists of the following stages:</a:t>
            </a:r>
          </a:p>
          <a:p>
            <a:pPr lvl="1"/>
            <a:r>
              <a:rPr lang="en-US" b="1" dirty="0"/>
              <a:t>No status</a:t>
            </a:r>
            <a:r>
              <a:rPr lang="en-US" dirty="0"/>
              <a:t> (scheduler created empty task instance)</a:t>
            </a:r>
          </a:p>
          <a:p>
            <a:pPr marL="736600" lvl="1" indent="-285750"/>
            <a:r>
              <a:rPr lang="en-US" b="1" dirty="0"/>
              <a:t>Scheduled</a:t>
            </a:r>
            <a:r>
              <a:rPr lang="en-US" dirty="0"/>
              <a:t> (scheduler determined task instance needs to run)</a:t>
            </a:r>
          </a:p>
          <a:p>
            <a:pPr marL="736600" lvl="1" indent="-285750"/>
            <a:r>
              <a:rPr lang="en-US" b="1" dirty="0"/>
              <a:t>Queued</a:t>
            </a:r>
            <a:r>
              <a:rPr lang="en-US" dirty="0"/>
              <a:t> (scheduler sent the task to the queue – to be run)</a:t>
            </a:r>
          </a:p>
          <a:p>
            <a:pPr lvl="1"/>
            <a:r>
              <a:rPr lang="en-US" b="1" dirty="0"/>
              <a:t>Running</a:t>
            </a:r>
            <a:r>
              <a:rPr lang="en-US" dirty="0"/>
              <a:t> (worker picked up a task and is now executing it)</a:t>
            </a:r>
          </a:p>
          <a:p>
            <a:pPr lvl="1"/>
            <a:r>
              <a:rPr lang="en-US" b="1" dirty="0"/>
              <a:t>Success</a:t>
            </a:r>
            <a:r>
              <a:rPr lang="en-US" dirty="0"/>
              <a:t> (task completed)</a:t>
            </a:r>
          </a:p>
          <a:p>
            <a:pPr marL="45085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8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6A2E-9453-43AD-A3B7-A08406169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69" y="536444"/>
            <a:ext cx="2559632" cy="543224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74AFB-E6FA-4172-8724-C95AE7A37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880" y="1300480"/>
            <a:ext cx="8355259" cy="4749464"/>
          </a:xfrm>
        </p:spPr>
        <p:txBody>
          <a:bodyPr/>
          <a:lstStyle/>
          <a:p>
            <a:r>
              <a:rPr lang="en-US" dirty="0"/>
              <a:t>What is airflow?</a:t>
            </a:r>
          </a:p>
          <a:p>
            <a:r>
              <a:rPr lang="en-US" dirty="0"/>
              <a:t>Airflow Architecture</a:t>
            </a:r>
          </a:p>
          <a:p>
            <a:r>
              <a:rPr lang="en-US" dirty="0"/>
              <a:t>Airflow concepts</a:t>
            </a:r>
          </a:p>
          <a:p>
            <a:r>
              <a:rPr lang="en-US" dirty="0"/>
              <a:t>Airflow UI explanation</a:t>
            </a:r>
          </a:p>
          <a:p>
            <a:r>
              <a:rPr lang="en-US" dirty="0"/>
              <a:t>Installation</a:t>
            </a:r>
          </a:p>
          <a:p>
            <a:r>
              <a:rPr lang="en-US" dirty="0"/>
              <a:t>Practice Codes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2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9989-B375-461C-BCC2-9220E92DD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7"/>
            <a:ext cx="3992192" cy="65498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Airflow 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568E6-C401-4660-8C9D-539C14543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Airflow is open source platform to programmatically  author ,schedule and monitor workflows.</a:t>
            </a:r>
          </a:p>
          <a:p>
            <a:pPr marL="349250" indent="-342900"/>
            <a:r>
              <a:rPr lang="en-US" dirty="0"/>
              <a:t>Benefits: </a:t>
            </a:r>
          </a:p>
          <a:p>
            <a:pPr marL="800100" lvl="1" indent="-342900"/>
            <a:r>
              <a:rPr lang="en-US" dirty="0"/>
              <a:t>Data pipelines will be dynamic</a:t>
            </a:r>
          </a:p>
          <a:p>
            <a:pPr marL="800100" lvl="1" indent="-342900"/>
            <a:r>
              <a:rPr lang="en-US" dirty="0"/>
              <a:t>Scalability</a:t>
            </a:r>
          </a:p>
          <a:p>
            <a:pPr marL="800100" lvl="1" indent="-342900"/>
            <a:r>
              <a:rPr lang="en-US" dirty="0"/>
              <a:t>Good UI</a:t>
            </a:r>
          </a:p>
          <a:p>
            <a:pPr marL="800100" lvl="1" indent="-342900"/>
            <a:r>
              <a:rPr lang="en-US" dirty="0"/>
              <a:t>Inbuilt retry mechanism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33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77028-459C-4E50-98BC-3FA8CCDB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6"/>
            <a:ext cx="4398592" cy="1077229"/>
          </a:xfrm>
        </p:spPr>
        <p:txBody>
          <a:bodyPr/>
          <a:lstStyle/>
          <a:p>
            <a:r>
              <a:rPr lang="en-US" dirty="0"/>
              <a:t>Airflow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728BB-EB49-40DB-8C28-09AD4AAF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Components:</a:t>
            </a:r>
          </a:p>
          <a:p>
            <a:pPr marL="736600" lvl="1" indent="-285750"/>
            <a:r>
              <a:rPr lang="en-US" dirty="0"/>
              <a:t>Webserver : Flask server with Gunicorn serving the UI</a:t>
            </a:r>
          </a:p>
          <a:p>
            <a:pPr marL="736600" lvl="1" indent="-285750"/>
            <a:r>
              <a:rPr lang="en-US" dirty="0"/>
              <a:t>Scheduler : Daemon in charge of scheduling flows</a:t>
            </a:r>
          </a:p>
          <a:p>
            <a:pPr marL="736600" lvl="1" indent="-285750"/>
            <a:r>
              <a:rPr lang="en-US" dirty="0"/>
              <a:t>Metastore (backend) :Airflow uses a SQL database to store metadata about the data pipelines being run</a:t>
            </a:r>
          </a:p>
          <a:p>
            <a:pPr marL="736600" lvl="1" indent="-285750"/>
            <a:r>
              <a:rPr lang="en-US" dirty="0"/>
              <a:t>Executor : Defines how your tasks(work) should run</a:t>
            </a:r>
          </a:p>
          <a:p>
            <a:pPr marL="736600" lvl="1" indent="-285750"/>
            <a:r>
              <a:rPr lang="en-US" dirty="0"/>
              <a:t>Worker : Runs your task</a:t>
            </a:r>
          </a:p>
          <a:p>
            <a:pPr marL="736600" lvl="1" indent="-285750"/>
            <a:endParaRPr lang="en-US" dirty="0"/>
          </a:p>
          <a:p>
            <a:pPr marL="736600" lvl="1" indent="-285750"/>
            <a:endParaRPr lang="en-US" dirty="0"/>
          </a:p>
          <a:p>
            <a:pPr marL="736600" lvl="1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9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82D0-7D19-4533-9882-28A959363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6"/>
            <a:ext cx="5160592" cy="1077229"/>
          </a:xfrm>
        </p:spPr>
        <p:txBody>
          <a:bodyPr/>
          <a:lstStyle/>
          <a:p>
            <a:r>
              <a:rPr lang="en-US" dirty="0"/>
              <a:t>Airflow Architecture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97E27B7-E31A-4B26-B8C7-7E7DB9217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6143" y="1636338"/>
            <a:ext cx="7999713" cy="4165021"/>
          </a:xfrm>
        </p:spPr>
      </p:pic>
    </p:spTree>
    <p:extLst>
      <p:ext uri="{BB962C8B-B14F-4D97-AF65-F5344CB8AC3E}">
        <p14:creationId xmlns:p14="http://schemas.microsoft.com/office/powerpoint/2010/main" val="177768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BF79-0AEE-40D8-A543-5C00BF9D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6"/>
            <a:ext cx="3860112" cy="1077229"/>
          </a:xfrm>
        </p:spPr>
        <p:txBody>
          <a:bodyPr/>
          <a:lstStyle/>
          <a:p>
            <a:r>
              <a:rPr lang="en-US" dirty="0"/>
              <a:t>Airflow Concepts: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57C11-8E2C-4BB9-91B5-B9954353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Below are the core concepts</a:t>
            </a:r>
          </a:p>
          <a:p>
            <a:pPr lvl="1"/>
            <a:r>
              <a:rPr lang="en-US" dirty="0"/>
              <a:t>DAG</a:t>
            </a:r>
          </a:p>
          <a:p>
            <a:pPr lvl="1"/>
            <a:r>
              <a:rPr lang="en-US" dirty="0"/>
              <a:t>Operator</a:t>
            </a:r>
          </a:p>
          <a:p>
            <a:pPr lvl="1"/>
            <a:r>
              <a:rPr lang="en-US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1431900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B4A9A-6E14-4ADD-BF82-811E74517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5" y="696296"/>
            <a:ext cx="5289806" cy="1077229"/>
          </a:xfrm>
        </p:spPr>
        <p:txBody>
          <a:bodyPr/>
          <a:lstStyle/>
          <a:p>
            <a:r>
              <a:rPr lang="en-US" dirty="0"/>
              <a:t>Airflow Concepts: DAG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C2EB0-8FD5-4D55-96DF-9C67F9A68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105" y="1773525"/>
            <a:ext cx="7796540" cy="399782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DAG ( Directed Acyclic Graph ) is a finite directed graph that doesn’t have any cycles ( loops ).</a:t>
            </a:r>
          </a:p>
          <a:p>
            <a:pPr marL="736600" lvl="1" indent="-2857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cycle is a series of vertices that connect back to each other making a loop.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Apache Airflow, a DAG represents a collection of tasks to run, organized in a way that represent their dependencies and relationships.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job is to make sure that tasks happen at the right time in the right order with the right handling of any unexpected issues.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ultimately defines our Workflow.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is a Task.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edge is a Dependency</a:t>
            </a:r>
          </a:p>
        </p:txBody>
      </p:sp>
    </p:spTree>
    <p:extLst>
      <p:ext uri="{BB962C8B-B14F-4D97-AF65-F5344CB8AC3E}">
        <p14:creationId xmlns:p14="http://schemas.microsoft.com/office/powerpoint/2010/main" val="145888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D132-B87E-44B7-B8F4-8D8EE27D1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9201" y="668908"/>
            <a:ext cx="7958331" cy="1077229"/>
          </a:xfrm>
        </p:spPr>
        <p:txBody>
          <a:bodyPr/>
          <a:lstStyle/>
          <a:p>
            <a:r>
              <a:rPr lang="en-US" dirty="0"/>
              <a:t>Airflow Concepts: DAG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91E97-A392-4C1A-89F3-BB62CA32F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5949" y="1547291"/>
            <a:ext cx="7796540" cy="3997828"/>
          </a:xfrm>
        </p:spPr>
        <p:txBody>
          <a:bodyPr/>
          <a:lstStyle/>
          <a:p>
            <a:r>
              <a:rPr lang="en-US" dirty="0"/>
              <a:t>DAG is defined in a Python script, which represents the DAGs structure (tasks and their dependencies) as code</a:t>
            </a:r>
          </a:p>
          <a:p>
            <a:r>
              <a:rPr lang="en-US" dirty="0"/>
              <a:t>DAGs are defined in standard Python files that are placed in Airflow’s DAG_FOLDER </a:t>
            </a:r>
          </a:p>
          <a:p>
            <a:r>
              <a:rPr lang="en-US" dirty="0"/>
              <a:t>For example, a simple DAG could consist of three tasks: A, B, and C. It could say that A has to run successfully before B can run, but C can run anytime</a:t>
            </a:r>
          </a:p>
        </p:txBody>
      </p:sp>
    </p:spTree>
    <p:extLst>
      <p:ext uri="{BB962C8B-B14F-4D97-AF65-F5344CB8AC3E}">
        <p14:creationId xmlns:p14="http://schemas.microsoft.com/office/powerpoint/2010/main" val="1023136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2237-C247-49AB-A542-01B154356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6046417" cy="1077229"/>
          </a:xfrm>
        </p:spPr>
        <p:txBody>
          <a:bodyPr/>
          <a:lstStyle/>
          <a:p>
            <a:r>
              <a:rPr lang="en-US" dirty="0"/>
              <a:t>Core Components: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D02B6-770B-4846-A441-205097457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DAGs describe how to run a workflow, Operators determine what actually gets done by a task.</a:t>
            </a:r>
          </a:p>
          <a:p>
            <a:r>
              <a:rPr lang="en-US" dirty="0"/>
              <a:t>An operator describes a single task in a workflow.</a:t>
            </a:r>
          </a:p>
          <a:p>
            <a:r>
              <a:rPr lang="en-US" dirty="0"/>
              <a:t>Operators are usually (but not always) atomic, meaning they can stand on their own and don’t need to share resources with any other operators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21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17BA29B9EA5848A8531FCB4A156429" ma:contentTypeVersion="3" ma:contentTypeDescription="Create a new document." ma:contentTypeScope="" ma:versionID="ad80dd1f9072f8ef7230be37810dc23f">
  <xsd:schema xmlns:xsd="http://www.w3.org/2001/XMLSchema" xmlns:xs="http://www.w3.org/2001/XMLSchema" xmlns:p="http://schemas.microsoft.com/office/2006/metadata/properties" xmlns:ns2="066517af-149c-4753-9748-7fe9bbc045da" targetNamespace="http://schemas.microsoft.com/office/2006/metadata/properties" ma:root="true" ma:fieldsID="79cf4b41631081eec59683076282f7bd" ns2:_="">
    <xsd:import namespace="066517af-149c-4753-9748-7fe9bbc045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6517af-149c-4753-9748-7fe9bbc045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6FFB31-4A10-40F3-BE48-B8D83FC10C70}"/>
</file>

<file path=customXml/itemProps2.xml><?xml version="1.0" encoding="utf-8"?>
<ds:datastoreItem xmlns:ds="http://schemas.openxmlformats.org/officeDocument/2006/customXml" ds:itemID="{7BBE4217-4A65-46AA-984C-0549A8DD7AE8}"/>
</file>

<file path=customXml/itemProps3.xml><?xml version="1.0" encoding="utf-8"?>
<ds:datastoreItem xmlns:ds="http://schemas.openxmlformats.org/officeDocument/2006/customXml" ds:itemID="{175872B1-3176-4303-A8E7-726612223087}"/>
</file>

<file path=docProps/app.xml><?xml version="1.0" encoding="utf-8"?>
<Properties xmlns="http://schemas.openxmlformats.org/officeDocument/2006/extended-properties" xmlns:vt="http://schemas.openxmlformats.org/officeDocument/2006/docPropsVTypes">
  <Template>{48427E97-93DC-4272-912F-5CBE18282106}tf16401375</Template>
  <TotalTime>1705</TotalTime>
  <Words>836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MS Shell Dlg 2</vt:lpstr>
      <vt:lpstr>Times New Roman</vt:lpstr>
      <vt:lpstr>Wingdings</vt:lpstr>
      <vt:lpstr>Wingdings 3</vt:lpstr>
      <vt:lpstr>Madison</vt:lpstr>
      <vt:lpstr>PowerPoint Presentation</vt:lpstr>
      <vt:lpstr>Agenda</vt:lpstr>
      <vt:lpstr>What is Airflow ? </vt:lpstr>
      <vt:lpstr>Airflow Architecture</vt:lpstr>
      <vt:lpstr>Airflow Architecture</vt:lpstr>
      <vt:lpstr>Airflow Concepts: </vt:lpstr>
      <vt:lpstr>Airflow Concepts: DAG</vt:lpstr>
      <vt:lpstr>Airflow Concepts: DAG</vt:lpstr>
      <vt:lpstr>Core Components: Operator</vt:lpstr>
      <vt:lpstr>Airflow Concepts: Types of operators</vt:lpstr>
      <vt:lpstr>Airflow Concepts: Tasks</vt:lpstr>
      <vt:lpstr>Airflow Concepts: Tasks Linking</vt:lpstr>
      <vt:lpstr>Airflow Concepts: Tasks instance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Reddy, Jagan</dc:creator>
  <cp:lastModifiedBy>Reddy, Jagan</cp:lastModifiedBy>
  <cp:revision>23</cp:revision>
  <dcterms:created xsi:type="dcterms:W3CDTF">2021-03-08T14:16:42Z</dcterms:created>
  <dcterms:modified xsi:type="dcterms:W3CDTF">2021-04-06T10:48:14Z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0x010100C217BA29B9EA5848A8531FCB4A156429</vt:lpwstr>
  </property>
</Properties>
</file>