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0" r:id="rId7"/>
    <p:sldId id="262" r:id="rId8"/>
    <p:sldId id="263" r:id="rId9"/>
    <p:sldId id="264" r:id="rId10"/>
    <p:sldId id="265" r:id="rId11"/>
    <p:sldId id="267" r:id="rId12"/>
    <p:sldId id="268" r:id="rId13"/>
    <p:sldId id="270" r:id="rId14"/>
    <p:sldId id="271" r:id="rId15"/>
    <p:sldId id="266"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C79CCC-BFE7-42F2-B56A-C81CE2B196C3}"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25369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C79CCC-BFE7-42F2-B56A-C81CE2B196C3}"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248616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C79CCC-BFE7-42F2-B56A-C81CE2B196C3}"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13751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C79CCC-BFE7-42F2-B56A-C81CE2B196C3}"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172761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79CCC-BFE7-42F2-B56A-C81CE2B196C3}"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48312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C79CCC-BFE7-42F2-B56A-C81CE2B196C3}"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207393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C79CCC-BFE7-42F2-B56A-C81CE2B196C3}"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399936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C79CCC-BFE7-42F2-B56A-C81CE2B196C3}" type="datetimeFigureOut">
              <a:rPr lang="en-IN" smtClean="0"/>
              <a:t>20-12-2024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193284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79CCC-BFE7-42F2-B56A-C81CE2B196C3}" type="datetimeFigureOut">
              <a:rPr lang="en-IN" smtClean="0"/>
              <a:t>20-12-2024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153360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79CCC-BFE7-42F2-B56A-C81CE2B196C3}"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317827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79CCC-BFE7-42F2-B56A-C81CE2B196C3}"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C882A-4E35-41AC-A725-8EA45E8A9E39}" type="slidenum">
              <a:rPr lang="en-IN" smtClean="0"/>
              <a:t>‹#›</a:t>
            </a:fld>
            <a:endParaRPr lang="en-IN"/>
          </a:p>
        </p:txBody>
      </p:sp>
    </p:spTree>
    <p:extLst>
      <p:ext uri="{BB962C8B-B14F-4D97-AF65-F5344CB8AC3E}">
        <p14:creationId xmlns:p14="http://schemas.microsoft.com/office/powerpoint/2010/main" val="209664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79CCC-BFE7-42F2-B56A-C81CE2B196C3}" type="datetimeFigureOut">
              <a:rPr lang="en-IN" smtClean="0"/>
              <a:t>20-12-2024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C882A-4E35-41AC-A725-8EA45E8A9E39}" type="slidenum">
              <a:rPr lang="en-IN" smtClean="0"/>
              <a:t>‹#›</a:t>
            </a:fld>
            <a:endParaRPr lang="en-IN"/>
          </a:p>
        </p:txBody>
      </p:sp>
    </p:spTree>
    <p:extLst>
      <p:ext uri="{BB962C8B-B14F-4D97-AF65-F5344CB8AC3E}">
        <p14:creationId xmlns:p14="http://schemas.microsoft.com/office/powerpoint/2010/main" val="2353996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cli/latest/reference/ec2/modify-volume.html" TargetMode="External"/><Relationship Id="rId2" Type="http://schemas.openxmlformats.org/officeDocument/2006/relationships/hyperlink" Target="https://docs.aws.amazon.com/cli/latest/reference/ec2/describe-volumes.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s://aws.amazon.com/amazon-linux-ami/2016.03-release-notes/" TargetMode="External"/><Relationship Id="rId13" Type="http://schemas.openxmlformats.org/officeDocument/2006/relationships/hyperlink" Target="https://aws.amazon.com/blogs/aws/amazon-linux-ami-201309-now-available/" TargetMode="External"/><Relationship Id="rId18" Type="http://schemas.openxmlformats.org/officeDocument/2006/relationships/hyperlink" Target="https://aws.amazon.com/blogs/aws/amazon-linux-ami-2010111-released/" TargetMode="External"/><Relationship Id="rId3" Type="http://schemas.openxmlformats.org/officeDocument/2006/relationships/hyperlink" Target="https://aws.amazon.com/about-aws/whats-new/2018/06/announcing-amazon-linux-2-with-long-term-support/" TargetMode="External"/><Relationship Id="rId7" Type="http://schemas.openxmlformats.org/officeDocument/2006/relationships/hyperlink" Target="https://aws.amazon.com/blogs/aws/now-available-amazon-linux-ami-2016-09/" TargetMode="External"/><Relationship Id="rId12" Type="http://schemas.openxmlformats.org/officeDocument/2006/relationships/hyperlink" Target="https://aws.amazon.com/blogs/aws/amazon-linux-ami-201403-is-now-available/" TargetMode="External"/><Relationship Id="rId17" Type="http://schemas.openxmlformats.org/officeDocument/2006/relationships/hyperlink" Target="https://aws.amazon.com/blogs/aws/amazon-linux-ami-production-status-new-features/" TargetMode="External"/><Relationship Id="rId2" Type="http://schemas.openxmlformats.org/officeDocument/2006/relationships/hyperlink" Target="https://aws.amazon.com/about-aws/whats-new/2023/03/amazon-linux-2023/" TargetMode="External"/><Relationship Id="rId16" Type="http://schemas.openxmlformats.org/officeDocument/2006/relationships/hyperlink" Target="https://aws.amazon.com/blogs/aws/updated-amazon-linux-ami-201203-now-available/" TargetMode="External"/><Relationship Id="rId1" Type="http://schemas.openxmlformats.org/officeDocument/2006/relationships/slideLayout" Target="../slideLayouts/slideLayout6.xml"/><Relationship Id="rId6" Type="http://schemas.openxmlformats.org/officeDocument/2006/relationships/hyperlink" Target="https://aws.amazon.com/blogs/aws/amazon-inspector-update-assessment-reporting-proxy-support-and-more/" TargetMode="External"/><Relationship Id="rId11" Type="http://schemas.openxmlformats.org/officeDocument/2006/relationships/hyperlink" Target="https://aws.amazon.com/blogs/aws/amazon-linux-ami-2014-09/" TargetMode="External"/><Relationship Id="rId5" Type="http://schemas.openxmlformats.org/officeDocument/2006/relationships/hyperlink" Target="https://aws.amazon.com/blogs/aws/now-available-amazon-linux-ami-2017-09/" TargetMode="External"/><Relationship Id="rId15" Type="http://schemas.openxmlformats.org/officeDocument/2006/relationships/hyperlink" Target="https://aws.amazon.com/blogs/aws/amazon-linux-ami-201209-now-available/" TargetMode="External"/><Relationship Id="rId10" Type="http://schemas.openxmlformats.org/officeDocument/2006/relationships/hyperlink" Target="https://aws.amazon.com/blogs/aws/now-available-amazon-linux-ami-2015-03/" TargetMode="External"/><Relationship Id="rId4" Type="http://schemas.openxmlformats.org/officeDocument/2006/relationships/hyperlink" Target="https://aws.amazon.com/amazon-linux-ami/2018.03-release-notes/" TargetMode="External"/><Relationship Id="rId9" Type="http://schemas.openxmlformats.org/officeDocument/2006/relationships/hyperlink" Target="https://aws.amazon.com/blogs/aws/now-available-amazon-linux-ami-2015-09/" TargetMode="External"/><Relationship Id="rId14" Type="http://schemas.openxmlformats.org/officeDocument/2006/relationships/hyperlink" Target="https://aws.amazon.com/blogs/aws/amazon-linux-ami-201303-now-availabl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aws.amazon.com/blogs/devops/blue-green-deployments-with-application-load-balancer/"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mazonRDS/latest/UserGuide/blue-green-deployments-overview.html" TargetMode="External"/><Relationship Id="rId2" Type="http://schemas.openxmlformats.org/officeDocument/2006/relationships/hyperlink" Target="https://codefresh.io/learn/software-deployment/what-is-blue-green-deployment/" TargetMode="External"/><Relationship Id="rId1" Type="http://schemas.openxmlformats.org/officeDocument/2006/relationships/slideLayout" Target="../slideLayouts/slideLayout4.xml"/><Relationship Id="rId4" Type="http://schemas.openxmlformats.org/officeDocument/2006/relationships/hyperlink" Target="https://medium.com/@lalitha.cs.16_5385/blue-green-deployment-in-aws-benefits-drawbacks-and-use-cases-d05d4801352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storage/feature/AWS-vs-Azure-vs-Google-pricing-and-features-compared" TargetMode="External"/><Relationship Id="rId2" Type="http://schemas.openxmlformats.org/officeDocument/2006/relationships/hyperlink" Target="https://www.pluralsight.com/resources/blog/cloud/storage-showdown-aws-vs-azure-vs-gcp-cloud-comparison" TargetMode="External"/><Relationship Id="rId1" Type="http://schemas.openxmlformats.org/officeDocument/2006/relationships/slideLayout" Target="../slideLayouts/slideLayout2.xml"/><Relationship Id="rId4" Type="http://schemas.openxmlformats.org/officeDocument/2006/relationships/hyperlink" Target="https://endoflife.date/amazon-linu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loudzero.com/blog/s3-pric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AWS EBS Volume</a:t>
            </a:r>
            <a:endParaRPr lang="en-IN" dirty="0"/>
          </a:p>
        </p:txBody>
      </p:sp>
      <p:sp>
        <p:nvSpPr>
          <p:cNvPr id="3" name="Subtitle 2"/>
          <p:cNvSpPr>
            <a:spLocks noGrp="1"/>
          </p:cNvSpPr>
          <p:nvPr>
            <p:ph type="subTitle" idx="1"/>
          </p:nvPr>
        </p:nvSpPr>
        <p:spPr/>
        <p:txBody>
          <a:bodyPr/>
          <a:lstStyle/>
          <a:p>
            <a:r>
              <a:rPr lang="en-IN" dirty="0" smtClean="0"/>
              <a:t>GP2 to GP3 </a:t>
            </a:r>
            <a:r>
              <a:rPr lang="en-IN" dirty="0" err="1" smtClean="0"/>
              <a:t>migraton</a:t>
            </a:r>
            <a:endParaRPr lang="en-IN" dirty="0"/>
          </a:p>
        </p:txBody>
      </p:sp>
    </p:spTree>
    <p:extLst>
      <p:ext uri="{BB962C8B-B14F-4D97-AF65-F5344CB8AC3E}">
        <p14:creationId xmlns:p14="http://schemas.microsoft.com/office/powerpoint/2010/main" val="403747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Compute </a:t>
            </a:r>
            <a:r>
              <a:rPr lang="en-IN" b="1" dirty="0" smtClean="0"/>
              <a:t>Services</a:t>
            </a:r>
            <a:endParaRPr lang="en-IN" dirty="0"/>
          </a:p>
        </p:txBody>
      </p:sp>
      <p:pic>
        <p:nvPicPr>
          <p:cNvPr id="3" name="Picture 2"/>
          <p:cNvPicPr>
            <a:picLocks noChangeAspect="1"/>
          </p:cNvPicPr>
          <p:nvPr/>
        </p:nvPicPr>
        <p:blipFill>
          <a:blip r:embed="rId2"/>
          <a:stretch>
            <a:fillRect/>
          </a:stretch>
        </p:blipFill>
        <p:spPr>
          <a:xfrm>
            <a:off x="960906" y="1437354"/>
            <a:ext cx="6995766" cy="2415749"/>
          </a:xfrm>
          <a:prstGeom prst="rect">
            <a:avLst/>
          </a:prstGeom>
        </p:spPr>
      </p:pic>
      <p:pic>
        <p:nvPicPr>
          <p:cNvPr id="4" name="Picture 3"/>
          <p:cNvPicPr>
            <a:picLocks noChangeAspect="1"/>
          </p:cNvPicPr>
          <p:nvPr/>
        </p:nvPicPr>
        <p:blipFill>
          <a:blip r:embed="rId3"/>
          <a:stretch>
            <a:fillRect/>
          </a:stretch>
        </p:blipFill>
        <p:spPr>
          <a:xfrm>
            <a:off x="960906" y="4010723"/>
            <a:ext cx="7102455" cy="2720576"/>
          </a:xfrm>
          <a:prstGeom prst="rect">
            <a:avLst/>
          </a:prstGeom>
        </p:spPr>
      </p:pic>
      <p:sp>
        <p:nvSpPr>
          <p:cNvPr id="5" name="TextBox 4"/>
          <p:cNvSpPr txBox="1"/>
          <p:nvPr/>
        </p:nvSpPr>
        <p:spPr>
          <a:xfrm>
            <a:off x="8760822" y="1245325"/>
            <a:ext cx="3013167" cy="2299064"/>
          </a:xfrm>
          <a:prstGeom prst="rect">
            <a:avLst/>
          </a:prstGeom>
          <a:noFill/>
        </p:spPr>
        <p:txBody>
          <a:bodyPr wrap="square" rtlCol="0">
            <a:spAutoFit/>
          </a:bodyPr>
          <a:lstStyle/>
          <a:p>
            <a:r>
              <a:rPr lang="en-US" dirty="0"/>
              <a:t>Compute is a term that describes how computers work. Connecting many nodes is simple for a good cloud provider. Here is a look at each platform's computational capabilities individually</a:t>
            </a:r>
            <a:endParaRPr lang="en-IN" dirty="0"/>
          </a:p>
        </p:txBody>
      </p:sp>
      <p:sp>
        <p:nvSpPr>
          <p:cNvPr id="6" name="TextBox 5"/>
          <p:cNvSpPr txBox="1"/>
          <p:nvPr/>
        </p:nvSpPr>
        <p:spPr>
          <a:xfrm>
            <a:off x="8665029" y="3853103"/>
            <a:ext cx="3048000" cy="3170099"/>
          </a:xfrm>
          <a:prstGeom prst="rect">
            <a:avLst/>
          </a:prstGeom>
          <a:noFill/>
        </p:spPr>
        <p:txBody>
          <a:bodyPr wrap="square" rtlCol="0">
            <a:spAutoFit/>
          </a:bodyPr>
          <a:lstStyle/>
          <a:p>
            <a:r>
              <a:rPr lang="en-US" sz="1000" b="1" dirty="0"/>
              <a:t>Regions and availability</a:t>
            </a:r>
          </a:p>
          <a:p>
            <a:r>
              <a:rPr lang="en-US" sz="1000" dirty="0"/>
              <a:t>The supported regions and availability are the first things to consider when selecting a cloud provider. Because of issues such as latency and compliance regulations, especially when dealing </a:t>
            </a:r>
          </a:p>
          <a:p>
            <a:r>
              <a:rPr lang="en-US" sz="1000" dirty="0"/>
              <a:t>with data have a direct impact on your cloud performance.</a:t>
            </a:r>
          </a:p>
          <a:p>
            <a:r>
              <a:rPr lang="en-US" sz="1000" dirty="0"/>
              <a:t>Here is the Big Three as of March 2023:</a:t>
            </a:r>
          </a:p>
          <a:p>
            <a:r>
              <a:rPr lang="en-US" sz="1000" b="1" dirty="0"/>
              <a:t>Amazon Web Service</a:t>
            </a:r>
            <a:r>
              <a:rPr lang="en-US" sz="1000" dirty="0"/>
              <a:t> covers </a:t>
            </a:r>
            <a:r>
              <a:rPr lang="en-US" sz="1000" b="1" dirty="0"/>
              <a:t>30 global </a:t>
            </a:r>
            <a:r>
              <a:rPr lang="en-US" sz="1000" dirty="0"/>
              <a:t>regions, including two in India (Mumbai and Hyderabad), with 96 availability zones and more than 410 Points of Presence. </a:t>
            </a:r>
          </a:p>
          <a:p>
            <a:r>
              <a:rPr lang="en-US" sz="1000" b="1" dirty="0"/>
              <a:t>Microsoft Azure</a:t>
            </a:r>
            <a:r>
              <a:rPr lang="en-US" sz="1000" dirty="0"/>
              <a:t> operates in </a:t>
            </a:r>
            <a:r>
              <a:rPr lang="en-US" sz="1000" b="1" dirty="0"/>
              <a:t>54 regions</a:t>
            </a:r>
            <a:r>
              <a:rPr lang="en-US" sz="1000" dirty="0"/>
              <a:t>, including several in India (Pune, Chennai, Mumbai, and a planned region in Hyderabad), each with at least three availability zones and 116 edge locations.</a:t>
            </a:r>
          </a:p>
          <a:p>
            <a:r>
              <a:rPr lang="en-US" sz="1000" b="1" dirty="0"/>
              <a:t>Google Cloud Platform</a:t>
            </a:r>
            <a:r>
              <a:rPr lang="en-US" sz="1000" dirty="0"/>
              <a:t> comprises </a:t>
            </a:r>
            <a:r>
              <a:rPr lang="en-US" sz="1000" b="1" dirty="0"/>
              <a:t>35 cloud regions</a:t>
            </a:r>
            <a:r>
              <a:rPr lang="en-US" sz="1000" dirty="0"/>
              <a:t>, including the Delhi National Capital Region, 106 zones, and more than 200 edge locations.</a:t>
            </a:r>
          </a:p>
          <a:p>
            <a:endParaRPr lang="en-IN" sz="1000" dirty="0"/>
          </a:p>
        </p:txBody>
      </p:sp>
    </p:spTree>
    <p:extLst>
      <p:ext uri="{BB962C8B-B14F-4D97-AF65-F5344CB8AC3E}">
        <p14:creationId xmlns:p14="http://schemas.microsoft.com/office/powerpoint/2010/main" val="263557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a:t>
            </a:r>
            <a:r>
              <a:rPr lang="en-IN" dirty="0" smtClean="0"/>
              <a:t>EC2 Console </a:t>
            </a:r>
            <a:r>
              <a:rPr lang="en-IN" dirty="0" smtClean="0"/>
              <a:t>of volume(s)</a:t>
            </a:r>
            <a:endParaRPr lang="en-IN" dirty="0"/>
          </a:p>
        </p:txBody>
      </p:sp>
      <p:pic>
        <p:nvPicPr>
          <p:cNvPr id="3" name="Picture 2"/>
          <p:cNvPicPr>
            <a:picLocks noChangeAspect="1"/>
          </p:cNvPicPr>
          <p:nvPr/>
        </p:nvPicPr>
        <p:blipFill>
          <a:blip r:embed="rId2"/>
          <a:stretch>
            <a:fillRect/>
          </a:stretch>
        </p:blipFill>
        <p:spPr>
          <a:xfrm>
            <a:off x="985911" y="1966888"/>
            <a:ext cx="9377289" cy="4466258"/>
          </a:xfrm>
          <a:prstGeom prst="rect">
            <a:avLst/>
          </a:prstGeom>
        </p:spPr>
      </p:pic>
    </p:spTree>
    <p:extLst>
      <p:ext uri="{BB962C8B-B14F-4D97-AF65-F5344CB8AC3E}">
        <p14:creationId xmlns:p14="http://schemas.microsoft.com/office/powerpoint/2010/main" val="2759454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Modify volume Type &amp; Details</a:t>
            </a:r>
            <a:endParaRPr lang="en-IN" dirty="0"/>
          </a:p>
        </p:txBody>
      </p:sp>
      <p:pic>
        <p:nvPicPr>
          <p:cNvPr id="3" name="Picture 2"/>
          <p:cNvPicPr>
            <a:picLocks noChangeAspect="1"/>
          </p:cNvPicPr>
          <p:nvPr/>
        </p:nvPicPr>
        <p:blipFill>
          <a:blip r:embed="rId2"/>
          <a:stretch>
            <a:fillRect/>
          </a:stretch>
        </p:blipFill>
        <p:spPr>
          <a:xfrm>
            <a:off x="838200" y="2034945"/>
            <a:ext cx="4305673" cy="3223539"/>
          </a:xfrm>
          <a:prstGeom prst="rect">
            <a:avLst/>
          </a:prstGeom>
        </p:spPr>
      </p:pic>
      <p:pic>
        <p:nvPicPr>
          <p:cNvPr id="4" name="Picture 3"/>
          <p:cNvPicPr>
            <a:picLocks noChangeAspect="1"/>
          </p:cNvPicPr>
          <p:nvPr/>
        </p:nvPicPr>
        <p:blipFill>
          <a:blip r:embed="rId3"/>
          <a:stretch>
            <a:fillRect/>
          </a:stretch>
        </p:blipFill>
        <p:spPr>
          <a:xfrm>
            <a:off x="5432860" y="2126329"/>
            <a:ext cx="4618120" cy="4503810"/>
          </a:xfrm>
          <a:prstGeom prst="rect">
            <a:avLst/>
          </a:prstGeom>
        </p:spPr>
      </p:pic>
    </p:spTree>
    <p:extLst>
      <p:ext uri="{BB962C8B-B14F-4D97-AF65-F5344CB8AC3E}">
        <p14:creationId xmlns:p14="http://schemas.microsoft.com/office/powerpoint/2010/main" val="2030282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Migrate gp2 volumes via AWS CLI</a:t>
            </a:r>
          </a:p>
        </p:txBody>
      </p:sp>
      <p:sp>
        <p:nvSpPr>
          <p:cNvPr id="3" name="Content Placeholder 2"/>
          <p:cNvSpPr>
            <a:spLocks noGrp="1"/>
          </p:cNvSpPr>
          <p:nvPr>
            <p:ph sz="half" idx="1"/>
          </p:nvPr>
        </p:nvSpPr>
        <p:spPr/>
        <p:txBody>
          <a:bodyPr>
            <a:noAutofit/>
          </a:bodyPr>
          <a:lstStyle/>
          <a:p>
            <a:r>
              <a:rPr lang="en-US" sz="1600" dirty="0"/>
              <a:t>Use the </a:t>
            </a:r>
            <a:r>
              <a:rPr lang="en-US" sz="1600" dirty="0">
                <a:hlinkClick r:id="rId2"/>
              </a:rPr>
              <a:t>describe-volumes</a:t>
            </a:r>
            <a:r>
              <a:rPr lang="en-US" sz="1600" dirty="0"/>
              <a:t> command with the </a:t>
            </a:r>
            <a:r>
              <a:rPr lang="en-US" sz="1600" b="1" dirty="0"/>
              <a:t>--filters</a:t>
            </a:r>
            <a:r>
              <a:rPr lang="en-US" sz="1600" dirty="0"/>
              <a:t> option to get a list of all gp2 volumes</a:t>
            </a:r>
            <a:r>
              <a:rPr lang="en-US" sz="1600" dirty="0" smtClean="0"/>
              <a:t>:</a:t>
            </a:r>
          </a:p>
          <a:p>
            <a:pPr lvl="1"/>
            <a:r>
              <a:rPr lang="en-IN" sz="1600" dirty="0" err="1"/>
              <a:t>aws</a:t>
            </a:r>
            <a:r>
              <a:rPr lang="en-IN" sz="1600" dirty="0"/>
              <a:t> ec2 describe-volumes --filters "</a:t>
            </a:r>
            <a:r>
              <a:rPr lang="en-IN" sz="1600" dirty="0" smtClean="0"/>
              <a:t>Name=volume-</a:t>
            </a:r>
            <a:r>
              <a:rPr lang="en-IN" sz="1600" dirty="0" err="1" smtClean="0"/>
              <a:t>type,Values</a:t>
            </a:r>
            <a:r>
              <a:rPr lang="en-IN" sz="1600" dirty="0" smtClean="0"/>
              <a:t>=gp2”</a:t>
            </a:r>
            <a:endParaRPr lang="en-IN" sz="1600" dirty="0"/>
          </a:p>
          <a:p>
            <a:r>
              <a:rPr lang="en-US" sz="1600" dirty="0"/>
              <a:t> Use the </a:t>
            </a:r>
            <a:r>
              <a:rPr lang="en-US" sz="1600" dirty="0">
                <a:hlinkClick r:id="rId3"/>
              </a:rPr>
              <a:t>modify-volume</a:t>
            </a:r>
            <a:r>
              <a:rPr lang="en-US" sz="1600" dirty="0"/>
              <a:t> command so you migrate to gp3</a:t>
            </a:r>
            <a:r>
              <a:rPr lang="en-US" sz="1600" dirty="0" smtClean="0"/>
              <a:t>:</a:t>
            </a:r>
          </a:p>
          <a:p>
            <a:pPr lvl="1"/>
            <a:r>
              <a:rPr lang="en-IN" sz="1600" dirty="0" err="1"/>
              <a:t>aws</a:t>
            </a:r>
            <a:r>
              <a:rPr lang="en-IN" sz="1600" dirty="0"/>
              <a:t> ec2 modify-volume --volume-type gp3 --volume-id &lt;volume-id</a:t>
            </a:r>
            <a:r>
              <a:rPr lang="en-IN" sz="1600" dirty="0" smtClean="0"/>
              <a:t>&gt;</a:t>
            </a:r>
          </a:p>
          <a:p>
            <a:r>
              <a:rPr lang="en-US" sz="1600" dirty="0"/>
              <a:t>Where </a:t>
            </a:r>
            <a:r>
              <a:rPr lang="en-US" sz="1600" b="1" dirty="0"/>
              <a:t>&lt;volume-id&gt;</a:t>
            </a:r>
            <a:r>
              <a:rPr lang="en-US" sz="1600" dirty="0"/>
              <a:t> is the Volume ID that you want to migrate to gp3</a:t>
            </a:r>
            <a:r>
              <a:rPr lang="en-US" sz="1600" dirty="0" smtClean="0"/>
              <a:t>.</a:t>
            </a:r>
            <a:endParaRPr lang="en-IN" sz="1600" dirty="0"/>
          </a:p>
          <a:p>
            <a:r>
              <a:rPr lang="en-US" sz="1600" dirty="0"/>
              <a:t>The following is an example command to modify a gp2 volume to gp3 and configure specific IOPS and throughput</a:t>
            </a:r>
            <a:r>
              <a:rPr lang="en-US" sz="1600" dirty="0" smtClean="0"/>
              <a:t>.</a:t>
            </a:r>
          </a:p>
          <a:p>
            <a:pPr lvl="1"/>
            <a:r>
              <a:rPr lang="en-US" sz="1600" dirty="0" err="1"/>
              <a:t>aws</a:t>
            </a:r>
            <a:r>
              <a:rPr lang="en-US" sz="1600" dirty="0"/>
              <a:t> ec2 modify-volume --volume-type gp3  --</a:t>
            </a:r>
            <a:r>
              <a:rPr lang="en-US" sz="1600" dirty="0" err="1"/>
              <a:t>iops</a:t>
            </a:r>
            <a:r>
              <a:rPr lang="en-US" sz="1600" dirty="0"/>
              <a:t> 4000 --throughput 250  --volume-id &lt;volume-id&gt;</a:t>
            </a:r>
            <a:endParaRPr lang="en-IN" sz="1600" dirty="0"/>
          </a:p>
        </p:txBody>
      </p:sp>
      <p:sp>
        <p:nvSpPr>
          <p:cNvPr id="4" name="Content Placeholder 3"/>
          <p:cNvSpPr>
            <a:spLocks noGrp="1"/>
          </p:cNvSpPr>
          <p:nvPr>
            <p:ph sz="half" idx="2"/>
          </p:nvPr>
        </p:nvSpPr>
        <p:spPr>
          <a:xfrm>
            <a:off x="6178731" y="1825625"/>
            <a:ext cx="5181600" cy="4351338"/>
          </a:xfrm>
        </p:spPr>
        <p:txBody>
          <a:bodyPr>
            <a:normAutofit fontScale="62500" lnSpcReduction="20000"/>
          </a:bodyPr>
          <a:lstStyle/>
          <a:p>
            <a:r>
              <a:rPr lang="en-US" dirty="0"/>
              <a:t>simple bash script that you can use to change all gp2 volumes to </a:t>
            </a:r>
            <a:r>
              <a:rPr lang="en-US" dirty="0" smtClean="0"/>
              <a:t>gp3</a:t>
            </a:r>
          </a:p>
          <a:p>
            <a:r>
              <a:rPr lang="en-IN" sz="2900" dirty="0"/>
              <a:t>#!/bin/bash</a:t>
            </a:r>
            <a:br>
              <a:rPr lang="en-IN" sz="2900" dirty="0"/>
            </a:br>
            <a:r>
              <a:rPr lang="en-IN" sz="2900" dirty="0"/>
              <a:t>#Get all the gp2 volumes</a:t>
            </a:r>
            <a:br>
              <a:rPr lang="en-IN" sz="2900" dirty="0"/>
            </a:br>
            <a:r>
              <a:rPr lang="en-IN" sz="2900" dirty="0"/>
              <a:t>GP2_VOLUMES=$(</a:t>
            </a:r>
            <a:r>
              <a:rPr lang="en-IN" sz="2900" dirty="0" err="1"/>
              <a:t>aws</a:t>
            </a:r>
            <a:r>
              <a:rPr lang="en-IN" sz="2900" dirty="0"/>
              <a:t> ec2 describe-volumes</a:t>
            </a:r>
            <a:br>
              <a:rPr lang="en-IN" sz="2900" dirty="0"/>
            </a:br>
            <a:r>
              <a:rPr lang="en-IN" sz="2900" dirty="0"/>
              <a:t>--filters "Name=volume-</a:t>
            </a:r>
            <a:r>
              <a:rPr lang="en-IN" sz="2900" dirty="0" err="1"/>
              <a:t>type,Values</a:t>
            </a:r>
            <a:r>
              <a:rPr lang="en-IN" sz="2900" dirty="0"/>
              <a:t>=gp2" --query 'Volumes[*].{</a:t>
            </a:r>
            <a:r>
              <a:rPr lang="en-IN" sz="2900" dirty="0" err="1"/>
              <a:t>ID:VolumeId</a:t>
            </a:r>
            <a:r>
              <a:rPr lang="en-IN" sz="2900" dirty="0"/>
              <a:t>}')</a:t>
            </a:r>
            <a:br>
              <a:rPr lang="en-IN" sz="2900" dirty="0"/>
            </a:br>
            <a:r>
              <a:rPr lang="en-IN" sz="2900" dirty="0"/>
              <a:t/>
            </a:r>
            <a:br>
              <a:rPr lang="en-IN" sz="2900" dirty="0"/>
            </a:br>
            <a:r>
              <a:rPr lang="en-IN" sz="2900" dirty="0"/>
              <a:t>#Loop through all the gp2 volumes</a:t>
            </a:r>
            <a:br>
              <a:rPr lang="en-IN" sz="2900" dirty="0"/>
            </a:br>
            <a:r>
              <a:rPr lang="en-IN" sz="2900" dirty="0"/>
              <a:t>for volume in $(echo $GP2_VOLUMES | </a:t>
            </a:r>
            <a:r>
              <a:rPr lang="en-IN" sz="2900" dirty="0" err="1"/>
              <a:t>jq</a:t>
            </a:r>
            <a:r>
              <a:rPr lang="en-IN" sz="2900" dirty="0"/>
              <a:t> -r '.[] | @base64'); do</a:t>
            </a:r>
            <a:br>
              <a:rPr lang="en-IN" sz="2900" dirty="0"/>
            </a:br>
            <a:r>
              <a:rPr lang="en-IN" sz="2900" dirty="0"/>
              <a:t>       volume=$(echo $volume | base64 --decode)</a:t>
            </a:r>
            <a:br>
              <a:rPr lang="en-IN" sz="2900" dirty="0"/>
            </a:br>
            <a:r>
              <a:rPr lang="en-IN" sz="2900" dirty="0"/>
              <a:t>       VOLUME_ID=$(echo $volume | </a:t>
            </a:r>
            <a:r>
              <a:rPr lang="en-IN" sz="2900" dirty="0" err="1"/>
              <a:t>jq</a:t>
            </a:r>
            <a:r>
              <a:rPr lang="en-IN" sz="2900" dirty="0"/>
              <a:t> -r '.ID')</a:t>
            </a:r>
            <a:br>
              <a:rPr lang="en-IN" sz="2900" dirty="0"/>
            </a:br>
            <a:r>
              <a:rPr lang="en-IN" sz="2900" dirty="0"/>
              <a:t>       echo "Changing volume $VOLUME_ID to gp3"</a:t>
            </a:r>
            <a:br>
              <a:rPr lang="en-IN" sz="2900" dirty="0"/>
            </a:br>
            <a:r>
              <a:rPr lang="en-IN" sz="2900" dirty="0"/>
              <a:t>       #Change the volume type from gp2 to gp3</a:t>
            </a:r>
            <a:br>
              <a:rPr lang="en-IN" sz="2900" dirty="0"/>
            </a:br>
            <a:r>
              <a:rPr lang="en-IN" sz="2900" dirty="0"/>
              <a:t>        </a:t>
            </a:r>
            <a:r>
              <a:rPr lang="en-IN" sz="2900" dirty="0" err="1"/>
              <a:t>aws</a:t>
            </a:r>
            <a:r>
              <a:rPr lang="en-IN" sz="2900" dirty="0"/>
              <a:t> ec2 modify-volume --volume-id $VOLUME_ID --volume-type gp3</a:t>
            </a:r>
            <a:br>
              <a:rPr lang="en-IN" sz="2900" dirty="0"/>
            </a:br>
            <a:r>
              <a:rPr lang="en-IN" sz="2900" dirty="0"/>
              <a:t>done</a:t>
            </a:r>
          </a:p>
        </p:txBody>
      </p:sp>
      <p:sp>
        <p:nvSpPr>
          <p:cNvPr id="7" name="TextBox 6"/>
          <p:cNvSpPr txBox="1"/>
          <p:nvPr/>
        </p:nvSpPr>
        <p:spPr>
          <a:xfrm>
            <a:off x="838200" y="6311900"/>
            <a:ext cx="9019903" cy="369332"/>
          </a:xfrm>
          <a:prstGeom prst="rect">
            <a:avLst/>
          </a:prstGeom>
          <a:noFill/>
        </p:spPr>
        <p:txBody>
          <a:bodyPr wrap="square" rtlCol="0">
            <a:spAutoFit/>
          </a:bodyPr>
          <a:lstStyle/>
          <a:p>
            <a:r>
              <a:rPr lang="en-IN" dirty="0"/>
              <a:t>https://www.stream.security/post/hands-on-guide-how-to-migrate-from-gp2-to-gp3-volumes</a:t>
            </a:r>
          </a:p>
        </p:txBody>
      </p:sp>
    </p:spTree>
    <p:extLst>
      <p:ext uri="{BB962C8B-B14F-4D97-AF65-F5344CB8AC3E}">
        <p14:creationId xmlns:p14="http://schemas.microsoft.com/office/powerpoint/2010/main" val="2599457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t>C</a:t>
            </a:r>
            <a:r>
              <a:rPr lang="en-US" sz="3600" b="1" dirty="0" err="1"/>
              <a:t>ost</a:t>
            </a:r>
            <a:r>
              <a:rPr lang="en-US" sz="3600" b="1" dirty="0"/>
              <a:t> comparison between gp2 and gp3 in the us-east-1 (N. Virginia) </a:t>
            </a:r>
            <a:r>
              <a:rPr lang="en-US" sz="3600" b="1" dirty="0" smtClean="0"/>
              <a:t>Region</a:t>
            </a:r>
            <a:endParaRPr lang="en-IN" sz="3600" dirty="0"/>
          </a:p>
        </p:txBody>
      </p:sp>
      <p:graphicFrame>
        <p:nvGraphicFramePr>
          <p:cNvPr id="3" name="Table 2"/>
          <p:cNvGraphicFramePr>
            <a:graphicFrameLocks noGrp="1"/>
          </p:cNvGraphicFramePr>
          <p:nvPr>
            <p:extLst>
              <p:ext uri="{D42A27DB-BD31-4B8C-83A1-F6EECF244321}">
                <p14:modId xmlns:p14="http://schemas.microsoft.com/office/powerpoint/2010/main" val="3478747788"/>
              </p:ext>
            </p:extLst>
          </p:nvPr>
        </p:nvGraphicFramePr>
        <p:xfrm>
          <a:off x="1001485" y="1889759"/>
          <a:ext cx="10352314" cy="3893130"/>
        </p:xfrm>
        <a:graphic>
          <a:graphicData uri="http://schemas.openxmlformats.org/drawingml/2006/table">
            <a:tbl>
              <a:tblPr/>
              <a:tblGrid>
                <a:gridCol w="663210"/>
                <a:gridCol w="580310"/>
                <a:gridCol w="943004"/>
                <a:gridCol w="1046631"/>
                <a:gridCol w="580310"/>
                <a:gridCol w="922277"/>
                <a:gridCol w="1046631"/>
                <a:gridCol w="829015"/>
                <a:gridCol w="621760"/>
                <a:gridCol w="943004"/>
                <a:gridCol w="1347147"/>
                <a:gridCol w="829015"/>
              </a:tblGrid>
              <a:tr h="454743">
                <a:tc gridSpan="4">
                  <a:txBody>
                    <a:bodyPr/>
                    <a:lstStyle/>
                    <a:p>
                      <a:pPr algn="ctr"/>
                      <a:r>
                        <a:rPr lang="en-IN" sz="1000" b="0" dirty="0">
                          <a:effectLst/>
                          <a:latin typeface="AmazonEmberBold"/>
                        </a:rPr>
                        <a:t>gp2</a:t>
                      </a:r>
                      <a:endParaRPr lang="en-IN" sz="1000" dirty="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1000" b="0">
                          <a:effectLst/>
                          <a:latin typeface="AmazonEmberBold"/>
                        </a:rPr>
                        <a:t>gp3 – at baseline configuration</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US" sz="1000" b="0">
                          <a:effectLst/>
                          <a:latin typeface="AmazonEmberBold"/>
                        </a:rPr>
                        <a:t>gp3 – at gp2 matching configuration</a:t>
                      </a:r>
                      <a:endParaRPr lang="en-US"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r>
              <a:tr h="1104092">
                <a:tc>
                  <a:txBody>
                    <a:bodyPr/>
                    <a:lstStyle/>
                    <a:p>
                      <a:pPr algn="ctr"/>
                      <a:r>
                        <a:rPr lang="en-US" sz="1000" b="0">
                          <a:effectLst/>
                          <a:latin typeface="AmazonEmberBold"/>
                        </a:rPr>
                        <a:t>Size of the volume in GiB</a:t>
                      </a:r>
                      <a:endParaRPr lang="en-US"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a:effectLst/>
                        </a:rPr>
                        <a:t>Max IOPS</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effectLst/>
                        </a:rPr>
                        <a:t>Throughput (</a:t>
                      </a:r>
                      <a:r>
                        <a:rPr lang="en-IN" sz="1000" dirty="0" err="1">
                          <a:effectLst/>
                        </a:rPr>
                        <a:t>MiB</a:t>
                      </a:r>
                      <a:r>
                        <a:rPr lang="en-IN" sz="1000" dirty="0">
                          <a:effectLst/>
                        </a:rPr>
                        <a:t>/s)</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effectLst/>
                        </a:rPr>
                        <a:t>Cost (USD/month)</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effectLst/>
                        </a:rPr>
                        <a:t>IOPS</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effectLst/>
                        </a:rPr>
                        <a:t>throughput (</a:t>
                      </a:r>
                      <a:r>
                        <a:rPr lang="en-IN" sz="1000" dirty="0" err="1">
                          <a:effectLst/>
                        </a:rPr>
                        <a:t>MiB</a:t>
                      </a:r>
                      <a:r>
                        <a:rPr lang="en-IN" sz="1000" dirty="0">
                          <a:effectLst/>
                        </a:rPr>
                        <a:t>/s)</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effectLst/>
                        </a:rPr>
                        <a:t>Cost (USD/month)</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0" dirty="0">
                          <a:effectLst/>
                          <a:latin typeface="AmazonEmberBold"/>
                        </a:rPr>
                        <a:t>Cost reduction compared to gp2</a:t>
                      </a:r>
                      <a:endParaRPr lang="en-US" sz="1000" dirty="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a:effectLst/>
                        </a:rPr>
                        <a:t>IOPS</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a:effectLst/>
                        </a:rPr>
                        <a:t>Throughput (MiB/s)</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a:effectLst/>
                        </a:rPr>
                        <a:t>Cost(USD/month)</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0">
                          <a:effectLst/>
                          <a:latin typeface="AmazonEmberBold"/>
                        </a:rPr>
                        <a:t>Cost reduction compared to gp2</a:t>
                      </a:r>
                      <a:endParaRPr lang="en-US"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982">
                <a:tc>
                  <a:txBody>
                    <a:bodyPr/>
                    <a:lstStyle/>
                    <a:p>
                      <a:r>
                        <a:rPr lang="en-IN" sz="1000" b="0">
                          <a:effectLst/>
                          <a:latin typeface="AmazonEmberBold"/>
                        </a:rPr>
                        <a:t>30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128</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2.40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20%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effectLst/>
                        </a:rPr>
                        <a:t>128</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2.52</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16%</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982">
                <a:tc>
                  <a:txBody>
                    <a:bodyPr/>
                    <a:lstStyle/>
                    <a:p>
                      <a:r>
                        <a:rPr lang="en-IN" sz="1000" b="0">
                          <a:effectLst/>
                          <a:latin typeface="AmazonEmberBold"/>
                        </a:rPr>
                        <a:t>100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128</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8.00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20%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effectLst/>
                        </a:rPr>
                        <a:t>128</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effectLst/>
                        </a:rPr>
                        <a:t>8.12</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19%</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982">
                <a:tc>
                  <a:txBody>
                    <a:bodyPr/>
                    <a:lstStyle/>
                    <a:p>
                      <a:r>
                        <a:rPr lang="en-IN" sz="1000" b="0">
                          <a:effectLst/>
                          <a:latin typeface="AmazonEmberBold"/>
                        </a:rPr>
                        <a:t>500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50.00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40.00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20%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effectLst/>
                        </a:rPr>
                        <a:t>45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dirty="0">
                          <a:effectLst/>
                          <a:latin typeface="AmazonEmberBold"/>
                        </a:rPr>
                        <a:t>10%</a:t>
                      </a:r>
                      <a:endParaRPr lang="en-IN" sz="1000" dirty="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982">
                <a:tc>
                  <a:txBody>
                    <a:bodyPr/>
                    <a:lstStyle/>
                    <a:p>
                      <a:r>
                        <a:rPr lang="en-IN" sz="1000" b="0">
                          <a:effectLst/>
                          <a:latin typeface="AmazonEmberBold"/>
                        </a:rPr>
                        <a:t>1000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100.00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80.00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20%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85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dirty="0">
                          <a:effectLst/>
                          <a:latin typeface="AmazonEmberBold"/>
                        </a:rPr>
                        <a:t>15%</a:t>
                      </a:r>
                      <a:endParaRPr lang="en-IN" sz="1000" dirty="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982">
                <a:tc>
                  <a:txBody>
                    <a:bodyPr/>
                    <a:lstStyle/>
                    <a:p>
                      <a:r>
                        <a:rPr lang="en-IN" sz="1000" b="0">
                          <a:effectLst/>
                          <a:latin typeface="AmazonEmberBold"/>
                        </a:rPr>
                        <a:t>2000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6000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200.00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160.00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20%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6000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180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dirty="0">
                          <a:effectLst/>
                          <a:latin typeface="AmazonEmberBold"/>
                        </a:rPr>
                        <a:t>10%</a:t>
                      </a:r>
                      <a:endParaRPr lang="en-IN" sz="1000" dirty="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9385">
                <a:tc>
                  <a:txBody>
                    <a:bodyPr/>
                    <a:lstStyle/>
                    <a:p>
                      <a:r>
                        <a:rPr lang="en-IN" sz="1000" b="0">
                          <a:effectLst/>
                          <a:latin typeface="AmazonEmberBold"/>
                        </a:rPr>
                        <a:t>6000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16000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600.00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3000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125</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480.00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a:effectLst/>
                          <a:latin typeface="AmazonEmberBold"/>
                        </a:rPr>
                        <a:t>20%</a:t>
                      </a:r>
                      <a:endParaRPr lang="en-IN" sz="100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16000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250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a:effectLst/>
                        </a:rPr>
                        <a:t>550</a:t>
                      </a: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b="0" dirty="0">
                          <a:effectLst/>
                          <a:latin typeface="AmazonEmberBold"/>
                        </a:rPr>
                        <a:t>8%</a:t>
                      </a:r>
                      <a:endParaRPr lang="en-IN" sz="1000" dirty="0">
                        <a:effectLst/>
                      </a:endParaRPr>
                    </a:p>
                  </a:txBody>
                  <a:tcPr marL="48891" marR="48891"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06464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2486"/>
          </a:xfrm>
        </p:spPr>
        <p:txBody>
          <a:bodyPr>
            <a:normAutofit/>
          </a:bodyPr>
          <a:lstStyle/>
          <a:p>
            <a:r>
              <a:rPr lang="en-IN" sz="3200" b="1" dirty="0"/>
              <a:t>Migration from Amazon Linux AMI (AL1) to AL2 or AL2023</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732597923"/>
              </p:ext>
            </p:extLst>
          </p:nvPr>
        </p:nvGraphicFramePr>
        <p:xfrm>
          <a:off x="1254035" y="1123414"/>
          <a:ext cx="9004660" cy="5082701"/>
        </p:xfrm>
        <a:graphic>
          <a:graphicData uri="http://schemas.openxmlformats.org/drawingml/2006/table">
            <a:tbl>
              <a:tblPr/>
              <a:tblGrid>
                <a:gridCol w="1800932"/>
                <a:gridCol w="1800932"/>
                <a:gridCol w="1800932"/>
                <a:gridCol w="1800932"/>
                <a:gridCol w="1800932"/>
              </a:tblGrid>
              <a:tr h="118212">
                <a:tc>
                  <a:txBody>
                    <a:bodyPr/>
                    <a:lstStyle/>
                    <a:p>
                      <a:r>
                        <a:rPr lang="en-IN" sz="800">
                          <a:effectLst/>
                        </a:rPr>
                        <a:t>Release</a:t>
                      </a:r>
                    </a:p>
                  </a:txBody>
                  <a:tcPr marL="25446" marR="25446" marT="12723" marB="12723" anchor="ctr">
                    <a:lnL>
                      <a:noFill/>
                    </a:lnL>
                    <a:lnR w="7620" cap="flat" cmpd="sng" algn="ctr">
                      <a:solidFill>
                        <a:srgbClr val="EEEBEE"/>
                      </a:solidFill>
                      <a:prstDash val="solid"/>
                      <a:round/>
                      <a:headEnd type="none" w="med" len="med"/>
                      <a:tailEnd type="none" w="med" len="med"/>
                    </a:lnR>
                    <a:lnT>
                      <a:noFill/>
                    </a:lnT>
                    <a:lnB w="7620" cap="flat" cmpd="sng" algn="ctr">
                      <a:solidFill>
                        <a:srgbClr val="EEEBEE"/>
                      </a:solidFill>
                      <a:prstDash val="solid"/>
                      <a:round/>
                      <a:headEnd type="none" w="med" len="med"/>
                      <a:tailEnd type="none" w="med" len="med"/>
                    </a:lnB>
                    <a:solidFill>
                      <a:srgbClr val="FFFFFF"/>
                    </a:solidFill>
                  </a:tcPr>
                </a:tc>
                <a:tc>
                  <a:txBody>
                    <a:bodyPr/>
                    <a:lstStyle/>
                    <a:p>
                      <a:r>
                        <a:rPr lang="en-IN" sz="800">
                          <a:effectLst/>
                        </a:rPr>
                        <a:t>Released</a:t>
                      </a:r>
                    </a:p>
                  </a:txBody>
                  <a:tcPr marL="25446" marR="25446" marT="12723" marB="12723" anchor="ctr">
                    <a:lnL w="7620" cap="flat" cmpd="sng" algn="ctr">
                      <a:solidFill>
                        <a:srgbClr val="EEEBEE"/>
                      </a:solidFill>
                      <a:prstDash val="solid"/>
                      <a:round/>
                      <a:headEnd type="none" w="med" len="med"/>
                      <a:tailEnd type="none" w="med" len="med"/>
                    </a:lnL>
                    <a:lnR w="7620" cap="flat" cmpd="sng" algn="ctr">
                      <a:solidFill>
                        <a:srgbClr val="EEEBEE"/>
                      </a:solidFill>
                      <a:prstDash val="solid"/>
                      <a:round/>
                      <a:headEnd type="none" w="med" len="med"/>
                      <a:tailEnd type="none" w="med" len="med"/>
                    </a:lnR>
                    <a:lnT>
                      <a:noFill/>
                    </a:lnT>
                    <a:lnB w="7620" cap="flat" cmpd="sng" algn="ctr">
                      <a:solidFill>
                        <a:srgbClr val="EEEBEE"/>
                      </a:solidFill>
                      <a:prstDash val="solid"/>
                      <a:round/>
                      <a:headEnd type="none" w="med" len="med"/>
                      <a:tailEnd type="none" w="med" len="med"/>
                    </a:lnB>
                    <a:solidFill>
                      <a:srgbClr val="FFFFFF"/>
                    </a:solidFill>
                  </a:tcPr>
                </a:tc>
                <a:tc>
                  <a:txBody>
                    <a:bodyPr/>
                    <a:lstStyle/>
                    <a:p>
                      <a:r>
                        <a:rPr lang="en-IN" sz="800">
                          <a:effectLst/>
                        </a:rPr>
                        <a:t>Standard Support</a:t>
                      </a:r>
                    </a:p>
                  </a:txBody>
                  <a:tcPr marL="25446" marR="25446" marT="12723" marB="12723" anchor="ctr">
                    <a:lnL w="7620" cap="flat" cmpd="sng" algn="ctr">
                      <a:solidFill>
                        <a:srgbClr val="EEEBEE"/>
                      </a:solidFill>
                      <a:prstDash val="solid"/>
                      <a:round/>
                      <a:headEnd type="none" w="med" len="med"/>
                      <a:tailEnd type="none" w="med" len="med"/>
                    </a:lnL>
                    <a:lnR w="7620" cap="flat" cmpd="sng" algn="ctr">
                      <a:solidFill>
                        <a:srgbClr val="EEEBEE"/>
                      </a:solidFill>
                      <a:prstDash val="solid"/>
                      <a:round/>
                      <a:headEnd type="none" w="med" len="med"/>
                      <a:tailEnd type="none" w="med" len="med"/>
                    </a:lnR>
                    <a:lnT>
                      <a:noFill/>
                    </a:lnT>
                    <a:lnB w="7620" cap="flat" cmpd="sng" algn="ctr">
                      <a:solidFill>
                        <a:srgbClr val="EEEBEE"/>
                      </a:solidFill>
                      <a:prstDash val="solid"/>
                      <a:round/>
                      <a:headEnd type="none" w="med" len="med"/>
                      <a:tailEnd type="none" w="med" len="med"/>
                    </a:lnB>
                    <a:solidFill>
                      <a:srgbClr val="FFFFFF"/>
                    </a:solidFill>
                  </a:tcPr>
                </a:tc>
                <a:tc>
                  <a:txBody>
                    <a:bodyPr/>
                    <a:lstStyle/>
                    <a:p>
                      <a:r>
                        <a:rPr lang="en-IN" sz="800">
                          <a:effectLst/>
                        </a:rPr>
                        <a:t>Security Support</a:t>
                      </a:r>
                    </a:p>
                  </a:txBody>
                  <a:tcPr marL="25446" marR="25446" marT="12723" marB="12723" anchor="ctr">
                    <a:lnL w="7620" cap="flat" cmpd="sng" algn="ctr">
                      <a:solidFill>
                        <a:srgbClr val="EEEBEE"/>
                      </a:solidFill>
                      <a:prstDash val="solid"/>
                      <a:round/>
                      <a:headEnd type="none" w="med" len="med"/>
                      <a:tailEnd type="none" w="med" len="med"/>
                    </a:lnL>
                    <a:lnR w="7620" cap="flat" cmpd="sng" algn="ctr">
                      <a:solidFill>
                        <a:srgbClr val="EEEBEE"/>
                      </a:solidFill>
                      <a:prstDash val="solid"/>
                      <a:round/>
                      <a:headEnd type="none" w="med" len="med"/>
                      <a:tailEnd type="none" w="med" len="med"/>
                    </a:lnR>
                    <a:lnT>
                      <a:noFill/>
                    </a:lnT>
                    <a:lnB w="7620" cap="flat" cmpd="sng" algn="ctr">
                      <a:solidFill>
                        <a:srgbClr val="EEEBEE"/>
                      </a:solidFill>
                      <a:prstDash val="solid"/>
                      <a:round/>
                      <a:headEnd type="none" w="med" len="med"/>
                      <a:tailEnd type="none" w="med" len="med"/>
                    </a:lnB>
                    <a:solidFill>
                      <a:srgbClr val="FFFFFF"/>
                    </a:solidFill>
                  </a:tcPr>
                </a:tc>
                <a:tc>
                  <a:txBody>
                    <a:bodyPr/>
                    <a:lstStyle/>
                    <a:p>
                      <a:r>
                        <a:rPr lang="en-IN" sz="800">
                          <a:effectLst/>
                        </a:rPr>
                        <a:t>Latest</a:t>
                      </a:r>
                    </a:p>
                  </a:txBody>
                  <a:tcPr marL="25446" marR="25446" marT="12723" marB="12723" anchor="ctr">
                    <a:lnL w="7620" cap="flat" cmpd="sng" algn="ctr">
                      <a:solidFill>
                        <a:srgbClr val="EEEBEE"/>
                      </a:solidFill>
                      <a:prstDash val="solid"/>
                      <a:round/>
                      <a:headEnd type="none" w="med" len="med"/>
                      <a:tailEnd type="none" w="med" len="med"/>
                    </a:lnL>
                    <a:lnR>
                      <a:noFill/>
                    </a:lnR>
                    <a:lnT>
                      <a:noFill/>
                    </a:lnT>
                    <a:lnB w="7620" cap="flat" cmpd="sng" algn="ctr">
                      <a:solidFill>
                        <a:srgbClr val="EEEBEE"/>
                      </a:solidFill>
                      <a:prstDash val="solid"/>
                      <a:round/>
                      <a:headEnd type="none" w="med" len="med"/>
                      <a:tailEnd type="none" w="med" len="med"/>
                    </a:lnB>
                    <a:solidFill>
                      <a:srgbClr val="FFFFFF"/>
                    </a:solidFill>
                  </a:tcPr>
                </a:tc>
              </a:tr>
              <a:tr h="206871">
                <a:tc>
                  <a:txBody>
                    <a:bodyPr/>
                    <a:lstStyle/>
                    <a:p>
                      <a:r>
                        <a:rPr lang="en-IN" sz="800">
                          <a:effectLst/>
                        </a:rPr>
                        <a:t>2023</a:t>
                      </a:r>
                    </a:p>
                  </a:txBody>
                  <a:tcPr marL="25446" marR="25446" marT="12723" marB="12723" anchor="ctr">
                    <a:lnL>
                      <a:noFill/>
                    </a:lnL>
                    <a:lnR w="7620" cap="flat" cmpd="sng" algn="ctr">
                      <a:solidFill>
                        <a:srgbClr val="008163"/>
                      </a:solidFill>
                      <a:prstDash val="solid"/>
                      <a:round/>
                      <a:headEnd type="none" w="med" len="med"/>
                      <a:tailEnd type="none" w="med" len="med"/>
                    </a:lnR>
                    <a:lnT w="7620" cap="flat" cmpd="sng" algn="ctr">
                      <a:solidFill>
                        <a:srgbClr val="EEEBEE"/>
                      </a:solidFill>
                      <a:prstDash val="solid"/>
                      <a:round/>
                      <a:headEnd type="none" w="med" len="med"/>
                      <a:tailEnd type="none" w="med" len="med"/>
                    </a:lnT>
                    <a:lnB>
                      <a:noFill/>
                    </a:lnB>
                    <a:solidFill>
                      <a:srgbClr val="FFFFFF"/>
                    </a:solidFill>
                  </a:tcPr>
                </a:tc>
                <a:tc>
                  <a:txBody>
                    <a:bodyPr/>
                    <a:lstStyle/>
                    <a:p>
                      <a:r>
                        <a:rPr lang="en-US" sz="800">
                          <a:effectLst/>
                        </a:rPr>
                        <a:t>1 year and 9 months ago(01 Mar 2023)</a:t>
                      </a:r>
                    </a:p>
                  </a:txBody>
                  <a:tcPr marL="25446" marR="25446" marT="12723" marB="12723" anchor="ctr">
                    <a:lnL w="7620" cap="flat" cmpd="sng" algn="ctr">
                      <a:solidFill>
                        <a:srgbClr val="008163"/>
                      </a:solidFill>
                      <a:prstDash val="solid"/>
                      <a:round/>
                      <a:headEnd type="none" w="med" len="med"/>
                      <a:tailEnd type="none" w="med" len="med"/>
                    </a:lnL>
                    <a:lnR w="7620" cap="flat" cmpd="sng" algn="ctr">
                      <a:solidFill>
                        <a:srgbClr val="C07263"/>
                      </a:solidFill>
                      <a:prstDash val="solid"/>
                      <a:round/>
                      <a:headEnd type="none" w="med" len="med"/>
                      <a:tailEnd type="none" w="med" len="med"/>
                    </a:lnR>
                    <a:lnT w="7620" cap="flat" cmpd="sng" algn="ctr">
                      <a:solidFill>
                        <a:srgbClr val="EEEBEE"/>
                      </a:solidFill>
                      <a:prstDash val="solid"/>
                      <a:round/>
                      <a:headEnd type="none" w="med" len="med"/>
                      <a:tailEnd type="none" w="med" len="med"/>
                    </a:lnT>
                    <a:lnB>
                      <a:noFill/>
                    </a:lnB>
                    <a:solidFill>
                      <a:srgbClr val="FFFFFF"/>
                    </a:solidFill>
                  </a:tcPr>
                </a:tc>
                <a:tc>
                  <a:txBody>
                    <a:bodyPr/>
                    <a:lstStyle/>
                    <a:p>
                      <a:r>
                        <a:rPr lang="en-US" sz="800">
                          <a:solidFill>
                            <a:srgbClr val="1C1C1C"/>
                          </a:solidFill>
                          <a:effectLst/>
                        </a:rPr>
                        <a:t>Ends in 3 months(15 Mar 2025)</a:t>
                      </a:r>
                    </a:p>
                  </a:txBody>
                  <a:tcPr marL="25446" marR="25446" marT="12723" marB="12723" anchor="ctr">
                    <a:lnL w="7620" cap="flat" cmpd="sng" algn="ctr">
                      <a:solidFill>
                        <a:srgbClr val="C07263"/>
                      </a:solidFill>
                      <a:prstDash val="solid"/>
                      <a:round/>
                      <a:headEnd type="none" w="med" len="med"/>
                      <a:tailEnd type="none" w="med" len="med"/>
                    </a:lnL>
                    <a:lnR w="7620" cap="flat" cmpd="sng" algn="ctr">
                      <a:solidFill>
                        <a:srgbClr val="009663"/>
                      </a:solidFill>
                      <a:prstDash val="solid"/>
                      <a:round/>
                      <a:headEnd type="none" w="med" len="med"/>
                      <a:tailEnd type="none" w="med" len="med"/>
                    </a:lnR>
                    <a:lnT w="7620" cap="flat" cmpd="sng" algn="ctr">
                      <a:solidFill>
                        <a:srgbClr val="EEEBEE"/>
                      </a:solidFill>
                      <a:prstDash val="solid"/>
                      <a:round/>
                      <a:headEnd type="none" w="med" len="med"/>
                      <a:tailEnd type="none" w="med" len="med"/>
                    </a:lnT>
                    <a:lnB>
                      <a:noFill/>
                    </a:lnB>
                    <a:solidFill>
                      <a:srgbClr val="F7D12E"/>
                    </a:solidFill>
                  </a:tcPr>
                </a:tc>
                <a:tc>
                  <a:txBody>
                    <a:bodyPr/>
                    <a:lstStyle/>
                    <a:p>
                      <a:r>
                        <a:rPr lang="en-US" sz="800">
                          <a:solidFill>
                            <a:srgbClr val="1C1C1C"/>
                          </a:solidFill>
                          <a:effectLst/>
                        </a:rPr>
                        <a:t>Ends in 3 years(15 Mar 2028)</a:t>
                      </a:r>
                    </a:p>
                  </a:txBody>
                  <a:tcPr marL="25446" marR="25446" marT="12723" marB="12723" anchor="ctr">
                    <a:lnL w="7620" cap="flat" cmpd="sng" algn="ctr">
                      <a:solidFill>
                        <a:srgbClr val="009663"/>
                      </a:solidFill>
                      <a:prstDash val="solid"/>
                      <a:round/>
                      <a:headEnd type="none" w="med" len="med"/>
                      <a:tailEnd type="none" w="med" len="med"/>
                    </a:lnL>
                    <a:lnR w="7620" cap="flat" cmpd="sng" algn="ctr">
                      <a:solidFill>
                        <a:srgbClr val="809A63"/>
                      </a:solidFill>
                      <a:prstDash val="solid"/>
                      <a:round/>
                      <a:headEnd type="none" w="med" len="med"/>
                      <a:tailEnd type="none" w="med" len="med"/>
                    </a:lnR>
                    <a:lnT w="7620" cap="flat" cmpd="sng" algn="ctr">
                      <a:solidFill>
                        <a:srgbClr val="EEEBEE"/>
                      </a:solidFill>
                      <a:prstDash val="solid"/>
                      <a:round/>
                      <a:headEnd type="none" w="med" len="med"/>
                      <a:tailEnd type="none" w="med" len="med"/>
                    </a:lnT>
                    <a:lnB>
                      <a:noFill/>
                    </a:lnB>
                    <a:solidFill>
                      <a:srgbClr val="41D693"/>
                    </a:solidFill>
                  </a:tcPr>
                </a:tc>
                <a:tc>
                  <a:txBody>
                    <a:bodyPr/>
                    <a:lstStyle/>
                    <a:p>
                      <a:r>
                        <a:rPr lang="en-IN" sz="800">
                          <a:solidFill>
                            <a:srgbClr val="6C4DEC"/>
                          </a:solidFill>
                          <a:effectLst/>
                          <a:hlinkClick r:id="rId2" tooltip="Release Notes / Changelog"/>
                        </a:rPr>
                        <a:t>2023.6.20241121.0</a:t>
                      </a:r>
                      <a:r>
                        <a:rPr lang="en-IN" sz="800">
                          <a:effectLst/>
                        </a:rPr>
                        <a:t>(03 Dec 2024)</a:t>
                      </a:r>
                    </a:p>
                  </a:txBody>
                  <a:tcPr marL="25446" marR="25446" marT="12723" marB="12723" anchor="ctr">
                    <a:lnL w="7620" cap="flat" cmpd="sng" algn="ctr">
                      <a:solidFill>
                        <a:srgbClr val="809A63"/>
                      </a:solidFill>
                      <a:prstDash val="solid"/>
                      <a:round/>
                      <a:headEnd type="none" w="med" len="med"/>
                      <a:tailEnd type="none" w="med" len="med"/>
                    </a:lnL>
                    <a:lnR>
                      <a:noFill/>
                    </a:lnR>
                    <a:lnT w="7620" cap="flat" cmpd="sng" algn="ctr">
                      <a:solidFill>
                        <a:srgbClr val="EEEBEE"/>
                      </a:solidFill>
                      <a:prstDash val="solid"/>
                      <a:round/>
                      <a:headEnd type="none" w="med" len="med"/>
                      <a:tailEnd type="none" w="med" len="med"/>
                    </a:lnT>
                    <a:lnB>
                      <a:noFill/>
                    </a:lnB>
                    <a:solidFill>
                      <a:srgbClr val="FFFFFF"/>
                    </a:solidFill>
                  </a:tcPr>
                </a:tc>
              </a:tr>
              <a:tr h="295529">
                <a:tc>
                  <a:txBody>
                    <a:bodyPr/>
                    <a:lstStyle/>
                    <a:p>
                      <a:r>
                        <a:rPr lang="en-IN" sz="800">
                          <a:effectLst/>
                        </a:rPr>
                        <a:t>2</a:t>
                      </a:r>
                    </a:p>
                  </a:txBody>
                  <a:tcPr marL="25446" marR="25446" marT="12723" marB="12723" anchor="ctr">
                    <a:lnL>
                      <a:noFill/>
                    </a:lnL>
                    <a:lnR w="7620" cap="flat" cmpd="sng" algn="ctr">
                      <a:solidFill>
                        <a:srgbClr val="809763"/>
                      </a:solidFill>
                      <a:prstDash val="solid"/>
                      <a:round/>
                      <a:headEnd type="none" w="med" len="med"/>
                      <a:tailEnd type="none" w="med" len="med"/>
                    </a:lnR>
                    <a:lnT>
                      <a:noFill/>
                    </a:lnT>
                    <a:lnB>
                      <a:noFill/>
                    </a:lnB>
                    <a:solidFill>
                      <a:srgbClr val="FFFFFF"/>
                    </a:solidFill>
                  </a:tcPr>
                </a:tc>
                <a:tc>
                  <a:txBody>
                    <a:bodyPr/>
                    <a:lstStyle/>
                    <a:p>
                      <a:r>
                        <a:rPr lang="en-US" sz="800">
                          <a:effectLst/>
                        </a:rPr>
                        <a:t>6 years ago(26 Jun 2018)</a:t>
                      </a:r>
                    </a:p>
                  </a:txBody>
                  <a:tcPr marL="25446" marR="25446" marT="12723" marB="12723" anchor="ctr">
                    <a:lnL w="7620" cap="flat" cmpd="sng" algn="ctr">
                      <a:solidFill>
                        <a:srgbClr val="809763"/>
                      </a:solidFill>
                      <a:prstDash val="solid"/>
                      <a:round/>
                      <a:headEnd type="none" w="med" len="med"/>
                      <a:tailEnd type="none" w="med" len="med"/>
                    </a:lnL>
                    <a:lnR w="7620" cap="flat" cmpd="sng" algn="ctr">
                      <a:solidFill>
                        <a:srgbClr val="009263"/>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Ends in 6 months and 2 weeks(30 Jun 2025)</a:t>
                      </a:r>
                    </a:p>
                  </a:txBody>
                  <a:tcPr marL="25446" marR="25446" marT="12723" marB="12723" anchor="ctr">
                    <a:lnL w="7620" cap="flat" cmpd="sng" algn="ctr">
                      <a:solidFill>
                        <a:srgbClr val="009263"/>
                      </a:solidFill>
                      <a:prstDash val="solid"/>
                      <a:round/>
                      <a:headEnd type="none" w="med" len="med"/>
                      <a:tailEnd type="none" w="med" len="med"/>
                    </a:lnL>
                    <a:lnR w="7620" cap="flat" cmpd="sng" algn="ctr">
                      <a:solidFill>
                        <a:srgbClr val="80A263"/>
                      </a:solidFill>
                      <a:prstDash val="solid"/>
                      <a:round/>
                      <a:headEnd type="none" w="med" len="med"/>
                      <a:tailEnd type="none" w="med" len="med"/>
                    </a:lnR>
                    <a:lnT>
                      <a:noFill/>
                    </a:lnT>
                    <a:lnB>
                      <a:noFill/>
                    </a:lnB>
                    <a:solidFill>
                      <a:srgbClr val="41D693"/>
                    </a:solidFill>
                  </a:tcPr>
                </a:tc>
                <a:tc>
                  <a:txBody>
                    <a:bodyPr/>
                    <a:lstStyle/>
                    <a:p>
                      <a:r>
                        <a:rPr lang="en-US" sz="800">
                          <a:solidFill>
                            <a:srgbClr val="1C1C1C"/>
                          </a:solidFill>
                          <a:effectLst/>
                        </a:rPr>
                        <a:t>Ends in 6 months and 2 weeks(30 Jun 2025)</a:t>
                      </a:r>
                    </a:p>
                  </a:txBody>
                  <a:tcPr marL="25446" marR="25446" marT="12723" marB="12723" anchor="ctr">
                    <a:lnL w="7620" cap="flat" cmpd="sng" algn="ctr">
                      <a:solidFill>
                        <a:srgbClr val="80A263"/>
                      </a:solidFill>
                      <a:prstDash val="solid"/>
                      <a:round/>
                      <a:headEnd type="none" w="med" len="med"/>
                      <a:tailEnd type="none" w="med" len="med"/>
                    </a:lnL>
                    <a:lnR w="7620" cap="flat" cmpd="sng" algn="ctr">
                      <a:solidFill>
                        <a:srgbClr val="40B163"/>
                      </a:solidFill>
                      <a:prstDash val="solid"/>
                      <a:round/>
                      <a:headEnd type="none" w="med" len="med"/>
                      <a:tailEnd type="none" w="med" len="med"/>
                    </a:lnR>
                    <a:lnT>
                      <a:noFill/>
                    </a:lnT>
                    <a:lnB>
                      <a:noFill/>
                    </a:lnB>
                    <a:solidFill>
                      <a:srgbClr val="41D693"/>
                    </a:solidFill>
                  </a:tcPr>
                </a:tc>
                <a:tc>
                  <a:txBody>
                    <a:bodyPr/>
                    <a:lstStyle/>
                    <a:p>
                      <a:r>
                        <a:rPr lang="en-IN" sz="800">
                          <a:solidFill>
                            <a:srgbClr val="6C4DEC"/>
                          </a:solidFill>
                          <a:effectLst/>
                          <a:hlinkClick r:id="rId3" tooltip="Release Notes / Changelog"/>
                        </a:rPr>
                        <a:t>2.0.20241113.1</a:t>
                      </a:r>
                      <a:r>
                        <a:rPr lang="en-IN" sz="800">
                          <a:effectLst/>
                        </a:rPr>
                        <a:t>(16 Nov 2024)</a:t>
                      </a:r>
                    </a:p>
                  </a:txBody>
                  <a:tcPr marL="25446" marR="25446" marT="12723" marB="12723" anchor="ctr">
                    <a:lnL w="7620" cap="flat" cmpd="sng" algn="ctr">
                      <a:solidFill>
                        <a:srgbClr val="40B163"/>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dirty="0">
                          <a:effectLst/>
                        </a:rPr>
                        <a:t>AMI 2018.03</a:t>
                      </a:r>
                    </a:p>
                  </a:txBody>
                  <a:tcPr marL="25446" marR="25446" marT="12723" marB="12723" anchor="ctr">
                    <a:lnL>
                      <a:noFill/>
                    </a:lnL>
                    <a:lnR w="7620" cap="flat" cmpd="sng" algn="ctr">
                      <a:solidFill>
                        <a:srgbClr val="40AB63"/>
                      </a:solidFill>
                      <a:prstDash val="solid"/>
                      <a:round/>
                      <a:headEnd type="none" w="med" len="med"/>
                      <a:tailEnd type="none" w="med" len="med"/>
                    </a:lnR>
                    <a:lnT>
                      <a:noFill/>
                    </a:lnT>
                    <a:lnB>
                      <a:noFill/>
                    </a:lnB>
                    <a:solidFill>
                      <a:srgbClr val="FFFFFF"/>
                    </a:solidFill>
                  </a:tcPr>
                </a:tc>
                <a:tc>
                  <a:txBody>
                    <a:bodyPr/>
                    <a:lstStyle/>
                    <a:p>
                      <a:r>
                        <a:rPr lang="en-US" sz="800">
                          <a:effectLst/>
                        </a:rPr>
                        <a:t>6 years ago(25 Apr 2018)</a:t>
                      </a:r>
                    </a:p>
                  </a:txBody>
                  <a:tcPr marL="25446" marR="25446" marT="12723" marB="12723" anchor="ctr">
                    <a:lnL w="7620" cap="flat" cmpd="sng" algn="ctr">
                      <a:solidFill>
                        <a:srgbClr val="40AB63"/>
                      </a:solidFill>
                      <a:prstDash val="solid"/>
                      <a:round/>
                      <a:headEnd type="none" w="med" len="med"/>
                      <a:tailEnd type="none" w="med" len="med"/>
                    </a:lnL>
                    <a:lnR w="7620" cap="flat" cmpd="sng" algn="ctr">
                      <a:solidFill>
                        <a:srgbClr val="80B063"/>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80B063"/>
                      </a:solidFill>
                      <a:prstDash val="solid"/>
                      <a:round/>
                      <a:headEnd type="none" w="med" len="med"/>
                      <a:tailEnd type="none" w="med" len="med"/>
                    </a:lnL>
                    <a:lnR w="7620" cap="flat" cmpd="sng" algn="ctr">
                      <a:solidFill>
                        <a:srgbClr val="80B463"/>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80B463"/>
                      </a:solidFill>
                      <a:prstDash val="solid"/>
                      <a:round/>
                      <a:headEnd type="none" w="med" len="med"/>
                      <a:tailEnd type="none" w="med" len="med"/>
                    </a:lnL>
                    <a:lnR w="7620" cap="flat" cmpd="sng" algn="ctr">
                      <a:solidFill>
                        <a:srgbClr val="C0CD63"/>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4" tooltip="Release Notes / Changelog"/>
                        </a:rPr>
                        <a:t>2018.03.0.20231218.0</a:t>
                      </a:r>
                      <a:r>
                        <a:rPr lang="en-IN" sz="800" strike="sngStrike">
                          <a:effectLst/>
                        </a:rPr>
                        <a:t>(12 Nov 2024)</a:t>
                      </a:r>
                    </a:p>
                  </a:txBody>
                  <a:tcPr marL="25446" marR="25446" marT="12723" marB="12723" anchor="ctr">
                    <a:lnL w="7620" cap="flat" cmpd="sng" algn="ctr">
                      <a:solidFill>
                        <a:srgbClr val="C0CD63"/>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2017.09</a:t>
                      </a:r>
                    </a:p>
                  </a:txBody>
                  <a:tcPr marL="25446" marR="25446" marT="12723" marB="12723" anchor="ctr">
                    <a:lnL>
                      <a:noFill/>
                    </a:lnL>
                    <a:lnR w="7620" cap="flat" cmpd="sng" algn="ctr">
                      <a:solidFill>
                        <a:srgbClr val="00C463"/>
                      </a:solidFill>
                      <a:prstDash val="solid"/>
                      <a:round/>
                      <a:headEnd type="none" w="med" len="med"/>
                      <a:tailEnd type="none" w="med" len="med"/>
                    </a:lnR>
                    <a:lnT>
                      <a:noFill/>
                    </a:lnT>
                    <a:lnB>
                      <a:noFill/>
                    </a:lnB>
                    <a:solidFill>
                      <a:srgbClr val="FFFFFF"/>
                    </a:solidFill>
                  </a:tcPr>
                </a:tc>
                <a:tc>
                  <a:txBody>
                    <a:bodyPr/>
                    <a:lstStyle/>
                    <a:p>
                      <a:r>
                        <a:rPr lang="en-US" sz="800">
                          <a:effectLst/>
                        </a:rPr>
                        <a:t>7 years ago(03 Nov 2017)</a:t>
                      </a:r>
                    </a:p>
                  </a:txBody>
                  <a:tcPr marL="25446" marR="25446" marT="12723" marB="12723" anchor="ctr">
                    <a:lnL w="7620" cap="flat" cmpd="sng" algn="ctr">
                      <a:solidFill>
                        <a:srgbClr val="00C463"/>
                      </a:solidFill>
                      <a:prstDash val="solid"/>
                      <a:round/>
                      <a:headEnd type="none" w="med" len="med"/>
                      <a:tailEnd type="none" w="med" len="med"/>
                    </a:lnL>
                    <a:lnR w="7620" cap="flat" cmpd="sng" algn="ctr">
                      <a:solidFill>
                        <a:srgbClr val="C0CF63"/>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C0CF63"/>
                      </a:solidFill>
                      <a:prstDash val="solid"/>
                      <a:round/>
                      <a:headEnd type="none" w="med" len="med"/>
                      <a:tailEnd type="none" w="med" len="med"/>
                    </a:lnL>
                    <a:lnR w="7620" cap="flat" cmpd="sng" algn="ctr">
                      <a:solidFill>
                        <a:srgbClr val="80D163"/>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80D163"/>
                      </a:solidFill>
                      <a:prstDash val="solid"/>
                      <a:round/>
                      <a:headEnd type="none" w="med" len="med"/>
                      <a:tailEnd type="none" w="med" len="med"/>
                    </a:lnL>
                    <a:lnR w="7620" cap="flat" cmpd="sng" algn="ctr">
                      <a:solidFill>
                        <a:srgbClr val="00E163"/>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5" tooltip="Release Notes / Changelog"/>
                        </a:rPr>
                        <a:t>2017.09.1.20180409</a:t>
                      </a:r>
                      <a:r>
                        <a:rPr lang="en-IN" sz="800" strike="sngStrike">
                          <a:effectLst/>
                        </a:rPr>
                        <a:t>(10 Apr 2018)</a:t>
                      </a:r>
                    </a:p>
                  </a:txBody>
                  <a:tcPr marL="25446" marR="25446" marT="12723" marB="12723" anchor="ctr">
                    <a:lnL w="7620" cap="flat" cmpd="sng" algn="ctr">
                      <a:solidFill>
                        <a:srgbClr val="00E163"/>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dirty="0">
                          <a:effectLst/>
                        </a:rPr>
                        <a:t>AMI 2017.03</a:t>
                      </a:r>
                    </a:p>
                  </a:txBody>
                  <a:tcPr marL="25446" marR="25446" marT="12723" marB="12723" anchor="ctr">
                    <a:lnL>
                      <a:noFill/>
                    </a:lnL>
                    <a:lnR w="7620" cap="flat" cmpd="sng" algn="ctr">
                      <a:solidFill>
                        <a:srgbClr val="80E463"/>
                      </a:solidFill>
                      <a:prstDash val="solid"/>
                      <a:round/>
                      <a:headEnd type="none" w="med" len="med"/>
                      <a:tailEnd type="none" w="med" len="med"/>
                    </a:lnR>
                    <a:lnT>
                      <a:noFill/>
                    </a:lnT>
                    <a:lnB>
                      <a:noFill/>
                    </a:lnB>
                    <a:solidFill>
                      <a:srgbClr val="FFFFFF"/>
                    </a:solidFill>
                  </a:tcPr>
                </a:tc>
                <a:tc>
                  <a:txBody>
                    <a:bodyPr/>
                    <a:lstStyle/>
                    <a:p>
                      <a:r>
                        <a:rPr lang="en-US" sz="800">
                          <a:effectLst/>
                        </a:rPr>
                        <a:t>7 years ago(07 Apr 2017)</a:t>
                      </a:r>
                    </a:p>
                  </a:txBody>
                  <a:tcPr marL="25446" marR="25446" marT="12723" marB="12723" anchor="ctr">
                    <a:lnL w="7620" cap="flat" cmpd="sng" algn="ctr">
                      <a:solidFill>
                        <a:srgbClr val="80E463"/>
                      </a:solidFill>
                      <a:prstDash val="solid"/>
                      <a:round/>
                      <a:headEnd type="none" w="med" len="med"/>
                      <a:tailEnd type="none" w="med" len="med"/>
                    </a:lnL>
                    <a:lnR w="7620" cap="flat" cmpd="sng" algn="ctr">
                      <a:solidFill>
                        <a:srgbClr val="C0F063"/>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C0F063"/>
                      </a:solidFill>
                      <a:prstDash val="solid"/>
                      <a:round/>
                      <a:headEnd type="none" w="med" len="med"/>
                      <a:tailEnd type="none" w="med" len="med"/>
                    </a:lnL>
                    <a:lnR w="7620" cap="flat" cmpd="sng" algn="ctr">
                      <a:solidFill>
                        <a:srgbClr val="00ED63"/>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00ED63"/>
                      </a:solidFill>
                      <a:prstDash val="solid"/>
                      <a:round/>
                      <a:headEnd type="none" w="med" len="med"/>
                      <a:tailEnd type="none" w="med" len="med"/>
                    </a:lnL>
                    <a:lnR w="7620" cap="flat" cmpd="sng" algn="ctr">
                      <a:solidFill>
                        <a:srgbClr val="40E663"/>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6" tooltip="Release Notes / Changelog"/>
                        </a:rPr>
                        <a:t>2017.03.1.20170812</a:t>
                      </a:r>
                      <a:r>
                        <a:rPr lang="en-IN" sz="800" strike="sngStrike">
                          <a:effectLst/>
                        </a:rPr>
                        <a:t>(03 Nov 2017)</a:t>
                      </a:r>
                    </a:p>
                  </a:txBody>
                  <a:tcPr marL="25446" marR="25446" marT="12723" marB="12723" anchor="ctr">
                    <a:lnL w="7620" cap="flat" cmpd="sng" algn="ctr">
                      <a:solidFill>
                        <a:srgbClr val="40E663"/>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2016.09</a:t>
                      </a:r>
                    </a:p>
                  </a:txBody>
                  <a:tcPr marL="25446" marR="25446" marT="12723" marB="12723" anchor="ctr">
                    <a:lnL>
                      <a:noFill/>
                    </a:lnL>
                    <a:lnR w="7620" cap="flat" cmpd="sng" algn="ctr">
                      <a:solidFill>
                        <a:srgbClr val="C0E263"/>
                      </a:solidFill>
                      <a:prstDash val="solid"/>
                      <a:round/>
                      <a:headEnd type="none" w="med" len="med"/>
                      <a:tailEnd type="none" w="med" len="med"/>
                    </a:lnR>
                    <a:lnT>
                      <a:noFill/>
                    </a:lnT>
                    <a:lnB>
                      <a:noFill/>
                    </a:lnB>
                    <a:solidFill>
                      <a:srgbClr val="FFFFFF"/>
                    </a:solidFill>
                  </a:tcPr>
                </a:tc>
                <a:tc>
                  <a:txBody>
                    <a:bodyPr/>
                    <a:lstStyle/>
                    <a:p>
                      <a:r>
                        <a:rPr lang="en-US" sz="800">
                          <a:effectLst/>
                        </a:rPr>
                        <a:t>8 years ago(16 Nov 2016)</a:t>
                      </a:r>
                    </a:p>
                  </a:txBody>
                  <a:tcPr marL="25446" marR="25446" marT="12723" marB="12723" anchor="ctr">
                    <a:lnL w="7620" cap="flat" cmpd="sng" algn="ctr">
                      <a:solidFill>
                        <a:srgbClr val="C0E263"/>
                      </a:solidFill>
                      <a:prstDash val="solid"/>
                      <a:round/>
                      <a:headEnd type="none" w="med" len="med"/>
                      <a:tailEnd type="none" w="med" len="med"/>
                    </a:lnL>
                    <a:lnR w="7620" cap="flat" cmpd="sng" algn="ctr">
                      <a:solidFill>
                        <a:srgbClr val="C0FA63"/>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C0FA63"/>
                      </a:solidFill>
                      <a:prstDash val="solid"/>
                      <a:round/>
                      <a:headEnd type="none" w="med" len="med"/>
                      <a:tailEnd type="none" w="med" len="med"/>
                    </a:lnL>
                    <a:lnR w="7620" cap="flat" cmpd="sng" algn="ctr">
                      <a:solidFill>
                        <a:srgbClr val="40F663"/>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40F663"/>
                      </a:solidFill>
                      <a:prstDash val="solid"/>
                      <a:round/>
                      <a:headEnd type="none" w="med" len="med"/>
                      <a:tailEnd type="none" w="med" len="med"/>
                    </a:lnL>
                    <a:lnR w="7620" cap="flat" cmpd="sng" algn="ctr">
                      <a:solidFill>
                        <a:srgbClr val="40F663"/>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7" tooltip="Release Notes / Changelog"/>
                        </a:rPr>
                        <a:t>2016.09.1.20161221</a:t>
                      </a:r>
                      <a:r>
                        <a:rPr lang="en-IN" sz="800" strike="sngStrike">
                          <a:effectLst/>
                        </a:rPr>
                        <a:t>(03 Nov 2017)</a:t>
                      </a:r>
                    </a:p>
                  </a:txBody>
                  <a:tcPr marL="25446" marR="25446" marT="12723" marB="12723" anchor="ctr">
                    <a:lnL w="7620" cap="flat" cmpd="sng" algn="ctr">
                      <a:solidFill>
                        <a:srgbClr val="40F663"/>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2016.03</a:t>
                      </a:r>
                    </a:p>
                  </a:txBody>
                  <a:tcPr marL="25446" marR="25446" marT="12723" marB="12723" anchor="ctr">
                    <a:lnL>
                      <a:noFill/>
                    </a:lnL>
                    <a:lnR w="7620" cap="flat" cmpd="sng" algn="ctr">
                      <a:solidFill>
                        <a:srgbClr val="400864"/>
                      </a:solidFill>
                      <a:prstDash val="solid"/>
                      <a:round/>
                      <a:headEnd type="none" w="med" len="med"/>
                      <a:tailEnd type="none" w="med" len="med"/>
                    </a:lnR>
                    <a:lnT>
                      <a:noFill/>
                    </a:lnT>
                    <a:lnB>
                      <a:noFill/>
                    </a:lnB>
                    <a:solidFill>
                      <a:srgbClr val="FFFFFF"/>
                    </a:solidFill>
                  </a:tcPr>
                </a:tc>
                <a:tc>
                  <a:txBody>
                    <a:bodyPr/>
                    <a:lstStyle/>
                    <a:p>
                      <a:r>
                        <a:rPr lang="en-US" sz="800">
                          <a:effectLst/>
                        </a:rPr>
                        <a:t>8 years ago(22 Mar 2016)</a:t>
                      </a:r>
                    </a:p>
                  </a:txBody>
                  <a:tcPr marL="25446" marR="25446" marT="12723" marB="12723" anchor="ctr">
                    <a:lnL w="7620" cap="flat" cmpd="sng" algn="ctr">
                      <a:solidFill>
                        <a:srgbClr val="400864"/>
                      </a:solidFill>
                      <a:prstDash val="solid"/>
                      <a:round/>
                      <a:headEnd type="none" w="med" len="med"/>
                      <a:tailEnd type="none" w="med" len="med"/>
                    </a:lnL>
                    <a:lnR w="7620" cap="flat" cmpd="sng" algn="ctr">
                      <a:solidFill>
                        <a:srgbClr val="400664"/>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400664"/>
                      </a:solidFill>
                      <a:prstDash val="solid"/>
                      <a:round/>
                      <a:headEnd type="none" w="med" len="med"/>
                      <a:tailEnd type="none" w="med" len="med"/>
                    </a:lnL>
                    <a:lnR w="7620" cap="flat" cmpd="sng" algn="ctr">
                      <a:solidFill>
                        <a:srgbClr val="C01864"/>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C01864"/>
                      </a:solidFill>
                      <a:prstDash val="solid"/>
                      <a:round/>
                      <a:headEnd type="none" w="med" len="med"/>
                      <a:tailEnd type="none" w="med" len="med"/>
                    </a:lnL>
                    <a:lnR w="7620" cap="flat" cmpd="sng" algn="ctr">
                      <a:solidFill>
                        <a:srgbClr val="001264"/>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8" tooltip="Release Notes / Changelog"/>
                        </a:rPr>
                        <a:t>2016.03</a:t>
                      </a:r>
                      <a:endParaRPr lang="en-IN" sz="800" strike="sngStrike">
                        <a:effectLst/>
                      </a:endParaRPr>
                    </a:p>
                  </a:txBody>
                  <a:tcPr marL="25446" marR="25446" marT="12723" marB="12723" anchor="ctr">
                    <a:lnL w="7620" cap="flat" cmpd="sng" algn="ctr">
                      <a:solidFill>
                        <a:srgbClr val="001264"/>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2015.09</a:t>
                      </a:r>
                    </a:p>
                  </a:txBody>
                  <a:tcPr marL="25446" marR="25446" marT="12723" marB="12723" anchor="ctr">
                    <a:lnL>
                      <a:noFill/>
                    </a:lnL>
                    <a:lnR w="7620" cap="flat" cmpd="sng" algn="ctr">
                      <a:solidFill>
                        <a:srgbClr val="001664"/>
                      </a:solidFill>
                      <a:prstDash val="solid"/>
                      <a:round/>
                      <a:headEnd type="none" w="med" len="med"/>
                      <a:tailEnd type="none" w="med" len="med"/>
                    </a:lnR>
                    <a:lnT>
                      <a:noFill/>
                    </a:lnT>
                    <a:lnB>
                      <a:noFill/>
                    </a:lnB>
                    <a:solidFill>
                      <a:srgbClr val="FFFFFF"/>
                    </a:solidFill>
                  </a:tcPr>
                </a:tc>
                <a:tc>
                  <a:txBody>
                    <a:bodyPr/>
                    <a:lstStyle/>
                    <a:p>
                      <a:r>
                        <a:rPr lang="en-US" sz="800">
                          <a:effectLst/>
                        </a:rPr>
                        <a:t>9 years ago(22 Sep 2015)</a:t>
                      </a:r>
                    </a:p>
                  </a:txBody>
                  <a:tcPr marL="25446" marR="25446" marT="12723" marB="12723" anchor="ctr">
                    <a:lnL w="7620" cap="flat" cmpd="sng" algn="ctr">
                      <a:solidFill>
                        <a:srgbClr val="001664"/>
                      </a:solidFill>
                      <a:prstDash val="solid"/>
                      <a:round/>
                      <a:headEnd type="none" w="med" len="med"/>
                      <a:tailEnd type="none" w="med" len="med"/>
                    </a:lnL>
                    <a:lnR w="7620" cap="flat" cmpd="sng" algn="ctr">
                      <a:solidFill>
                        <a:srgbClr val="C01664"/>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C01664"/>
                      </a:solidFill>
                      <a:prstDash val="solid"/>
                      <a:round/>
                      <a:headEnd type="none" w="med" len="med"/>
                      <a:tailEnd type="none" w="med" len="med"/>
                    </a:lnL>
                    <a:lnR w="7620" cap="flat" cmpd="sng" algn="ctr">
                      <a:solidFill>
                        <a:srgbClr val="403164"/>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403164"/>
                      </a:solidFill>
                      <a:prstDash val="solid"/>
                      <a:round/>
                      <a:headEnd type="none" w="med" len="med"/>
                      <a:tailEnd type="none" w="med" len="med"/>
                    </a:lnL>
                    <a:lnR w="7620" cap="flat" cmpd="sng" algn="ctr">
                      <a:solidFill>
                        <a:srgbClr val="402A64"/>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9" tooltip="Release Notes / Changelog"/>
                        </a:rPr>
                        <a:t>2015.09</a:t>
                      </a:r>
                      <a:endParaRPr lang="en-IN" sz="800" strike="sngStrike">
                        <a:effectLst/>
                      </a:endParaRPr>
                    </a:p>
                  </a:txBody>
                  <a:tcPr marL="25446" marR="25446" marT="12723" marB="12723" anchor="ctr">
                    <a:lnL w="7620" cap="flat" cmpd="sng" algn="ctr">
                      <a:solidFill>
                        <a:srgbClr val="402A64"/>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2015.03</a:t>
                      </a:r>
                    </a:p>
                  </a:txBody>
                  <a:tcPr marL="25446" marR="25446" marT="12723" marB="12723" anchor="ctr">
                    <a:lnL>
                      <a:noFill/>
                    </a:lnL>
                    <a:lnR w="7620" cap="flat" cmpd="sng" algn="ctr">
                      <a:solidFill>
                        <a:srgbClr val="805964"/>
                      </a:solidFill>
                      <a:prstDash val="solid"/>
                      <a:round/>
                      <a:headEnd type="none" w="med" len="med"/>
                      <a:tailEnd type="none" w="med" len="med"/>
                    </a:lnR>
                    <a:lnT>
                      <a:noFill/>
                    </a:lnT>
                    <a:lnB>
                      <a:noFill/>
                    </a:lnB>
                    <a:solidFill>
                      <a:srgbClr val="FFFFFF"/>
                    </a:solidFill>
                  </a:tcPr>
                </a:tc>
                <a:tc>
                  <a:txBody>
                    <a:bodyPr/>
                    <a:lstStyle/>
                    <a:p>
                      <a:r>
                        <a:rPr lang="en-US" sz="800">
                          <a:effectLst/>
                        </a:rPr>
                        <a:t>9 years ago(24 Mar 2015)</a:t>
                      </a:r>
                    </a:p>
                  </a:txBody>
                  <a:tcPr marL="25446" marR="25446" marT="12723" marB="12723" anchor="ctr">
                    <a:lnL w="7620" cap="flat" cmpd="sng" algn="ctr">
                      <a:solidFill>
                        <a:srgbClr val="805964"/>
                      </a:solidFill>
                      <a:prstDash val="solid"/>
                      <a:round/>
                      <a:headEnd type="none" w="med" len="med"/>
                      <a:tailEnd type="none" w="med" len="med"/>
                    </a:lnL>
                    <a:lnR w="7620" cap="flat" cmpd="sng" algn="ctr">
                      <a:solidFill>
                        <a:srgbClr val="005E64"/>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005E64"/>
                      </a:solidFill>
                      <a:prstDash val="solid"/>
                      <a:round/>
                      <a:headEnd type="none" w="med" len="med"/>
                      <a:tailEnd type="none" w="med" len="med"/>
                    </a:lnL>
                    <a:lnR w="7620" cap="flat" cmpd="sng" algn="ctr">
                      <a:solidFill>
                        <a:srgbClr val="405F64"/>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405F64"/>
                      </a:solidFill>
                      <a:prstDash val="solid"/>
                      <a:round/>
                      <a:headEnd type="none" w="med" len="med"/>
                      <a:tailEnd type="none" w="med" len="med"/>
                    </a:lnL>
                    <a:lnR w="7620" cap="flat" cmpd="sng" algn="ctr">
                      <a:solidFill>
                        <a:srgbClr val="806164"/>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0" tooltip="Release Notes / Changelog"/>
                        </a:rPr>
                        <a:t>2015.03</a:t>
                      </a:r>
                      <a:endParaRPr lang="en-IN" sz="800" strike="sngStrike">
                        <a:effectLst/>
                      </a:endParaRPr>
                    </a:p>
                  </a:txBody>
                  <a:tcPr marL="25446" marR="25446" marT="12723" marB="12723" anchor="ctr">
                    <a:lnL w="7620" cap="flat" cmpd="sng" algn="ctr">
                      <a:solidFill>
                        <a:srgbClr val="806164"/>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2014.09</a:t>
                      </a:r>
                    </a:p>
                  </a:txBody>
                  <a:tcPr marL="25446" marR="25446" marT="12723" marB="12723" anchor="ctr">
                    <a:lnL>
                      <a:noFill/>
                    </a:lnL>
                    <a:lnR w="7620" cap="flat" cmpd="sng" algn="ctr">
                      <a:solidFill>
                        <a:srgbClr val="806C64"/>
                      </a:solidFill>
                      <a:prstDash val="solid"/>
                      <a:round/>
                      <a:headEnd type="none" w="med" len="med"/>
                      <a:tailEnd type="none" w="med" len="med"/>
                    </a:lnR>
                    <a:lnT>
                      <a:noFill/>
                    </a:lnT>
                    <a:lnB>
                      <a:noFill/>
                    </a:lnB>
                    <a:solidFill>
                      <a:srgbClr val="FFFFFF"/>
                    </a:solidFill>
                  </a:tcPr>
                </a:tc>
                <a:tc>
                  <a:txBody>
                    <a:bodyPr/>
                    <a:lstStyle/>
                    <a:p>
                      <a:r>
                        <a:rPr lang="en-US" sz="800">
                          <a:effectLst/>
                        </a:rPr>
                        <a:t>10 years ago(23 Sep 2014)</a:t>
                      </a:r>
                    </a:p>
                  </a:txBody>
                  <a:tcPr marL="25446" marR="25446" marT="12723" marB="12723" anchor="ctr">
                    <a:lnL w="7620" cap="flat" cmpd="sng" algn="ctr">
                      <a:solidFill>
                        <a:srgbClr val="806C64"/>
                      </a:solidFill>
                      <a:prstDash val="solid"/>
                      <a:round/>
                      <a:headEnd type="none" w="med" len="med"/>
                      <a:tailEnd type="none" w="med" len="med"/>
                    </a:lnL>
                    <a:lnR w="7620" cap="flat" cmpd="sng" algn="ctr">
                      <a:solidFill>
                        <a:srgbClr val="407564"/>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407564"/>
                      </a:solidFill>
                      <a:prstDash val="solid"/>
                      <a:round/>
                      <a:headEnd type="none" w="med" len="med"/>
                      <a:tailEnd type="none" w="med" len="med"/>
                    </a:lnL>
                    <a:lnR w="7620" cap="flat" cmpd="sng" algn="ctr">
                      <a:solidFill>
                        <a:srgbClr val="C07864"/>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C07864"/>
                      </a:solidFill>
                      <a:prstDash val="solid"/>
                      <a:round/>
                      <a:headEnd type="none" w="med" len="med"/>
                      <a:tailEnd type="none" w="med" len="med"/>
                    </a:lnL>
                    <a:lnR w="7620" cap="flat" cmpd="sng" algn="ctr">
                      <a:solidFill>
                        <a:srgbClr val="C07164"/>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1" tooltip="Release Notes / Changelog"/>
                        </a:rPr>
                        <a:t>2014.09</a:t>
                      </a:r>
                      <a:endParaRPr lang="en-IN" sz="800" strike="sngStrike">
                        <a:effectLst/>
                      </a:endParaRPr>
                    </a:p>
                  </a:txBody>
                  <a:tcPr marL="25446" marR="25446" marT="12723" marB="12723" anchor="ctr">
                    <a:lnL w="7620" cap="flat" cmpd="sng" algn="ctr">
                      <a:solidFill>
                        <a:srgbClr val="C07164"/>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2014.03</a:t>
                      </a:r>
                    </a:p>
                  </a:txBody>
                  <a:tcPr marL="25446" marR="25446" marT="12723" marB="12723" anchor="ctr">
                    <a:lnL>
                      <a:noFill/>
                    </a:lnL>
                    <a:lnR w="7620" cap="flat" cmpd="sng" algn="ctr">
                      <a:solidFill>
                        <a:srgbClr val="808C64"/>
                      </a:solidFill>
                      <a:prstDash val="solid"/>
                      <a:round/>
                      <a:headEnd type="none" w="med" len="med"/>
                      <a:tailEnd type="none" w="med" len="med"/>
                    </a:lnR>
                    <a:lnT>
                      <a:noFill/>
                    </a:lnT>
                    <a:lnB>
                      <a:noFill/>
                    </a:lnB>
                    <a:solidFill>
                      <a:srgbClr val="FFFFFF"/>
                    </a:solidFill>
                  </a:tcPr>
                </a:tc>
                <a:tc>
                  <a:txBody>
                    <a:bodyPr/>
                    <a:lstStyle/>
                    <a:p>
                      <a:r>
                        <a:rPr lang="en-US" sz="800">
                          <a:effectLst/>
                        </a:rPr>
                        <a:t>10 years ago(27 Mar 2014)</a:t>
                      </a:r>
                    </a:p>
                  </a:txBody>
                  <a:tcPr marL="25446" marR="25446" marT="12723" marB="12723" anchor="ctr">
                    <a:lnL w="7620" cap="flat" cmpd="sng" algn="ctr">
                      <a:solidFill>
                        <a:srgbClr val="808C64"/>
                      </a:solidFill>
                      <a:prstDash val="solid"/>
                      <a:round/>
                      <a:headEnd type="none" w="med" len="med"/>
                      <a:tailEnd type="none" w="med" len="med"/>
                    </a:lnL>
                    <a:lnR w="7620" cap="flat" cmpd="sng" algn="ctr">
                      <a:solidFill>
                        <a:srgbClr val="408B64"/>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408B64"/>
                      </a:solidFill>
                      <a:prstDash val="solid"/>
                      <a:round/>
                      <a:headEnd type="none" w="med" len="med"/>
                      <a:tailEnd type="none" w="med" len="med"/>
                    </a:lnL>
                    <a:lnR w="7620" cap="flat" cmpd="sng" algn="ctr">
                      <a:solidFill>
                        <a:srgbClr val="008364"/>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008364"/>
                      </a:solidFill>
                      <a:prstDash val="solid"/>
                      <a:round/>
                      <a:headEnd type="none" w="med" len="med"/>
                      <a:tailEnd type="none" w="med" len="med"/>
                    </a:lnL>
                    <a:lnR w="7620" cap="flat" cmpd="sng" algn="ctr">
                      <a:solidFill>
                        <a:srgbClr val="809264"/>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2" tooltip="Release Notes / Changelog"/>
                        </a:rPr>
                        <a:t>2014.03</a:t>
                      </a:r>
                      <a:endParaRPr lang="en-IN" sz="800" strike="sngStrike">
                        <a:effectLst/>
                      </a:endParaRPr>
                    </a:p>
                  </a:txBody>
                  <a:tcPr marL="25446" marR="25446" marT="12723" marB="12723" anchor="ctr">
                    <a:lnL w="7620" cap="flat" cmpd="sng" algn="ctr">
                      <a:solidFill>
                        <a:srgbClr val="809264"/>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2013.09</a:t>
                      </a:r>
                    </a:p>
                  </a:txBody>
                  <a:tcPr marL="25446" marR="25446" marT="12723" marB="12723" anchor="ctr">
                    <a:lnL>
                      <a:noFill/>
                    </a:lnL>
                    <a:lnR w="7620" cap="flat" cmpd="sng" algn="ctr">
                      <a:solidFill>
                        <a:srgbClr val="80AF64"/>
                      </a:solidFill>
                      <a:prstDash val="solid"/>
                      <a:round/>
                      <a:headEnd type="none" w="med" len="med"/>
                      <a:tailEnd type="none" w="med" len="med"/>
                    </a:lnR>
                    <a:lnT>
                      <a:noFill/>
                    </a:lnT>
                    <a:lnB>
                      <a:noFill/>
                    </a:lnB>
                    <a:solidFill>
                      <a:srgbClr val="FFFFFF"/>
                    </a:solidFill>
                  </a:tcPr>
                </a:tc>
                <a:tc>
                  <a:txBody>
                    <a:bodyPr/>
                    <a:lstStyle/>
                    <a:p>
                      <a:r>
                        <a:rPr lang="en-US" sz="800">
                          <a:effectLst/>
                        </a:rPr>
                        <a:t>11 years ago(30 Sep 2013)</a:t>
                      </a:r>
                    </a:p>
                  </a:txBody>
                  <a:tcPr marL="25446" marR="25446" marT="12723" marB="12723" anchor="ctr">
                    <a:lnL w="7620" cap="flat" cmpd="sng" algn="ctr">
                      <a:solidFill>
                        <a:srgbClr val="80AF64"/>
                      </a:solidFill>
                      <a:prstDash val="solid"/>
                      <a:round/>
                      <a:headEnd type="none" w="med" len="med"/>
                      <a:tailEnd type="none" w="med" len="med"/>
                    </a:lnL>
                    <a:lnR w="7620" cap="flat" cmpd="sng" algn="ctr">
                      <a:solidFill>
                        <a:srgbClr val="40B364"/>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40B364"/>
                      </a:solidFill>
                      <a:prstDash val="solid"/>
                      <a:round/>
                      <a:headEnd type="none" w="med" len="med"/>
                      <a:tailEnd type="none" w="med" len="med"/>
                    </a:lnL>
                    <a:lnR w="7620" cap="flat" cmpd="sng" algn="ctr">
                      <a:solidFill>
                        <a:srgbClr val="80F064"/>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80F064"/>
                      </a:solidFill>
                      <a:prstDash val="solid"/>
                      <a:round/>
                      <a:headEnd type="none" w="med" len="med"/>
                      <a:tailEnd type="none" w="med" len="med"/>
                    </a:lnL>
                    <a:lnR w="7620" cap="flat" cmpd="sng" algn="ctr">
                      <a:solidFill>
                        <a:srgbClr val="00FE64"/>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3" tooltip="Release Notes / Changelog"/>
                        </a:rPr>
                        <a:t>2013.09</a:t>
                      </a:r>
                      <a:endParaRPr lang="en-IN" sz="800" strike="sngStrike">
                        <a:effectLst/>
                      </a:endParaRPr>
                    </a:p>
                  </a:txBody>
                  <a:tcPr marL="25446" marR="25446" marT="12723" marB="12723" anchor="ctr">
                    <a:lnL w="7620" cap="flat" cmpd="sng" algn="ctr">
                      <a:solidFill>
                        <a:srgbClr val="00FE64"/>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2013.03</a:t>
                      </a:r>
                    </a:p>
                  </a:txBody>
                  <a:tcPr marL="25446" marR="25446" marT="12723" marB="12723" anchor="ctr">
                    <a:lnL>
                      <a:noFill/>
                    </a:lnL>
                    <a:lnR w="7620" cap="flat" cmpd="sng" algn="ctr">
                      <a:solidFill>
                        <a:srgbClr val="C0FA64"/>
                      </a:solidFill>
                      <a:prstDash val="solid"/>
                      <a:round/>
                      <a:headEnd type="none" w="med" len="med"/>
                      <a:tailEnd type="none" w="med" len="med"/>
                    </a:lnR>
                    <a:lnT>
                      <a:noFill/>
                    </a:lnT>
                    <a:lnB>
                      <a:noFill/>
                    </a:lnB>
                    <a:solidFill>
                      <a:srgbClr val="FFFFFF"/>
                    </a:solidFill>
                  </a:tcPr>
                </a:tc>
                <a:tc>
                  <a:txBody>
                    <a:bodyPr/>
                    <a:lstStyle/>
                    <a:p>
                      <a:r>
                        <a:rPr lang="en-US" sz="800">
                          <a:effectLst/>
                        </a:rPr>
                        <a:t>11 years ago(27 Mar 2013)</a:t>
                      </a:r>
                    </a:p>
                  </a:txBody>
                  <a:tcPr marL="25446" marR="25446" marT="12723" marB="12723" anchor="ctr">
                    <a:lnL w="7620" cap="flat" cmpd="sng" algn="ctr">
                      <a:solidFill>
                        <a:srgbClr val="C0FA64"/>
                      </a:solidFill>
                      <a:prstDash val="solid"/>
                      <a:round/>
                      <a:headEnd type="none" w="med" len="med"/>
                      <a:tailEnd type="none" w="med" len="med"/>
                    </a:lnL>
                    <a:lnR w="7620" cap="flat" cmpd="sng" algn="ctr">
                      <a:solidFill>
                        <a:srgbClr val="803565"/>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803565"/>
                      </a:solidFill>
                      <a:prstDash val="solid"/>
                      <a:round/>
                      <a:headEnd type="none" w="med" len="med"/>
                      <a:tailEnd type="none" w="med" len="med"/>
                    </a:lnL>
                    <a:lnR w="7620" cap="flat" cmpd="sng" algn="ctr">
                      <a:solidFill>
                        <a:srgbClr val="C05F64"/>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C05F64"/>
                      </a:solidFill>
                      <a:prstDash val="solid"/>
                      <a:round/>
                      <a:headEnd type="none" w="med" len="med"/>
                      <a:tailEnd type="none" w="med" len="med"/>
                    </a:lnL>
                    <a:lnR w="7620" cap="flat" cmpd="sng" algn="ctr">
                      <a:solidFill>
                        <a:srgbClr val="00D363"/>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4" tooltip="Release Notes / Changelog"/>
                        </a:rPr>
                        <a:t>2013.03</a:t>
                      </a:r>
                      <a:endParaRPr lang="en-IN" sz="800" strike="sngStrike">
                        <a:effectLst/>
                      </a:endParaRPr>
                    </a:p>
                  </a:txBody>
                  <a:tcPr marL="25446" marR="25446" marT="12723" marB="12723" anchor="ctr">
                    <a:lnL w="7620" cap="flat" cmpd="sng" algn="ctr">
                      <a:solidFill>
                        <a:srgbClr val="00D363"/>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2012.09</a:t>
                      </a:r>
                    </a:p>
                  </a:txBody>
                  <a:tcPr marL="25446" marR="25446" marT="12723" marB="12723" anchor="ctr">
                    <a:lnL>
                      <a:noFill/>
                    </a:lnL>
                    <a:lnR w="7620" cap="flat" cmpd="sng" algn="ctr">
                      <a:solidFill>
                        <a:srgbClr val="B0F22E"/>
                      </a:solidFill>
                      <a:prstDash val="solid"/>
                      <a:round/>
                      <a:headEnd type="none" w="med" len="med"/>
                      <a:tailEnd type="none" w="med" len="med"/>
                    </a:lnR>
                    <a:lnT>
                      <a:noFill/>
                    </a:lnT>
                    <a:lnB>
                      <a:noFill/>
                    </a:lnB>
                    <a:solidFill>
                      <a:srgbClr val="FFFFFF"/>
                    </a:solidFill>
                  </a:tcPr>
                </a:tc>
                <a:tc>
                  <a:txBody>
                    <a:bodyPr/>
                    <a:lstStyle/>
                    <a:p>
                      <a:r>
                        <a:rPr lang="en-US" sz="800">
                          <a:effectLst/>
                        </a:rPr>
                        <a:t>12 years ago(11 Oct 2012)</a:t>
                      </a:r>
                    </a:p>
                  </a:txBody>
                  <a:tcPr marL="25446" marR="25446" marT="12723" marB="12723" anchor="ctr">
                    <a:lnL w="7620" cap="flat" cmpd="sng" algn="ctr">
                      <a:solidFill>
                        <a:srgbClr val="B0F22E"/>
                      </a:solidFill>
                      <a:prstDash val="solid"/>
                      <a:round/>
                      <a:headEnd type="none" w="med" len="med"/>
                      <a:tailEnd type="none" w="med" len="med"/>
                    </a:lnL>
                    <a:lnR w="7620" cap="flat" cmpd="sng" algn="ctr">
                      <a:solidFill>
                        <a:srgbClr val="B0EC2E"/>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B0EC2E"/>
                      </a:solidFill>
                      <a:prstDash val="solid"/>
                      <a:round/>
                      <a:headEnd type="none" w="med" len="med"/>
                      <a:tailEnd type="none" w="med" len="med"/>
                    </a:lnL>
                    <a:lnR w="7620" cap="flat" cmpd="sng" algn="ctr">
                      <a:solidFill>
                        <a:srgbClr val="F0F42E"/>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F0F42E"/>
                      </a:solidFill>
                      <a:prstDash val="solid"/>
                      <a:round/>
                      <a:headEnd type="none" w="med" len="med"/>
                      <a:tailEnd type="none" w="med" len="med"/>
                    </a:lnL>
                    <a:lnR w="7620" cap="flat" cmpd="sng" algn="ctr">
                      <a:solidFill>
                        <a:srgbClr val="70EE2E"/>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5" tooltip="Release Notes / Changelog"/>
                        </a:rPr>
                        <a:t>2012.09</a:t>
                      </a:r>
                      <a:endParaRPr lang="en-IN" sz="800" strike="sngStrike">
                        <a:effectLst/>
                      </a:endParaRPr>
                    </a:p>
                  </a:txBody>
                  <a:tcPr marL="25446" marR="25446" marT="12723" marB="12723" anchor="ctr">
                    <a:lnL w="7620" cap="flat" cmpd="sng" algn="ctr">
                      <a:solidFill>
                        <a:srgbClr val="70EE2E"/>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2012.03</a:t>
                      </a:r>
                    </a:p>
                  </a:txBody>
                  <a:tcPr marL="25446" marR="25446" marT="12723" marB="12723" anchor="ctr">
                    <a:lnL>
                      <a:noFill/>
                    </a:lnL>
                    <a:lnR w="7620" cap="flat" cmpd="sng" algn="ctr">
                      <a:solidFill>
                        <a:srgbClr val="70002F"/>
                      </a:solidFill>
                      <a:prstDash val="solid"/>
                      <a:round/>
                      <a:headEnd type="none" w="med" len="med"/>
                      <a:tailEnd type="none" w="med" len="med"/>
                    </a:lnR>
                    <a:lnT>
                      <a:noFill/>
                    </a:lnT>
                    <a:lnB>
                      <a:noFill/>
                    </a:lnB>
                    <a:solidFill>
                      <a:srgbClr val="FFFFFF"/>
                    </a:solidFill>
                  </a:tcPr>
                </a:tc>
                <a:tc>
                  <a:txBody>
                    <a:bodyPr/>
                    <a:lstStyle/>
                    <a:p>
                      <a:r>
                        <a:rPr lang="en-US" sz="800">
                          <a:effectLst/>
                        </a:rPr>
                        <a:t>12 years ago(28 Mar 2012)</a:t>
                      </a:r>
                    </a:p>
                  </a:txBody>
                  <a:tcPr marL="25446" marR="25446" marT="12723" marB="12723" anchor="ctr">
                    <a:lnL w="7620" cap="flat" cmpd="sng" algn="ctr">
                      <a:solidFill>
                        <a:srgbClr val="70002F"/>
                      </a:solidFill>
                      <a:prstDash val="solid"/>
                      <a:round/>
                      <a:headEnd type="none" w="med" len="med"/>
                      <a:tailEnd type="none" w="med" len="med"/>
                    </a:lnL>
                    <a:lnR w="7620" cap="flat" cmpd="sng" algn="ctr">
                      <a:solidFill>
                        <a:srgbClr val="70F72E"/>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70F72E"/>
                      </a:solidFill>
                      <a:prstDash val="solid"/>
                      <a:round/>
                      <a:headEnd type="none" w="med" len="med"/>
                      <a:tailEnd type="none" w="med" len="med"/>
                    </a:lnL>
                    <a:lnR w="7620" cap="flat" cmpd="sng" algn="ctr">
                      <a:solidFill>
                        <a:srgbClr val="B0F72E"/>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B0F72E"/>
                      </a:solidFill>
                      <a:prstDash val="solid"/>
                      <a:round/>
                      <a:headEnd type="none" w="med" len="med"/>
                      <a:tailEnd type="none" w="med" len="med"/>
                    </a:lnL>
                    <a:lnR w="7620" cap="flat" cmpd="sng" algn="ctr">
                      <a:solidFill>
                        <a:srgbClr val="700B2F"/>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6" tooltip="Release Notes / Changelog"/>
                        </a:rPr>
                        <a:t>2012.03</a:t>
                      </a:r>
                      <a:endParaRPr lang="en-IN" sz="800" strike="sngStrike">
                        <a:effectLst/>
                      </a:endParaRPr>
                    </a:p>
                  </a:txBody>
                  <a:tcPr marL="25446" marR="25446" marT="12723" marB="12723" anchor="ctr">
                    <a:lnL w="7620" cap="flat" cmpd="sng" algn="ctr">
                      <a:solidFill>
                        <a:srgbClr val="700B2F"/>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2011.09</a:t>
                      </a:r>
                    </a:p>
                  </a:txBody>
                  <a:tcPr marL="25446" marR="25446" marT="12723" marB="12723" anchor="ctr">
                    <a:lnL>
                      <a:noFill/>
                    </a:lnL>
                    <a:lnR w="7620" cap="flat" cmpd="sng" algn="ctr">
                      <a:solidFill>
                        <a:srgbClr val="F0122F"/>
                      </a:solidFill>
                      <a:prstDash val="solid"/>
                      <a:round/>
                      <a:headEnd type="none" w="med" len="med"/>
                      <a:tailEnd type="none" w="med" len="med"/>
                    </a:lnR>
                    <a:lnT>
                      <a:noFill/>
                    </a:lnT>
                    <a:lnB>
                      <a:noFill/>
                    </a:lnB>
                    <a:solidFill>
                      <a:srgbClr val="FFFFFF"/>
                    </a:solidFill>
                  </a:tcPr>
                </a:tc>
                <a:tc>
                  <a:txBody>
                    <a:bodyPr/>
                    <a:lstStyle/>
                    <a:p>
                      <a:r>
                        <a:rPr lang="en-US" sz="800">
                          <a:effectLst/>
                        </a:rPr>
                        <a:t>13 years ago(26 Sep 2011)</a:t>
                      </a:r>
                    </a:p>
                  </a:txBody>
                  <a:tcPr marL="25446" marR="25446" marT="12723" marB="12723" anchor="ctr">
                    <a:lnL w="7620" cap="flat" cmpd="sng" algn="ctr">
                      <a:solidFill>
                        <a:srgbClr val="F0122F"/>
                      </a:solidFill>
                      <a:prstDash val="solid"/>
                      <a:round/>
                      <a:headEnd type="none" w="med" len="med"/>
                      <a:tailEnd type="none" w="med" len="med"/>
                    </a:lnL>
                    <a:lnR w="7620" cap="flat" cmpd="sng" algn="ctr">
                      <a:solidFill>
                        <a:srgbClr val="B0122F"/>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B0122F"/>
                      </a:solidFill>
                      <a:prstDash val="solid"/>
                      <a:round/>
                      <a:headEnd type="none" w="med" len="med"/>
                      <a:tailEnd type="none" w="med" len="med"/>
                    </a:lnL>
                    <a:lnR w="7620" cap="flat" cmpd="sng" algn="ctr">
                      <a:solidFill>
                        <a:srgbClr val="B0122F"/>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B0122F"/>
                      </a:solidFill>
                      <a:prstDash val="solid"/>
                      <a:round/>
                      <a:headEnd type="none" w="med" len="med"/>
                      <a:tailEnd type="none" w="med" len="med"/>
                    </a:lnL>
                    <a:lnR w="7620" cap="flat" cmpd="sng" algn="ctr">
                      <a:solidFill>
                        <a:srgbClr val="B01F2F"/>
                      </a:solidFill>
                      <a:prstDash val="solid"/>
                      <a:round/>
                      <a:headEnd type="none" w="med" len="med"/>
                      <a:tailEnd type="none" w="med" len="med"/>
                    </a:lnR>
                    <a:lnT>
                      <a:noFill/>
                    </a:lnT>
                    <a:lnB>
                      <a:noFill/>
                    </a:lnB>
                    <a:solidFill>
                      <a:srgbClr val="F77E7E"/>
                    </a:solidFill>
                  </a:tcPr>
                </a:tc>
                <a:tc>
                  <a:txBody>
                    <a:bodyPr/>
                    <a:lstStyle/>
                    <a:p>
                      <a:r>
                        <a:rPr lang="en-IN" sz="800" strike="sngStrike">
                          <a:solidFill>
                            <a:srgbClr val="6C4DEC"/>
                          </a:solidFill>
                          <a:effectLst/>
                          <a:hlinkClick r:id="rId17" tooltip="Release Notes / Changelog"/>
                        </a:rPr>
                        <a:t>2011.09</a:t>
                      </a:r>
                      <a:endParaRPr lang="en-IN" sz="800" strike="sngStrike">
                        <a:effectLst/>
                      </a:endParaRPr>
                    </a:p>
                  </a:txBody>
                  <a:tcPr marL="25446" marR="25446" marT="12723" marB="12723" anchor="ctr">
                    <a:lnL w="7620" cap="flat" cmpd="sng" algn="ctr">
                      <a:solidFill>
                        <a:srgbClr val="B01F2F"/>
                      </a:solidFill>
                      <a:prstDash val="solid"/>
                      <a:round/>
                      <a:headEnd type="none" w="med" len="med"/>
                      <a:tailEnd type="none" w="med" len="med"/>
                    </a:lnL>
                    <a:lnR>
                      <a:noFill/>
                    </a:lnR>
                    <a:lnT>
                      <a:noFill/>
                    </a:lnT>
                    <a:lnB>
                      <a:noFill/>
                    </a:lnB>
                    <a:solidFill>
                      <a:srgbClr val="FFFFFF"/>
                    </a:solidFill>
                  </a:tcPr>
                </a:tc>
              </a:tr>
              <a:tr h="295529">
                <a:tc>
                  <a:txBody>
                    <a:bodyPr/>
                    <a:lstStyle/>
                    <a:p>
                      <a:r>
                        <a:rPr lang="en-IN" sz="800" strike="sngStrike">
                          <a:effectLst/>
                        </a:rPr>
                        <a:t>AMI 2010.11</a:t>
                      </a:r>
                    </a:p>
                  </a:txBody>
                  <a:tcPr marL="25446" marR="25446" marT="12723" marB="12723" anchor="ctr">
                    <a:lnL>
                      <a:noFill/>
                    </a:lnL>
                    <a:lnR w="7620" cap="flat" cmpd="sng" algn="ctr">
                      <a:solidFill>
                        <a:srgbClr val="B0242F"/>
                      </a:solidFill>
                      <a:prstDash val="solid"/>
                      <a:round/>
                      <a:headEnd type="none" w="med" len="med"/>
                      <a:tailEnd type="none" w="med" len="med"/>
                    </a:lnR>
                    <a:lnT>
                      <a:noFill/>
                    </a:lnT>
                    <a:lnB>
                      <a:noFill/>
                    </a:lnB>
                    <a:solidFill>
                      <a:srgbClr val="FFFFFF"/>
                    </a:solidFill>
                  </a:tcPr>
                </a:tc>
                <a:tc>
                  <a:txBody>
                    <a:bodyPr/>
                    <a:lstStyle/>
                    <a:p>
                      <a:r>
                        <a:rPr lang="en-US" sz="800">
                          <a:effectLst/>
                        </a:rPr>
                        <a:t>14 years ago(01 Dec 2010)</a:t>
                      </a:r>
                    </a:p>
                  </a:txBody>
                  <a:tcPr marL="25446" marR="25446" marT="12723" marB="12723" anchor="ctr">
                    <a:lnL w="7620" cap="flat" cmpd="sng" algn="ctr">
                      <a:solidFill>
                        <a:srgbClr val="B0242F"/>
                      </a:solidFill>
                      <a:prstDash val="solid"/>
                      <a:round/>
                      <a:headEnd type="none" w="med" len="med"/>
                      <a:tailEnd type="none" w="med" len="med"/>
                    </a:lnL>
                    <a:lnR w="7620" cap="flat" cmpd="sng" algn="ctr">
                      <a:solidFill>
                        <a:srgbClr val="30B42E"/>
                      </a:solidFill>
                      <a:prstDash val="solid"/>
                      <a:round/>
                      <a:headEnd type="none" w="med" len="med"/>
                      <a:tailEnd type="none" w="med" len="med"/>
                    </a:lnR>
                    <a:lnT>
                      <a:noFill/>
                    </a:lnT>
                    <a:lnB>
                      <a:noFill/>
                    </a:lnB>
                    <a:solidFill>
                      <a:srgbClr val="FFFFFF"/>
                    </a:solidFill>
                  </a:tcPr>
                </a:tc>
                <a:tc>
                  <a:txBody>
                    <a:bodyPr/>
                    <a:lstStyle/>
                    <a:p>
                      <a:r>
                        <a:rPr lang="en-US" sz="800">
                          <a:solidFill>
                            <a:srgbClr val="1C1C1C"/>
                          </a:solidFill>
                          <a:effectLst/>
                        </a:rPr>
                        <a:t>Ended 3 years and 11 months ago(31 Dec 2020)</a:t>
                      </a:r>
                    </a:p>
                  </a:txBody>
                  <a:tcPr marL="25446" marR="25446" marT="12723" marB="12723" anchor="ctr">
                    <a:lnL w="7620" cap="flat" cmpd="sng" algn="ctr">
                      <a:solidFill>
                        <a:srgbClr val="30B42E"/>
                      </a:solidFill>
                      <a:prstDash val="solid"/>
                      <a:round/>
                      <a:headEnd type="none" w="med" len="med"/>
                      <a:tailEnd type="none" w="med" len="med"/>
                    </a:lnL>
                    <a:lnR w="7620" cap="flat" cmpd="sng" algn="ctr">
                      <a:solidFill>
                        <a:srgbClr val="70A82E"/>
                      </a:solidFill>
                      <a:prstDash val="solid"/>
                      <a:round/>
                      <a:headEnd type="none" w="med" len="med"/>
                      <a:tailEnd type="none" w="med" len="med"/>
                    </a:lnR>
                    <a:lnT>
                      <a:noFill/>
                    </a:lnT>
                    <a:lnB>
                      <a:noFill/>
                    </a:lnB>
                    <a:solidFill>
                      <a:srgbClr val="F77E7E"/>
                    </a:solidFill>
                  </a:tcPr>
                </a:tc>
                <a:tc>
                  <a:txBody>
                    <a:bodyPr/>
                    <a:lstStyle/>
                    <a:p>
                      <a:r>
                        <a:rPr lang="en-US" sz="800">
                          <a:solidFill>
                            <a:srgbClr val="1C1C1C"/>
                          </a:solidFill>
                          <a:effectLst/>
                        </a:rPr>
                        <a:t>Ended 11 months ago(31 Dec 2023)</a:t>
                      </a:r>
                    </a:p>
                  </a:txBody>
                  <a:tcPr marL="25446" marR="25446" marT="12723" marB="12723" anchor="ctr">
                    <a:lnL w="7620" cap="flat" cmpd="sng" algn="ctr">
                      <a:solidFill>
                        <a:srgbClr val="70A82E"/>
                      </a:solidFill>
                      <a:prstDash val="solid"/>
                      <a:round/>
                      <a:headEnd type="none" w="med" len="med"/>
                      <a:tailEnd type="none" w="med" len="med"/>
                    </a:lnL>
                    <a:lnR w="7620" cap="flat" cmpd="sng" algn="ctr">
                      <a:solidFill>
                        <a:srgbClr val="30A92E"/>
                      </a:solidFill>
                      <a:prstDash val="solid"/>
                      <a:round/>
                      <a:headEnd type="none" w="med" len="med"/>
                      <a:tailEnd type="none" w="med" len="med"/>
                    </a:lnR>
                    <a:lnT>
                      <a:noFill/>
                    </a:lnT>
                    <a:lnB>
                      <a:noFill/>
                    </a:lnB>
                    <a:solidFill>
                      <a:srgbClr val="F77E7E"/>
                    </a:solidFill>
                  </a:tcPr>
                </a:tc>
                <a:tc>
                  <a:txBody>
                    <a:bodyPr/>
                    <a:lstStyle/>
                    <a:p>
                      <a:r>
                        <a:rPr lang="en-IN" sz="800" strike="sngStrike" dirty="0">
                          <a:solidFill>
                            <a:srgbClr val="6C4DEC"/>
                          </a:solidFill>
                          <a:effectLst/>
                          <a:hlinkClick r:id="rId18" tooltip="Release Notes / Changelog"/>
                        </a:rPr>
                        <a:t>2010.11</a:t>
                      </a:r>
                      <a:endParaRPr lang="en-IN" sz="800" strike="sngStrike" dirty="0">
                        <a:effectLst/>
                      </a:endParaRPr>
                    </a:p>
                  </a:txBody>
                  <a:tcPr marL="25446" marR="25446" marT="12723" marB="12723" anchor="ctr">
                    <a:lnL w="7620" cap="flat" cmpd="sng" algn="ctr">
                      <a:solidFill>
                        <a:srgbClr val="30A92E"/>
                      </a:solidFill>
                      <a:prstDash val="solid"/>
                      <a:round/>
                      <a:headEnd type="none" w="med" len="med"/>
                      <a:tailEnd type="none" w="med" len="med"/>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258637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Migration AMZ Linux2 to AMZ Linux3</a:t>
            </a:r>
            <a:endParaRPr lang="en-IN" dirty="0"/>
          </a:p>
        </p:txBody>
      </p:sp>
      <p:sp>
        <p:nvSpPr>
          <p:cNvPr id="4" name="Content Placeholder 3"/>
          <p:cNvSpPr>
            <a:spLocks noGrp="1"/>
          </p:cNvSpPr>
          <p:nvPr>
            <p:ph sz="half" idx="1"/>
          </p:nvPr>
        </p:nvSpPr>
        <p:spPr/>
        <p:txBody>
          <a:bodyPr>
            <a:normAutofit/>
          </a:bodyPr>
          <a:lstStyle/>
          <a:p>
            <a:r>
              <a:rPr lang="en-IN" sz="1600" dirty="0"/>
              <a:t>Launch AL3</a:t>
            </a:r>
          </a:p>
          <a:p>
            <a:r>
              <a:rPr lang="en-IN" sz="1600" dirty="0"/>
              <a:t>Fix all vulnerabilities as per compliance.</a:t>
            </a:r>
          </a:p>
          <a:p>
            <a:r>
              <a:rPr lang="en-IN" sz="1600" dirty="0" smtClean="0"/>
              <a:t>Achieve </a:t>
            </a:r>
            <a:r>
              <a:rPr lang="en-IN" sz="1600" dirty="0"/>
              <a:t>95% bench mark as per compliance.</a:t>
            </a:r>
          </a:p>
          <a:p>
            <a:r>
              <a:rPr lang="en-IN" sz="1600" dirty="0"/>
              <a:t>Create </a:t>
            </a:r>
            <a:r>
              <a:rPr lang="en-IN" sz="1600" dirty="0" smtClean="0"/>
              <a:t>new AMI  </a:t>
            </a:r>
            <a:r>
              <a:rPr lang="en-IN" sz="1600" dirty="0"/>
              <a:t>(treat as golden image/template image) </a:t>
            </a:r>
            <a:endParaRPr lang="en-IN" sz="1600" dirty="0" smtClean="0"/>
          </a:p>
          <a:p>
            <a:r>
              <a:rPr lang="en-IN" sz="1600" dirty="0" smtClean="0"/>
              <a:t>Create EC2 server from golden image </a:t>
            </a:r>
            <a:r>
              <a:rPr lang="en-IN" sz="1600" dirty="0" smtClean="0"/>
              <a:t>with </a:t>
            </a:r>
            <a:r>
              <a:rPr lang="en-IN" sz="1600" dirty="0"/>
              <a:t>respective Security and </a:t>
            </a:r>
            <a:r>
              <a:rPr lang="en-IN" sz="1600" dirty="0" smtClean="0"/>
              <a:t>subnet groups</a:t>
            </a:r>
            <a:r>
              <a:rPr lang="en-IN" sz="1600" dirty="0"/>
              <a:t>.</a:t>
            </a:r>
          </a:p>
          <a:p>
            <a:r>
              <a:rPr lang="en-IN" sz="1600" dirty="0"/>
              <a:t>Hostname should be change</a:t>
            </a:r>
          </a:p>
          <a:p>
            <a:r>
              <a:rPr lang="en-IN" sz="1600" dirty="0" smtClean="0"/>
              <a:t>Reach </a:t>
            </a:r>
            <a:r>
              <a:rPr lang="en-IN" sz="1600" dirty="0"/>
              <a:t>application </a:t>
            </a:r>
            <a:r>
              <a:rPr lang="en-IN" sz="1600" dirty="0" smtClean="0"/>
              <a:t>stake </a:t>
            </a:r>
            <a:r>
              <a:rPr lang="en-IN" sz="1600" dirty="0"/>
              <a:t>holder to deploy their application. (or) ask which folder to be copy from old to new version AL3 and reset environment variables.</a:t>
            </a:r>
          </a:p>
          <a:p>
            <a:r>
              <a:rPr lang="en-IN" sz="1600" dirty="0" smtClean="0"/>
              <a:t>Application </a:t>
            </a:r>
            <a:r>
              <a:rPr lang="en-IN" sz="1600" dirty="0"/>
              <a:t>team to be test and signoff to live with new version AL3.</a:t>
            </a:r>
          </a:p>
          <a:p>
            <a:r>
              <a:rPr lang="en-IN" sz="1600" dirty="0"/>
              <a:t>Imp note : s3, </a:t>
            </a:r>
            <a:r>
              <a:rPr lang="en-IN" sz="1600" dirty="0" err="1"/>
              <a:t>sns</a:t>
            </a:r>
            <a:r>
              <a:rPr lang="en-IN" sz="1600" dirty="0"/>
              <a:t>, API’s , RDS , context.xml, catalina.log, </a:t>
            </a:r>
            <a:r>
              <a:rPr lang="en-IN" sz="1600" dirty="0" err="1"/>
              <a:t>etc</a:t>
            </a:r>
            <a:r>
              <a:rPr lang="en-IN" sz="1600" dirty="0"/>
              <a:t> services to be keep track.</a:t>
            </a:r>
          </a:p>
        </p:txBody>
      </p:sp>
      <p:sp>
        <p:nvSpPr>
          <p:cNvPr id="5" name="Content Placeholder 4"/>
          <p:cNvSpPr>
            <a:spLocks noGrp="1"/>
          </p:cNvSpPr>
          <p:nvPr>
            <p:ph sz="half" idx="2"/>
          </p:nvPr>
        </p:nvSpPr>
        <p:spPr/>
        <p:txBody>
          <a:bodyPr>
            <a:normAutofit/>
          </a:bodyPr>
          <a:lstStyle/>
          <a:p>
            <a:r>
              <a:rPr lang="en-US" sz="1600" dirty="0" smtClean="0"/>
              <a:t>Take AMI backup of old </a:t>
            </a:r>
            <a:r>
              <a:rPr lang="en-US" sz="1600" dirty="0" smtClean="0"/>
              <a:t>AMZ L2 servers</a:t>
            </a:r>
            <a:r>
              <a:rPr lang="en-US" sz="1600" dirty="0" smtClean="0"/>
              <a:t>.</a:t>
            </a:r>
          </a:p>
          <a:p>
            <a:r>
              <a:rPr lang="en-US" sz="1600" dirty="0" smtClean="0"/>
              <a:t>Take down time</a:t>
            </a:r>
          </a:p>
          <a:p>
            <a:r>
              <a:rPr lang="en-US" sz="1600" dirty="0" smtClean="0"/>
              <a:t>Delete old server </a:t>
            </a:r>
          </a:p>
          <a:p>
            <a:r>
              <a:rPr lang="en-US" sz="1600" dirty="0" smtClean="0"/>
              <a:t>Switch IP’s (re-assign) to old of newly launched servers.</a:t>
            </a:r>
          </a:p>
          <a:p>
            <a:r>
              <a:rPr lang="en-US" sz="1600" dirty="0" smtClean="0"/>
              <a:t>It reduce the traffic, remove </a:t>
            </a:r>
            <a:r>
              <a:rPr lang="en-US" sz="1600" dirty="0" err="1" smtClean="0"/>
              <a:t>ip</a:t>
            </a:r>
            <a:r>
              <a:rPr lang="en-US" sz="1600" dirty="0" smtClean="0"/>
              <a:t> hardcoded in application code.</a:t>
            </a:r>
          </a:p>
          <a:p>
            <a:r>
              <a:rPr lang="en-US" sz="1600" dirty="0" smtClean="0"/>
              <a:t>Fine-tuning blue/green deployments on </a:t>
            </a:r>
            <a:r>
              <a:rPr lang="en-US" sz="1600" dirty="0"/>
              <a:t>application load </a:t>
            </a:r>
            <a:r>
              <a:rPr lang="en-US" sz="1600" dirty="0" smtClean="0"/>
              <a:t>balancer</a:t>
            </a:r>
          </a:p>
          <a:p>
            <a:pPr lvl="1"/>
            <a:r>
              <a:rPr lang="en-IN" sz="1200" dirty="0">
                <a:hlinkClick r:id="rId2"/>
              </a:rPr>
              <a:t>https://aws.amazon.com/blogs/devops/blue-green-deployments-with-application-load-balancer</a:t>
            </a:r>
            <a:r>
              <a:rPr lang="en-IN" sz="1200" dirty="0" smtClean="0">
                <a:hlinkClick r:id="rId2"/>
              </a:rPr>
              <a:t>/</a:t>
            </a:r>
            <a:endParaRPr lang="en-IN" sz="1200" dirty="0" smtClean="0"/>
          </a:p>
          <a:p>
            <a:endParaRPr lang="en-IN" sz="1600" dirty="0"/>
          </a:p>
        </p:txBody>
      </p:sp>
    </p:spTree>
    <p:extLst>
      <p:ext uri="{BB962C8B-B14F-4D97-AF65-F5344CB8AC3E}">
        <p14:creationId xmlns:p14="http://schemas.microsoft.com/office/powerpoint/2010/main" val="1659646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Blue/Green </a:t>
            </a:r>
            <a:r>
              <a:rPr lang="en-IN" b="1" dirty="0" smtClean="0"/>
              <a:t>Deployment</a:t>
            </a:r>
            <a:endParaRPr lang="en-IN" b="1" dirty="0"/>
          </a:p>
        </p:txBody>
      </p:sp>
      <p:sp>
        <p:nvSpPr>
          <p:cNvPr id="3" name="Content Placeholder 2"/>
          <p:cNvSpPr>
            <a:spLocks noGrp="1"/>
          </p:cNvSpPr>
          <p:nvPr>
            <p:ph sz="half" idx="1"/>
          </p:nvPr>
        </p:nvSpPr>
        <p:spPr/>
        <p:txBody>
          <a:bodyPr>
            <a:normAutofit fontScale="47500" lnSpcReduction="20000"/>
          </a:bodyPr>
          <a:lstStyle/>
          <a:p>
            <a:r>
              <a:rPr lang="en-US" dirty="0"/>
              <a:t>Blue/green deployment is a software deployment approach that helps organizations deploy frequent updates while maintaining high quality and a smooth user experience. The blue/green deployment method helps to minimize the risk of introducing flaws during software updates while limiting downtime during the transition to new versions</a:t>
            </a:r>
            <a:r>
              <a:rPr lang="en-US" dirty="0" smtClean="0"/>
              <a:t>.</a:t>
            </a:r>
          </a:p>
          <a:p>
            <a:endParaRPr lang="en-US" dirty="0"/>
          </a:p>
          <a:p>
            <a:r>
              <a:rPr lang="en-US" dirty="0"/>
              <a:t>This model uses two similar production environments (blue and green) to release software updates. The blue environment runs the existing software version, while the green environment runs the new version. Only one environment is live at any time, receiving all production traffic. Once the new version passes the relevant tests, it is safe to transfer the traffic to the new environment. If something goes wrong, traffic is switched to the previous version</a:t>
            </a:r>
            <a:r>
              <a:rPr lang="en-US" dirty="0" smtClean="0"/>
              <a:t>.</a:t>
            </a:r>
          </a:p>
          <a:p>
            <a:endParaRPr lang="en-US" dirty="0"/>
          </a:p>
          <a:p>
            <a:r>
              <a:rPr lang="en-IN" dirty="0">
                <a:hlinkClick r:id="rId2"/>
              </a:rPr>
              <a:t>https://codefresh.io/learn/software-deployment/what-is-blue-green-deployment</a:t>
            </a:r>
            <a:r>
              <a:rPr lang="en-IN" dirty="0" smtClean="0">
                <a:hlinkClick r:id="rId2"/>
              </a:rPr>
              <a:t>/</a:t>
            </a:r>
            <a:endParaRPr lang="en-IN" dirty="0" smtClean="0"/>
          </a:p>
          <a:p>
            <a:r>
              <a:rPr lang="en-US" b="1" dirty="0"/>
              <a:t>Overview of Amazon RDS Blue/Green Deployments</a:t>
            </a:r>
            <a:endParaRPr lang="en-IN" dirty="0" smtClean="0"/>
          </a:p>
          <a:p>
            <a:pPr lvl="1"/>
            <a:r>
              <a:rPr lang="en-IN" dirty="0">
                <a:hlinkClick r:id="rId3"/>
              </a:rPr>
              <a:t>https://</a:t>
            </a:r>
            <a:r>
              <a:rPr lang="en-IN" dirty="0" smtClean="0">
                <a:hlinkClick r:id="rId3"/>
              </a:rPr>
              <a:t>docs.aws.amazon.com/AmazonRDS/latest/UserGuide/blue-green-deployments-overview.html</a:t>
            </a:r>
            <a:endParaRPr lang="en-IN" dirty="0" smtClean="0"/>
          </a:p>
          <a:p>
            <a:r>
              <a:rPr lang="en-US" b="1" dirty="0"/>
              <a:t>Benefits, Drawbacks, and Use Cases</a:t>
            </a:r>
          </a:p>
          <a:p>
            <a:r>
              <a:rPr lang="en-IN" dirty="0">
                <a:hlinkClick r:id="rId4"/>
              </a:rPr>
              <a:t>https://medium.com/@</a:t>
            </a:r>
            <a:r>
              <a:rPr lang="en-IN" dirty="0" smtClean="0">
                <a:hlinkClick r:id="rId4"/>
              </a:rPr>
              <a:t>lalitha.cs.16_5385/blue-green-deployment-in-	aws-benefits-drawbacks-and-use-cases-d05d48013529</a:t>
            </a:r>
            <a:endParaRPr lang="en-IN" dirty="0" smtClean="0"/>
          </a:p>
          <a:p>
            <a:endParaRPr lang="en-IN" dirty="0"/>
          </a:p>
        </p:txBody>
      </p:sp>
      <p:sp>
        <p:nvSpPr>
          <p:cNvPr id="4" name="Content Placeholder 3"/>
          <p:cNvSpPr>
            <a:spLocks noGrp="1"/>
          </p:cNvSpPr>
          <p:nvPr>
            <p:ph sz="half" idx="2"/>
          </p:nvPr>
        </p:nvSpPr>
        <p:spPr/>
        <p:txBody>
          <a:bodyPr>
            <a:normAutofit fontScale="47500" lnSpcReduction="20000"/>
          </a:bodyPr>
          <a:lstStyle/>
          <a:p>
            <a:r>
              <a:rPr lang="en-IN" b="1" dirty="0"/>
              <a:t>Process </a:t>
            </a:r>
            <a:r>
              <a:rPr lang="en-IN" b="1" dirty="0" smtClean="0"/>
              <a:t>Work: </a:t>
            </a:r>
            <a:r>
              <a:rPr lang="en-US" dirty="0"/>
              <a:t>The main prerequisite for a blue/green deployment is having two identical production environments, with a router, load balancer, or service mesh that can switch traffic between them. </a:t>
            </a:r>
            <a:endParaRPr lang="en-US" dirty="0" smtClean="0"/>
          </a:p>
          <a:p>
            <a:r>
              <a:rPr lang="en-US" dirty="0" smtClean="0"/>
              <a:t>The </a:t>
            </a:r>
            <a:r>
              <a:rPr lang="en-US" dirty="0"/>
              <a:t>main prerequisite for a blue/green deployment is having two identical production environments, with a router, load balancer, or service mesh that can switch traffic between them. </a:t>
            </a:r>
          </a:p>
          <a:p>
            <a:r>
              <a:rPr lang="en-US" dirty="0"/>
              <a:t>The blue/green deployment process works as follows:</a:t>
            </a:r>
          </a:p>
          <a:p>
            <a:r>
              <a:rPr lang="en-US" b="1" dirty="0"/>
              <a:t>Deploy new version</a:t>
            </a:r>
            <a:r>
              <a:rPr lang="en-US" dirty="0"/>
              <a:t>—deploy the new (green) version alongside the current (blue) version. Test it to ensure it works as expected, and deploy changes to it if needed.</a:t>
            </a:r>
          </a:p>
          <a:p>
            <a:r>
              <a:rPr lang="en-US" b="1" dirty="0"/>
              <a:t>Switch over traffic</a:t>
            </a:r>
            <a:r>
              <a:rPr lang="en-US" dirty="0"/>
              <a:t>—when the new version is ready, switch overall traffic from blue to green. This should be done seamlessly so end-users aren’t interrupted.</a:t>
            </a:r>
          </a:p>
          <a:p>
            <a:r>
              <a:rPr lang="en-US" b="1" dirty="0"/>
              <a:t>Monitor</a:t>
            </a:r>
            <a:r>
              <a:rPr lang="en-US" dirty="0"/>
              <a:t>—closely monitor how users interact with the new version and watch out for errors and issues.</a:t>
            </a:r>
          </a:p>
          <a:p>
            <a:r>
              <a:rPr lang="en-US" b="1" dirty="0"/>
              <a:t>Deploy or rollback</a:t>
            </a:r>
            <a:r>
              <a:rPr lang="en-US" dirty="0"/>
              <a:t>—if there is a problem, immediately roll back by switching traffic back to the blue version. Otherwise, keep traffic on the green version and continue using it. The green version now becomes the blue (current) version, and a new version can be deployed alongside it as the “new green” version.</a:t>
            </a:r>
          </a:p>
        </p:txBody>
      </p:sp>
    </p:spTree>
    <p:extLst>
      <p:ext uri="{BB962C8B-B14F-4D97-AF65-F5344CB8AC3E}">
        <p14:creationId xmlns:p14="http://schemas.microsoft.com/office/powerpoint/2010/main" val="2662440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https://www.pluralsight.com/resources/blog/cloud/storage-showdown-aws-vs-azure-vs-gcp-cloud-comparison</a:t>
            </a:r>
            <a:endParaRPr lang="en-IN" dirty="0" smtClean="0"/>
          </a:p>
          <a:p>
            <a:r>
              <a:rPr lang="en-IN" dirty="0" smtClean="0">
                <a:hlinkClick r:id="rId3"/>
              </a:rPr>
              <a:t>https://www.techtarget.com/searchstorage/feature/AWS-vs-Azure-vs-Google-pricing-and-features-compared</a:t>
            </a:r>
            <a:endParaRPr lang="en-IN" dirty="0" smtClean="0"/>
          </a:p>
          <a:p>
            <a:r>
              <a:rPr lang="en-IN" dirty="0" smtClean="0">
                <a:hlinkClick r:id="rId4"/>
              </a:rPr>
              <a:t>https://endoflife.date/amazon-linux</a:t>
            </a:r>
            <a:endParaRPr lang="en-IN" dirty="0" smtClean="0"/>
          </a:p>
          <a:p>
            <a:endParaRPr lang="en-IN" dirty="0" smtClean="0"/>
          </a:p>
          <a:p>
            <a:endParaRPr lang="en-IN" dirty="0"/>
          </a:p>
        </p:txBody>
      </p:sp>
    </p:spTree>
    <p:extLst>
      <p:ext uri="{BB962C8B-B14F-4D97-AF65-F5344CB8AC3E}">
        <p14:creationId xmlns:p14="http://schemas.microsoft.com/office/powerpoint/2010/main" val="3460244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of volume type GP2 &amp; GP3</a:t>
            </a:r>
            <a:endParaRPr lang="en-IN" dirty="0"/>
          </a:p>
        </p:txBody>
      </p:sp>
      <p:pic>
        <p:nvPicPr>
          <p:cNvPr id="3" name="Picture 2"/>
          <p:cNvPicPr>
            <a:picLocks noChangeAspect="1"/>
          </p:cNvPicPr>
          <p:nvPr/>
        </p:nvPicPr>
        <p:blipFill>
          <a:blip r:embed="rId2"/>
          <a:stretch>
            <a:fillRect/>
          </a:stretch>
        </p:blipFill>
        <p:spPr>
          <a:xfrm>
            <a:off x="745897" y="1874879"/>
            <a:ext cx="5663612" cy="4275190"/>
          </a:xfrm>
          <a:prstGeom prst="rect">
            <a:avLst/>
          </a:prstGeom>
        </p:spPr>
      </p:pic>
      <p:pic>
        <p:nvPicPr>
          <p:cNvPr id="5" name="Picture 4"/>
          <p:cNvPicPr>
            <a:picLocks noChangeAspect="1"/>
          </p:cNvPicPr>
          <p:nvPr/>
        </p:nvPicPr>
        <p:blipFill>
          <a:blip r:embed="rId3"/>
          <a:stretch>
            <a:fillRect/>
          </a:stretch>
        </p:blipFill>
        <p:spPr>
          <a:xfrm>
            <a:off x="6511834" y="2663575"/>
            <a:ext cx="5126917" cy="3673158"/>
          </a:xfrm>
          <a:prstGeom prst="rect">
            <a:avLst/>
          </a:prstGeom>
        </p:spPr>
      </p:pic>
      <p:sp>
        <p:nvSpPr>
          <p:cNvPr id="4" name="TextBox 3"/>
          <p:cNvSpPr txBox="1"/>
          <p:nvPr/>
        </p:nvSpPr>
        <p:spPr>
          <a:xfrm>
            <a:off x="6511833" y="1874879"/>
            <a:ext cx="5126917" cy="646331"/>
          </a:xfrm>
          <a:prstGeom prst="rect">
            <a:avLst/>
          </a:prstGeom>
          <a:noFill/>
        </p:spPr>
        <p:txBody>
          <a:bodyPr wrap="square" rtlCol="0">
            <a:spAutoFit/>
          </a:bodyPr>
          <a:lstStyle/>
          <a:p>
            <a:r>
              <a:rPr lang="en-US" dirty="0" smtClean="0"/>
              <a:t>IOPS </a:t>
            </a:r>
            <a:r>
              <a:rPr lang="en-US" dirty="0"/>
              <a:t>(input/output operations per second</a:t>
            </a:r>
            <a:r>
              <a:rPr lang="en-US" dirty="0" smtClean="0"/>
              <a:t>). </a:t>
            </a:r>
            <a:r>
              <a:rPr lang="en-US" dirty="0"/>
              <a:t>IOPS is a measure of a storage device's read/write speed</a:t>
            </a:r>
            <a:endParaRPr lang="en-IN" dirty="0"/>
          </a:p>
        </p:txBody>
      </p:sp>
    </p:spTree>
    <p:extLst>
      <p:ext uri="{BB962C8B-B14F-4D97-AF65-F5344CB8AC3E}">
        <p14:creationId xmlns:p14="http://schemas.microsoft.com/office/powerpoint/2010/main" val="2943915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480" y="2124893"/>
            <a:ext cx="4645749" cy="4023360"/>
          </a:xfrm>
          <a:prstGeom prst="rect">
            <a:avLst/>
          </a:prstGeom>
        </p:spPr>
      </p:pic>
      <p:sp>
        <p:nvSpPr>
          <p:cNvPr id="3" name="Title 2"/>
          <p:cNvSpPr>
            <a:spLocks noGrp="1"/>
          </p:cNvSpPr>
          <p:nvPr>
            <p:ph type="title"/>
          </p:nvPr>
        </p:nvSpPr>
        <p:spPr/>
        <p:txBody>
          <a:bodyPr/>
          <a:lstStyle/>
          <a:p>
            <a:r>
              <a:rPr lang="en-IN" dirty="0" smtClean="0"/>
              <a:t>Volume (Disk) Type GP2 (SSD)</a:t>
            </a:r>
            <a:endParaRPr lang="en-IN" dirty="0"/>
          </a:p>
        </p:txBody>
      </p:sp>
      <p:pic>
        <p:nvPicPr>
          <p:cNvPr id="5" name="Picture 4"/>
          <p:cNvPicPr>
            <a:picLocks noChangeAspect="1"/>
          </p:cNvPicPr>
          <p:nvPr/>
        </p:nvPicPr>
        <p:blipFill>
          <a:blip r:embed="rId3"/>
          <a:stretch>
            <a:fillRect/>
          </a:stretch>
        </p:blipFill>
        <p:spPr>
          <a:xfrm>
            <a:off x="5604830" y="2581958"/>
            <a:ext cx="5197290" cy="3109229"/>
          </a:xfrm>
          <a:prstGeom prst="rect">
            <a:avLst/>
          </a:prstGeom>
        </p:spPr>
      </p:pic>
    </p:spTree>
    <p:extLst>
      <p:ext uri="{BB962C8B-B14F-4D97-AF65-F5344CB8AC3E}">
        <p14:creationId xmlns:p14="http://schemas.microsoft.com/office/powerpoint/2010/main" val="795588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Volume (Disk) Type GP3 (SSD)</a:t>
            </a:r>
            <a:endParaRPr lang="en-IN" dirty="0"/>
          </a:p>
        </p:txBody>
      </p:sp>
      <p:pic>
        <p:nvPicPr>
          <p:cNvPr id="3" name="Picture 2"/>
          <p:cNvPicPr>
            <a:picLocks noChangeAspect="1"/>
          </p:cNvPicPr>
          <p:nvPr/>
        </p:nvPicPr>
        <p:blipFill>
          <a:blip r:embed="rId2"/>
          <a:stretch>
            <a:fillRect/>
          </a:stretch>
        </p:blipFill>
        <p:spPr>
          <a:xfrm>
            <a:off x="542109" y="1690688"/>
            <a:ext cx="5466805" cy="4846320"/>
          </a:xfrm>
          <a:prstGeom prst="rect">
            <a:avLst/>
          </a:prstGeom>
        </p:spPr>
      </p:pic>
      <p:pic>
        <p:nvPicPr>
          <p:cNvPr id="4" name="Picture 3"/>
          <p:cNvPicPr>
            <a:picLocks noChangeAspect="1"/>
          </p:cNvPicPr>
          <p:nvPr/>
        </p:nvPicPr>
        <p:blipFill>
          <a:blip r:embed="rId3"/>
          <a:stretch>
            <a:fillRect/>
          </a:stretch>
        </p:blipFill>
        <p:spPr>
          <a:xfrm>
            <a:off x="6185590" y="2011005"/>
            <a:ext cx="4991533" cy="3010161"/>
          </a:xfrm>
          <a:prstGeom prst="rect">
            <a:avLst/>
          </a:prstGeom>
        </p:spPr>
      </p:pic>
    </p:spTree>
    <p:extLst>
      <p:ext uri="{BB962C8B-B14F-4D97-AF65-F5344CB8AC3E}">
        <p14:creationId xmlns:p14="http://schemas.microsoft.com/office/powerpoint/2010/main" val="2743249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CloudZero</a:t>
            </a:r>
            <a:r>
              <a:rPr lang="en-US" sz="3600" dirty="0"/>
              <a:t> compares your EBS costs with other AWS services in one place, such as EBS vs </a:t>
            </a:r>
            <a:r>
              <a:rPr lang="en-US" sz="3600" dirty="0">
                <a:hlinkClick r:id="rId2"/>
              </a:rPr>
              <a:t>S3 storage costs</a:t>
            </a:r>
            <a:endParaRPr lang="en-IN" sz="3600" dirty="0"/>
          </a:p>
        </p:txBody>
      </p:sp>
      <p:pic>
        <p:nvPicPr>
          <p:cNvPr id="3" name="Picture 2"/>
          <p:cNvPicPr>
            <a:picLocks noChangeAspect="1"/>
          </p:cNvPicPr>
          <p:nvPr/>
        </p:nvPicPr>
        <p:blipFill>
          <a:blip r:embed="rId3"/>
          <a:stretch>
            <a:fillRect/>
          </a:stretch>
        </p:blipFill>
        <p:spPr>
          <a:xfrm>
            <a:off x="1031677" y="2107866"/>
            <a:ext cx="8408413" cy="4445273"/>
          </a:xfrm>
          <a:prstGeom prst="rect">
            <a:avLst/>
          </a:prstGeom>
        </p:spPr>
      </p:pic>
    </p:spTree>
    <p:extLst>
      <p:ext uri="{BB962C8B-B14F-4D97-AF65-F5344CB8AC3E}">
        <p14:creationId xmlns:p14="http://schemas.microsoft.com/office/powerpoint/2010/main" val="4275676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a:bodyPr>
          <a:lstStyle/>
          <a:p>
            <a:r>
              <a:rPr lang="en-IN" sz="2800" b="1" dirty="0" smtClean="0"/>
              <a:t>AWS, Azure and Google cloud storage features</a:t>
            </a:r>
            <a:endParaRPr lang="en-IN" sz="2800" b="1" dirty="0"/>
          </a:p>
        </p:txBody>
      </p:sp>
      <p:pic>
        <p:nvPicPr>
          <p:cNvPr id="3" name="Picture 2"/>
          <p:cNvPicPr>
            <a:picLocks noChangeAspect="1"/>
          </p:cNvPicPr>
          <p:nvPr/>
        </p:nvPicPr>
        <p:blipFill>
          <a:blip r:embed="rId2"/>
          <a:stretch>
            <a:fillRect/>
          </a:stretch>
        </p:blipFill>
        <p:spPr>
          <a:xfrm>
            <a:off x="695727" y="1419498"/>
            <a:ext cx="8770491" cy="5146766"/>
          </a:xfrm>
          <a:prstGeom prst="rect">
            <a:avLst/>
          </a:prstGeom>
        </p:spPr>
      </p:pic>
    </p:spTree>
    <p:extLst>
      <p:ext uri="{BB962C8B-B14F-4D97-AF65-F5344CB8AC3E}">
        <p14:creationId xmlns:p14="http://schemas.microsoft.com/office/powerpoint/2010/main" val="2881927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2621" y="323581"/>
            <a:ext cx="9426757" cy="6210838"/>
          </a:xfrm>
          <a:prstGeom prst="rect">
            <a:avLst/>
          </a:prstGeom>
        </p:spPr>
      </p:pic>
    </p:spTree>
    <p:extLst>
      <p:ext uri="{BB962C8B-B14F-4D97-AF65-F5344CB8AC3E}">
        <p14:creationId xmlns:p14="http://schemas.microsoft.com/office/powerpoint/2010/main" val="144104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AWS vs. Azure vs. Google Cloud: the key differences</a:t>
            </a:r>
          </a:p>
        </p:txBody>
      </p:sp>
      <p:pic>
        <p:nvPicPr>
          <p:cNvPr id="3" name="Picture 2"/>
          <p:cNvPicPr>
            <a:picLocks noChangeAspect="1"/>
          </p:cNvPicPr>
          <p:nvPr/>
        </p:nvPicPr>
        <p:blipFill>
          <a:blip r:embed="rId2"/>
          <a:stretch>
            <a:fillRect/>
          </a:stretch>
        </p:blipFill>
        <p:spPr>
          <a:xfrm>
            <a:off x="1724297" y="1506584"/>
            <a:ext cx="8011885" cy="5204346"/>
          </a:xfrm>
          <a:prstGeom prst="rect">
            <a:avLst/>
          </a:prstGeom>
        </p:spPr>
      </p:pic>
    </p:spTree>
    <p:extLst>
      <p:ext uri="{BB962C8B-B14F-4D97-AF65-F5344CB8AC3E}">
        <p14:creationId xmlns:p14="http://schemas.microsoft.com/office/powerpoint/2010/main" val="3365019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1173</Words>
  <Application>Microsoft Office PowerPoint</Application>
  <PresentationFormat>Widescreen</PresentationFormat>
  <Paragraphs>248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AmazonEmberBold</vt:lpstr>
      <vt:lpstr>Arial</vt:lpstr>
      <vt:lpstr>Calibri</vt:lpstr>
      <vt:lpstr>Calibri Light</vt:lpstr>
      <vt:lpstr>Office Theme</vt:lpstr>
      <vt:lpstr>AWS EBS Volume</vt:lpstr>
      <vt:lpstr>References</vt:lpstr>
      <vt:lpstr>Performance of volume type GP2 &amp; GP3</vt:lpstr>
      <vt:lpstr>Volume (Disk) Type GP2 (SSD)</vt:lpstr>
      <vt:lpstr>Volume (Disk) Type GP3 (SSD)</vt:lpstr>
      <vt:lpstr>CloudZero compares your EBS costs with other AWS services in one place, such as EBS vs S3 storage costs</vt:lpstr>
      <vt:lpstr>AWS, Azure and Google cloud storage features</vt:lpstr>
      <vt:lpstr>PowerPoint Presentation</vt:lpstr>
      <vt:lpstr>AWS vs. Azure vs. Google Cloud: the key differences</vt:lpstr>
      <vt:lpstr>Compute Services</vt:lpstr>
      <vt:lpstr>AWS EC2 Console of volume(s)</vt:lpstr>
      <vt:lpstr>Modify volume Type &amp; Details</vt:lpstr>
      <vt:lpstr>Migrate gp2 volumes via AWS CLI</vt:lpstr>
      <vt:lpstr>Cost comparison between gp2 and gp3 in the us-east-1 (N. Virginia) Region</vt:lpstr>
      <vt:lpstr>Migration from Amazon Linux AMI (AL1) to AL2 or AL2023</vt:lpstr>
      <vt:lpstr>Migration AMZ Linux2 to AMZ Linux3</vt:lpstr>
      <vt:lpstr>Blue/Green Deployment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48</cp:revision>
  <dcterms:created xsi:type="dcterms:W3CDTF">2024-12-15T05:48:54Z</dcterms:created>
  <dcterms:modified xsi:type="dcterms:W3CDTF">2024-12-20T17:38:36Z</dcterms:modified>
</cp:coreProperties>
</file>