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59" r:id="rId4"/>
    <p:sldId id="260" r:id="rId5"/>
    <p:sldId id="261" r:id="rId6"/>
    <p:sldId id="262" r:id="rId7"/>
    <p:sldId id="263"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94660" autoAdjust="0"/>
  </p:normalViewPr>
  <p:slideViewPr>
    <p:cSldViewPr>
      <p:cViewPr>
        <p:scale>
          <a:sx n="75" d="100"/>
          <a:sy n="75" d="100"/>
        </p:scale>
        <p:origin x="-141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DAB717EB-2F94-43D4-90CB-C767B6F59E1D}" type="datetimeFigureOut">
              <a:rPr lang="en-IN" smtClean="0"/>
              <a:pPr/>
              <a:t>07-10-2023</a:t>
            </a:fld>
            <a:endParaRPr lang="en-IN" dirty="0"/>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22A4FC3-3686-4C47-993B-5998D8129FDC}" type="slidenum">
              <a:rPr lang="en-IN" smtClean="0"/>
              <a:pPr/>
              <a:t>‹#›</a:t>
            </a:fld>
            <a:endParaRPr lang="en-IN" dirty="0"/>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B717EB-2F94-43D4-90CB-C767B6F59E1D}" type="datetimeFigureOut">
              <a:rPr lang="en-IN" smtClean="0"/>
              <a:pPr/>
              <a:t>07-10-2023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122A4FC3-3686-4C47-993B-5998D8129FDC}"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B717EB-2F94-43D4-90CB-C767B6F59E1D}" type="datetimeFigureOut">
              <a:rPr lang="en-IN" smtClean="0"/>
              <a:pPr/>
              <a:t>07-10-2023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122A4FC3-3686-4C47-993B-5998D8129FDC}"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B717EB-2F94-43D4-90CB-C767B6F59E1D}" type="datetimeFigureOut">
              <a:rPr lang="en-IN" smtClean="0"/>
              <a:pPr/>
              <a:t>07-10-2023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122A4FC3-3686-4C47-993B-5998D8129FDC}"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DAB717EB-2F94-43D4-90CB-C767B6F59E1D}" type="datetimeFigureOut">
              <a:rPr lang="en-IN" smtClean="0"/>
              <a:pPr/>
              <a:t>07-10-2023</a:t>
            </a:fld>
            <a:endParaRPr lang="en-IN" dirty="0"/>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22A4FC3-3686-4C47-993B-5998D8129FDC}" type="slidenum">
              <a:rPr lang="en-IN" smtClean="0"/>
              <a:pPr/>
              <a:t>‹#›</a:t>
            </a:fld>
            <a:endParaRPr lang="en-IN" dirty="0"/>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AB717EB-2F94-43D4-90CB-C767B6F59E1D}" type="datetimeFigureOut">
              <a:rPr lang="en-IN" smtClean="0"/>
              <a:pPr/>
              <a:t>07-10-2023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a:xfrm>
            <a:off x="8641080" y="6514568"/>
            <a:ext cx="464288" cy="274320"/>
          </a:xfrm>
        </p:spPr>
        <p:txBody>
          <a:bodyPr/>
          <a:lstStyle>
            <a:extLst/>
          </a:lstStyle>
          <a:p>
            <a:fld id="{122A4FC3-3686-4C47-993B-5998D8129FDC}" type="slidenum">
              <a:rPr lang="en-IN" smtClean="0"/>
              <a:pPr/>
              <a:t>‹#›</a:t>
            </a:fld>
            <a:endParaRPr lang="en-IN" dirty="0"/>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AB717EB-2F94-43D4-90CB-C767B6F59E1D}" type="datetimeFigureOut">
              <a:rPr lang="en-IN" smtClean="0"/>
              <a:pPr/>
              <a:t>07-10-2023</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a:xfrm>
            <a:off x="8641080" y="6514568"/>
            <a:ext cx="464288" cy="274320"/>
          </a:xfrm>
        </p:spPr>
        <p:txBody>
          <a:bodyPr/>
          <a:lstStyle>
            <a:extLst/>
          </a:lstStyle>
          <a:p>
            <a:fld id="{122A4FC3-3686-4C47-993B-5998D8129FDC}"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AB717EB-2F94-43D4-90CB-C767B6F59E1D}" type="datetimeFigureOut">
              <a:rPr lang="en-IN" smtClean="0"/>
              <a:pPr/>
              <a:t>07-10-2023</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122A4FC3-3686-4C47-993B-5998D8129FDC}" type="slidenum">
              <a:rPr lang="en-IN" smtClean="0"/>
              <a:pPr/>
              <a:t>‹#›</a:t>
            </a:fld>
            <a:endParaRPr lang="en-IN" dirty="0"/>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AB717EB-2F94-43D4-90CB-C767B6F59E1D}" type="datetimeFigureOut">
              <a:rPr lang="en-IN" smtClean="0"/>
              <a:pPr/>
              <a:t>07-10-2023</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122A4FC3-3686-4C47-993B-5998D8129FDC}"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DAB717EB-2F94-43D4-90CB-C767B6F59E1D}" type="datetimeFigureOut">
              <a:rPr lang="en-IN" smtClean="0"/>
              <a:pPr/>
              <a:t>07-10-2023</a:t>
            </a:fld>
            <a:endParaRPr lang="en-IN" dirty="0"/>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22A4FC3-3686-4C47-993B-5998D8129FDC}" type="slidenum">
              <a:rPr lang="en-IN" smtClean="0"/>
              <a:pPr/>
              <a:t>‹#›</a:t>
            </a:fld>
            <a:endParaRPr lang="en-IN" dirty="0"/>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DAB717EB-2F94-43D4-90CB-C767B6F59E1D}" type="datetimeFigureOut">
              <a:rPr lang="en-IN" smtClean="0"/>
              <a:pPr/>
              <a:t>07-10-2023</a:t>
            </a:fld>
            <a:endParaRPr lang="en-IN" dirty="0"/>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22A4FC3-3686-4C47-993B-5998D8129FDC}" type="slidenum">
              <a:rPr lang="en-IN" smtClean="0"/>
              <a:pPr/>
              <a:t>‹#›</a:t>
            </a:fld>
            <a:endParaRPr lang="en-IN" dirty="0"/>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IN" dirty="0"/>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DAB717EB-2F94-43D4-90CB-C767B6F59E1D}" type="datetimeFigureOut">
              <a:rPr lang="en-IN" smtClean="0"/>
              <a:pPr/>
              <a:t>07-10-2023</a:t>
            </a:fld>
            <a:endParaRPr lang="en-IN" dirty="0"/>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122A4FC3-3686-4C47-993B-5998D8129FDC}" type="slidenum">
              <a:rPr lang="en-IN" smtClean="0"/>
              <a:pPr/>
              <a:t>‹#›</a:t>
            </a:fld>
            <a:endParaRPr lang="en-IN" dirty="0"/>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Top Ways to Use Consumer Insights for Growth and Customer ..."/>
          <p:cNvPicPr>
            <a:picLocks noChangeArrowheads="1"/>
          </p:cNvPicPr>
          <p:nvPr/>
        </p:nvPicPr>
        <p:blipFill>
          <a:blip r:embed="rId2"/>
          <a:srcRect/>
          <a:stretch>
            <a:fillRect/>
          </a:stretch>
        </p:blipFill>
        <p:spPr bwMode="auto">
          <a:xfrm>
            <a:off x="5000628" y="240416"/>
            <a:ext cx="3222000" cy="2318400"/>
          </a:xfrm>
          <a:prstGeom prst="rect">
            <a:avLst/>
          </a:prstGeom>
          <a:noFill/>
        </p:spPr>
      </p:pic>
      <p:sp>
        <p:nvSpPr>
          <p:cNvPr id="2" name="Title 1"/>
          <p:cNvSpPr>
            <a:spLocks noGrp="1"/>
          </p:cNvSpPr>
          <p:nvPr>
            <p:ph type="ctrTitle"/>
          </p:nvPr>
        </p:nvSpPr>
        <p:spPr>
          <a:xfrm>
            <a:off x="457200" y="3145302"/>
            <a:ext cx="8229600" cy="1828800"/>
          </a:xfrm>
        </p:spPr>
        <p:txBody>
          <a:bodyPr/>
          <a:lstStyle/>
          <a:p>
            <a:pPr algn="ctr"/>
            <a:r>
              <a:rPr lang="en-IN" b="1" dirty="0" smtClean="0"/>
              <a:t>Predicted Delivery Insights</a:t>
            </a:r>
            <a:endParaRPr lang="en-IN" dirty="0"/>
          </a:p>
        </p:txBody>
      </p:sp>
      <p:sp>
        <p:nvSpPr>
          <p:cNvPr id="3" name="Subtitle 2"/>
          <p:cNvSpPr>
            <a:spLocks noGrp="1"/>
          </p:cNvSpPr>
          <p:nvPr>
            <p:ph type="subTitle" idx="1"/>
          </p:nvPr>
        </p:nvSpPr>
        <p:spPr>
          <a:xfrm>
            <a:off x="1371600" y="5105400"/>
            <a:ext cx="6400800" cy="1181120"/>
          </a:xfrm>
        </p:spPr>
        <p:txBody>
          <a:bodyPr/>
          <a:lstStyle/>
          <a:p>
            <a:pPr algn="ctr"/>
            <a:r>
              <a:rPr lang="en-US" dirty="0" smtClean="0"/>
              <a:t>Domain- Ecommerce</a:t>
            </a:r>
          </a:p>
          <a:p>
            <a:pPr algn="ctr"/>
            <a:r>
              <a:rPr lang="en-US" dirty="0" smtClean="0"/>
              <a:t>By- Jagan sahu</a:t>
            </a:r>
            <a:endParaRPr lang="en-IN" dirty="0"/>
          </a:p>
        </p:txBody>
      </p:sp>
      <p:pic>
        <p:nvPicPr>
          <p:cNvPr id="11272" name="Picture 8" descr="What is predictive analytics? Transforming data into future ..."/>
          <p:cNvPicPr>
            <a:picLocks noChangeArrowheads="1"/>
          </p:cNvPicPr>
          <p:nvPr/>
        </p:nvPicPr>
        <p:blipFill>
          <a:blip r:embed="rId3" cstate="print"/>
          <a:srcRect/>
          <a:stretch>
            <a:fillRect/>
          </a:stretch>
        </p:blipFill>
        <p:spPr bwMode="auto">
          <a:xfrm>
            <a:off x="1000100" y="240416"/>
            <a:ext cx="3222000" cy="2318400"/>
          </a:xfrm>
          <a:prstGeom prst="rect">
            <a:avLst/>
          </a:prstGeom>
          <a:noFill/>
        </p:spPr>
      </p:pic>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14282" y="1785925"/>
            <a:ext cx="8229600" cy="804875"/>
          </a:xfrm>
        </p:spPr>
        <p:txBody>
          <a:bodyPr>
            <a:normAutofit fontScale="90000"/>
          </a:bodyPr>
          <a:lstStyle/>
          <a:p>
            <a:pPr algn="l"/>
            <a:r>
              <a:rPr lang="en-US" dirty="0" smtClean="0"/>
              <a:t>Data Assessment</a:t>
            </a:r>
            <a:endParaRPr lang="en-US" dirty="0"/>
          </a:p>
        </p:txBody>
      </p:sp>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2233298" y="2857496"/>
            <a:ext cx="4677404" cy="3816000"/>
          </a:xfrm>
          <a:prstGeom prst="rect">
            <a:avLst/>
          </a:prstGeom>
          <a:noFill/>
          <a:ln w="9525">
            <a:noFill/>
            <a:miter lim="800000"/>
            <a:headEnd/>
            <a:tailEnd/>
          </a:ln>
          <a:effectLst/>
        </p:spPr>
      </p:pic>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14282" y="1785925"/>
            <a:ext cx="8229600" cy="804875"/>
          </a:xfrm>
        </p:spPr>
        <p:txBody>
          <a:bodyPr>
            <a:normAutofit fontScale="90000"/>
          </a:bodyPr>
          <a:lstStyle/>
          <a:p>
            <a:pPr algn="l"/>
            <a:r>
              <a:rPr lang="en-US" dirty="0" smtClean="0"/>
              <a:t>EDA</a:t>
            </a:r>
            <a:endParaRPr lang="en-US" dirty="0"/>
          </a:p>
        </p:txBody>
      </p:sp>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99640" y="2928934"/>
            <a:ext cx="8101450" cy="3643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lstStyle/>
          <a:p>
            <a:pPr>
              <a:buFont typeface="Wingdings" pitchFamily="2" charset="2"/>
              <a:buChar char="v"/>
            </a:pPr>
            <a:r>
              <a:rPr lang="en-US" sz="2000" dirty="0" smtClean="0"/>
              <a:t> Exploratory Data Analysis is the process of summarizing, visualizing, and understanding data to uncover patterns, relationships, and insights before conducting more in-depth analysis or modeling.</a:t>
            </a:r>
          </a:p>
          <a:p>
            <a:pPr>
              <a:buFont typeface="Wingdings" pitchFamily="2" charset="2"/>
              <a:buChar char="v"/>
            </a:pPr>
            <a:r>
              <a:rPr lang="en-US" sz="2000" dirty="0" smtClean="0"/>
              <a:t> Correlation Analysis</a:t>
            </a:r>
          </a:p>
          <a:p>
            <a:pPr>
              <a:buFont typeface="Wingdings" pitchFamily="2" charset="2"/>
              <a:buChar char="v"/>
            </a:pPr>
            <a:r>
              <a:rPr lang="en-US" sz="2000" dirty="0" smtClean="0"/>
              <a:t> Shipment and Timeliness Relationship</a:t>
            </a:r>
          </a:p>
          <a:p>
            <a:pPr>
              <a:buFont typeface="Wingdings" pitchFamily="2" charset="2"/>
              <a:buChar char="v"/>
            </a:pPr>
            <a:r>
              <a:rPr lang="en-US" sz="2000" dirty="0" smtClean="0"/>
              <a:t> Feature Engineering</a:t>
            </a:r>
          </a:p>
          <a:p>
            <a:pPr>
              <a:buFont typeface="Wingdings" pitchFamily="2" charset="2"/>
              <a:buChar char="v"/>
            </a:pPr>
            <a:r>
              <a:rPr lang="en-US" sz="2000" dirty="0" smtClean="0"/>
              <a:t> Warehouse Block, Shipment Mode and Product Importance       Distribution</a:t>
            </a:r>
          </a:p>
        </p:txBody>
      </p:sp>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14282" y="1785925"/>
            <a:ext cx="8229600" cy="804875"/>
          </a:xfrm>
        </p:spPr>
        <p:txBody>
          <a:bodyPr>
            <a:normAutofit fontScale="90000"/>
          </a:bodyPr>
          <a:lstStyle/>
          <a:p>
            <a:pPr algn="l"/>
            <a:r>
              <a:rPr lang="en-US" dirty="0" smtClean="0"/>
              <a:t>EDA</a:t>
            </a:r>
            <a:endParaRPr lang="en-US" dirty="0"/>
          </a:p>
        </p:txBody>
      </p:sp>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050" name="Picture 2"/>
          <p:cNvPicPr>
            <a:picLocks noChangeAspect="1" noChangeArrowheads="1"/>
          </p:cNvPicPr>
          <p:nvPr/>
        </p:nvPicPr>
        <p:blipFill>
          <a:blip r:embed="rId2"/>
          <a:srcRect t="532"/>
          <a:stretch>
            <a:fillRect/>
          </a:stretch>
        </p:blipFill>
        <p:spPr bwMode="auto">
          <a:xfrm>
            <a:off x="197499" y="2786058"/>
            <a:ext cx="3588683" cy="3816000"/>
          </a:xfrm>
          <a:prstGeom prst="rect">
            <a:avLst/>
          </a:prstGeom>
          <a:noFill/>
          <a:ln w="9525">
            <a:noFill/>
            <a:miter lim="800000"/>
            <a:headEnd/>
            <a:tailEnd/>
          </a:ln>
          <a:effectLst/>
        </p:spPr>
      </p:pic>
      <p:sp>
        <p:nvSpPr>
          <p:cNvPr id="10" name="Rectangle 9"/>
          <p:cNvSpPr/>
          <p:nvPr/>
        </p:nvSpPr>
        <p:spPr>
          <a:xfrm>
            <a:off x="4799345" y="2786058"/>
            <a:ext cx="3929090" cy="3643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smtClean="0"/>
              <a:t>I have initially performed a correlation analysis by creating a heatmap to visualize the relationships between numerical features, helping in identify potential patterns or dependencies.</a:t>
            </a:r>
            <a:endParaRPr lang="en-US" sz="2000" dirty="0"/>
          </a:p>
        </p:txBody>
      </p:sp>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10561" y="2786058"/>
            <a:ext cx="4426752" cy="3816000"/>
          </a:xfrm>
          <a:prstGeom prst="rect">
            <a:avLst/>
          </a:prstGeom>
          <a:noFill/>
          <a:ln w="9525">
            <a:noFill/>
            <a:miter lim="800000"/>
            <a:headEnd/>
            <a:tailEnd/>
          </a:ln>
          <a:effectLst/>
        </p:spPr>
      </p:pic>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4799345" y="2786058"/>
            <a:ext cx="3929090" cy="3643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smtClean="0"/>
              <a:t>I explored how different modes of shipment impact delivery timeliness by creating a stacked bar chart that showed the distribution of "Reached on Time" values based on the chosen shipment method.</a:t>
            </a:r>
            <a:endParaRPr lang="en-US" sz="2000" dirty="0"/>
          </a:p>
        </p:txBody>
      </p:sp>
      <p:pic>
        <p:nvPicPr>
          <p:cNvPr id="3075" name="Picture 3"/>
          <p:cNvPicPr>
            <a:picLocks noChangeAspect="1" noChangeArrowheads="1"/>
          </p:cNvPicPr>
          <p:nvPr/>
        </p:nvPicPr>
        <p:blipFill>
          <a:blip r:embed="rId3"/>
          <a:srcRect/>
          <a:stretch>
            <a:fillRect/>
          </a:stretch>
        </p:blipFill>
        <p:spPr bwMode="auto">
          <a:xfrm>
            <a:off x="210561" y="1314877"/>
            <a:ext cx="5400000" cy="1315242"/>
          </a:xfrm>
          <a:prstGeom prst="rect">
            <a:avLst/>
          </a:prstGeom>
          <a:noFill/>
          <a:ln w="9525">
            <a:noFill/>
            <a:miter lim="800000"/>
            <a:headEnd/>
            <a:tailEnd/>
          </a:ln>
          <a:effectLst/>
        </p:spPr>
      </p:pic>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214282" y="1026234"/>
            <a:ext cx="8514153" cy="1143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smtClean="0"/>
              <a:t>To prepare the data for modeling, I have conducted feature engineering. This involved dropping unnecessary columns and manually encoding categorical variables such as "Warehouse_block," "Mode_of_Shipment," and "Product_importance" into numerical representations.</a:t>
            </a:r>
            <a:endParaRPr lang="en-US" sz="2000" dirty="0"/>
          </a:p>
        </p:txBody>
      </p:sp>
      <p:pic>
        <p:nvPicPr>
          <p:cNvPr id="4098" name="Picture 2"/>
          <p:cNvPicPr>
            <a:picLocks noChangeAspect="1" noChangeArrowheads="1"/>
          </p:cNvPicPr>
          <p:nvPr/>
        </p:nvPicPr>
        <p:blipFill>
          <a:blip r:embed="rId2"/>
          <a:srcRect/>
          <a:stretch>
            <a:fillRect/>
          </a:stretch>
        </p:blipFill>
        <p:spPr bwMode="auto">
          <a:xfrm>
            <a:off x="177270" y="2714620"/>
            <a:ext cx="7097713" cy="2190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77270" y="2990245"/>
            <a:ext cx="7107237" cy="32385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177270" y="3370646"/>
            <a:ext cx="7088187" cy="3000375"/>
          </a:xfrm>
          <a:prstGeom prst="rect">
            <a:avLst/>
          </a:prstGeom>
          <a:noFill/>
          <a:ln w="9525">
            <a:noFill/>
            <a:miter lim="800000"/>
            <a:headEnd/>
            <a:tailEnd/>
          </a:ln>
          <a:effectLst/>
        </p:spPr>
      </p:pic>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214282" y="1026234"/>
            <a:ext cx="8514153" cy="1143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smtClean="0"/>
              <a:t>We visualized the distribution of warehouse blocks after encoding, providing insights into the allocation of products across different warehouse sections. We also visualized the distribution of shipment modes and product importance levels after encoding, shedding light on their prevalence in the dataset.</a:t>
            </a:r>
            <a:endParaRPr lang="en-US" sz="2000" dirty="0"/>
          </a:p>
        </p:txBody>
      </p:sp>
      <p:pic>
        <p:nvPicPr>
          <p:cNvPr id="5122" name="Picture 2"/>
          <p:cNvPicPr>
            <a:picLocks noChangeAspect="1" noChangeArrowheads="1"/>
          </p:cNvPicPr>
          <p:nvPr/>
        </p:nvPicPr>
        <p:blipFill>
          <a:blip r:embed="rId2"/>
          <a:srcRect/>
          <a:stretch>
            <a:fillRect/>
          </a:stretch>
        </p:blipFill>
        <p:spPr bwMode="auto">
          <a:xfrm>
            <a:off x="214282" y="2786058"/>
            <a:ext cx="5400000" cy="120846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214282" y="4031940"/>
            <a:ext cx="5400000" cy="1142308"/>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214282" y="5211669"/>
            <a:ext cx="5400000" cy="1127135"/>
          </a:xfrm>
          <a:prstGeom prst="rect">
            <a:avLst/>
          </a:prstGeom>
          <a:noFill/>
          <a:ln w="9525">
            <a:noFill/>
            <a:miter lim="800000"/>
            <a:headEnd/>
            <a:tailEnd/>
          </a:ln>
          <a:effectLst/>
        </p:spPr>
      </p:pic>
      <p:sp>
        <p:nvSpPr>
          <p:cNvPr id="14" name="Rectangle 13"/>
          <p:cNvSpPr/>
          <p:nvPr/>
        </p:nvSpPr>
        <p:spPr>
          <a:xfrm>
            <a:off x="5656216" y="2786058"/>
            <a:ext cx="3294289" cy="3643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smtClean="0"/>
              <a:t>Here I have attached the codes and in the below slides the visualization has been attached for better understanding of the codes.</a:t>
            </a:r>
            <a:endParaRPr lang="en-US" sz="2000" dirty="0"/>
          </a:p>
        </p:txBody>
      </p:sp>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1870475" y="2691898"/>
            <a:ext cx="5403051" cy="4140000"/>
          </a:xfrm>
          <a:prstGeom prst="rect">
            <a:avLst/>
          </a:prstGeom>
          <a:noFill/>
          <a:ln w="9525">
            <a:noFill/>
            <a:miter lim="800000"/>
            <a:headEnd/>
            <a:tailEnd/>
          </a:ln>
          <a:effectLst/>
        </p:spPr>
      </p:pic>
      <p:sp>
        <p:nvSpPr>
          <p:cNvPr id="15" name="Title 5"/>
          <p:cNvSpPr>
            <a:spLocks noGrp="1"/>
          </p:cNvSpPr>
          <p:nvPr>
            <p:ph type="ctrTitle"/>
          </p:nvPr>
        </p:nvSpPr>
        <p:spPr>
          <a:xfrm>
            <a:off x="214282" y="1785925"/>
            <a:ext cx="8588326" cy="804875"/>
          </a:xfrm>
        </p:spPr>
        <p:txBody>
          <a:bodyPr>
            <a:normAutofit fontScale="90000"/>
          </a:bodyPr>
          <a:lstStyle/>
          <a:p>
            <a:pPr algn="l"/>
            <a:r>
              <a:rPr lang="en-US" dirty="0" smtClean="0"/>
              <a:t>Distribution of Warehouse Blocks</a:t>
            </a:r>
            <a:endParaRPr lang="en-US" dirty="0"/>
          </a:p>
        </p:txBody>
      </p:sp>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6147" name="Picture 3"/>
          <p:cNvPicPr>
            <a:picLocks noChangeArrowheads="1"/>
          </p:cNvPicPr>
          <p:nvPr/>
        </p:nvPicPr>
        <p:blipFill>
          <a:blip r:embed="rId2"/>
          <a:srcRect/>
          <a:stretch>
            <a:fillRect/>
          </a:stretch>
        </p:blipFill>
        <p:spPr bwMode="auto">
          <a:xfrm>
            <a:off x="1870475" y="2691898"/>
            <a:ext cx="5403600" cy="4140000"/>
          </a:xfrm>
          <a:prstGeom prst="rect">
            <a:avLst/>
          </a:prstGeom>
          <a:noFill/>
          <a:ln w="9525">
            <a:noFill/>
            <a:miter lim="800000"/>
            <a:headEnd/>
            <a:tailEnd/>
          </a:ln>
          <a:effectLst/>
        </p:spPr>
      </p:pic>
      <p:sp>
        <p:nvSpPr>
          <p:cNvPr id="10" name="Title 5"/>
          <p:cNvSpPr>
            <a:spLocks noGrp="1"/>
          </p:cNvSpPr>
          <p:nvPr>
            <p:ph type="ctrTitle"/>
          </p:nvPr>
        </p:nvSpPr>
        <p:spPr>
          <a:xfrm>
            <a:off x="214282" y="1785925"/>
            <a:ext cx="8588326" cy="804875"/>
          </a:xfrm>
        </p:spPr>
        <p:txBody>
          <a:bodyPr>
            <a:normAutofit fontScale="90000"/>
          </a:bodyPr>
          <a:lstStyle/>
          <a:p>
            <a:pPr algn="l"/>
            <a:r>
              <a:rPr lang="en-US" dirty="0" smtClean="0"/>
              <a:t>Distribution of Mode of Shipment</a:t>
            </a:r>
            <a:endParaRPr lang="en-US" dirty="0"/>
          </a:p>
        </p:txBody>
      </p:sp>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6148" name="Picture 4"/>
          <p:cNvPicPr>
            <a:picLocks noChangeArrowheads="1"/>
          </p:cNvPicPr>
          <p:nvPr/>
        </p:nvPicPr>
        <p:blipFill>
          <a:blip r:embed="rId2"/>
          <a:srcRect/>
          <a:stretch>
            <a:fillRect/>
          </a:stretch>
        </p:blipFill>
        <p:spPr bwMode="auto">
          <a:xfrm>
            <a:off x="1870475" y="2691898"/>
            <a:ext cx="5403600" cy="4140000"/>
          </a:xfrm>
          <a:prstGeom prst="rect">
            <a:avLst/>
          </a:prstGeom>
          <a:noFill/>
          <a:ln w="9525">
            <a:noFill/>
            <a:miter lim="800000"/>
            <a:headEnd/>
            <a:tailEnd/>
          </a:ln>
          <a:effectLst/>
        </p:spPr>
      </p:pic>
      <p:sp>
        <p:nvSpPr>
          <p:cNvPr id="10" name="Title 5"/>
          <p:cNvSpPr>
            <a:spLocks noGrp="1"/>
          </p:cNvSpPr>
          <p:nvPr>
            <p:ph type="ctrTitle"/>
          </p:nvPr>
        </p:nvSpPr>
        <p:spPr>
          <a:xfrm>
            <a:off x="214282" y="1785925"/>
            <a:ext cx="8819091" cy="804875"/>
          </a:xfrm>
        </p:spPr>
        <p:txBody>
          <a:bodyPr rIns="0">
            <a:normAutofit fontScale="90000"/>
          </a:bodyPr>
          <a:lstStyle/>
          <a:p>
            <a:pPr algn="l"/>
            <a:r>
              <a:rPr lang="en-US" dirty="0" smtClean="0"/>
              <a:t>Distribution of Product Importance</a:t>
            </a:r>
            <a:endParaRPr lang="en-US" dirty="0"/>
          </a:p>
        </p:txBody>
      </p:sp>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 name="Title 5"/>
          <p:cNvSpPr>
            <a:spLocks noGrp="1"/>
          </p:cNvSpPr>
          <p:nvPr>
            <p:ph type="ctrTitle"/>
          </p:nvPr>
        </p:nvSpPr>
        <p:spPr>
          <a:xfrm>
            <a:off x="214282" y="1785925"/>
            <a:ext cx="8819091" cy="804875"/>
          </a:xfrm>
        </p:spPr>
        <p:txBody>
          <a:bodyPr rIns="0">
            <a:normAutofit fontScale="90000"/>
          </a:bodyPr>
          <a:lstStyle/>
          <a:p>
            <a:pPr algn="l"/>
            <a:r>
              <a:rPr lang="en-US" dirty="0" smtClean="0"/>
              <a:t>Key Performance Indicator</a:t>
            </a:r>
            <a:endParaRPr lang="en-US" dirty="0"/>
          </a:p>
        </p:txBody>
      </p:sp>
      <p:sp>
        <p:nvSpPr>
          <p:cNvPr id="9" name="Rectangle 8"/>
          <p:cNvSpPr/>
          <p:nvPr/>
        </p:nvSpPr>
        <p:spPr>
          <a:xfrm>
            <a:off x="399640" y="2928934"/>
            <a:ext cx="8101450" cy="3643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lstStyle/>
          <a:p>
            <a:pPr>
              <a:buFont typeface="Wingdings" pitchFamily="2" charset="2"/>
              <a:buChar char="v"/>
            </a:pPr>
            <a:r>
              <a:rPr lang="en-US" sz="2000" dirty="0" smtClean="0"/>
              <a:t> </a:t>
            </a:r>
            <a:r>
              <a:rPr lang="en-US" sz="2000" b="1" dirty="0" smtClean="0">
                <a:solidFill>
                  <a:schemeClr val="bg1"/>
                </a:solidFill>
              </a:rPr>
              <a:t>Accuracy:</a:t>
            </a:r>
            <a:r>
              <a:rPr lang="en-US" sz="2000" b="1" dirty="0" smtClean="0">
                <a:solidFill>
                  <a:schemeClr val="tx1"/>
                </a:solidFill>
              </a:rPr>
              <a:t> </a:t>
            </a:r>
            <a:r>
              <a:rPr lang="en-US" sz="2000" dirty="0" smtClean="0">
                <a:solidFill>
                  <a:schemeClr val="tx1"/>
                </a:solidFill>
              </a:rPr>
              <a:t>provides an overall view of correctness in predictions.</a:t>
            </a:r>
            <a:r>
              <a:rPr lang="en-IN" sz="2000" dirty="0" smtClean="0">
                <a:solidFill>
                  <a:schemeClr val="tx1"/>
                </a:solidFill>
              </a:rPr>
              <a:t>(TP + TN) / (TP + TN + FP + FN)</a:t>
            </a:r>
            <a:endParaRPr lang="en-US" sz="2000" dirty="0" smtClean="0"/>
          </a:p>
          <a:p>
            <a:pPr>
              <a:buFont typeface="Wingdings" pitchFamily="2" charset="2"/>
              <a:buChar char="v"/>
            </a:pPr>
            <a:r>
              <a:rPr lang="en-US" sz="2000" dirty="0" smtClean="0"/>
              <a:t> </a:t>
            </a:r>
            <a:r>
              <a:rPr lang="en-US" sz="2000" b="1" dirty="0" smtClean="0">
                <a:solidFill>
                  <a:schemeClr val="bg1"/>
                </a:solidFill>
              </a:rPr>
              <a:t>Precision</a:t>
            </a:r>
            <a:r>
              <a:rPr lang="en-US" sz="2000" dirty="0" smtClean="0">
                <a:solidFill>
                  <a:schemeClr val="tx1"/>
                </a:solidFill>
              </a:rPr>
              <a:t>:</a:t>
            </a:r>
            <a:r>
              <a:rPr lang="en-US" sz="2000" dirty="0" smtClean="0">
                <a:solidFill>
                  <a:schemeClr val="bg1"/>
                </a:solidFill>
              </a:rPr>
              <a:t> </a:t>
            </a:r>
            <a:r>
              <a:rPr lang="en-US" sz="2000" dirty="0" smtClean="0">
                <a:solidFill>
                  <a:schemeClr val="tx1"/>
                </a:solidFill>
              </a:rPr>
              <a:t>The proportion of correctly predicted positive instances (true positives) out of all instances predicted as positive (true positives + false positives).</a:t>
            </a:r>
            <a:r>
              <a:rPr lang="en-IN" sz="2000" dirty="0" smtClean="0">
                <a:solidFill>
                  <a:schemeClr val="tx1"/>
                </a:solidFill>
              </a:rPr>
              <a:t> TP / (TP + FP)</a:t>
            </a:r>
            <a:endParaRPr lang="en-US" sz="2000" dirty="0" smtClean="0"/>
          </a:p>
          <a:p>
            <a:pPr>
              <a:buFont typeface="Wingdings" pitchFamily="2" charset="2"/>
              <a:buChar char="v"/>
            </a:pPr>
            <a:r>
              <a:rPr lang="en-US" sz="2000" dirty="0" smtClean="0"/>
              <a:t> </a:t>
            </a:r>
            <a:r>
              <a:rPr lang="en-US" sz="2000" b="1" dirty="0" smtClean="0">
                <a:solidFill>
                  <a:schemeClr val="bg1"/>
                </a:solidFill>
              </a:rPr>
              <a:t>Recall</a:t>
            </a:r>
            <a:r>
              <a:rPr lang="en-US" sz="2000" dirty="0" smtClean="0">
                <a:solidFill>
                  <a:schemeClr val="bg1"/>
                </a:solidFill>
              </a:rPr>
              <a:t>:</a:t>
            </a:r>
            <a:r>
              <a:rPr lang="en-US" sz="2000" dirty="0" smtClean="0">
                <a:solidFill>
                  <a:schemeClr val="tx1"/>
                </a:solidFill>
              </a:rPr>
              <a:t> The proportion of correctly predicted positive instances (true positives) out of all actual positive instances (true positives + false negatives).</a:t>
            </a:r>
            <a:r>
              <a:rPr lang="en-IN" sz="2000" dirty="0" smtClean="0">
                <a:solidFill>
                  <a:schemeClr val="tx1"/>
                </a:solidFill>
              </a:rPr>
              <a:t> TP / (TP + FN)</a:t>
            </a:r>
            <a:endParaRPr lang="en-US" sz="2000" dirty="0" smtClean="0"/>
          </a:p>
          <a:p>
            <a:pPr>
              <a:buFont typeface="Wingdings" pitchFamily="2" charset="2"/>
              <a:buChar char="v"/>
            </a:pPr>
            <a:r>
              <a:rPr lang="en-US" sz="2000" dirty="0" smtClean="0"/>
              <a:t> </a:t>
            </a:r>
            <a:r>
              <a:rPr lang="en-US" sz="2000" b="1" dirty="0" smtClean="0">
                <a:solidFill>
                  <a:schemeClr val="bg1"/>
                </a:solidFill>
              </a:rPr>
              <a:t>F1-score</a:t>
            </a:r>
            <a:r>
              <a:rPr lang="en-US" sz="2000" dirty="0" smtClean="0">
                <a:solidFill>
                  <a:schemeClr val="bg1"/>
                </a:solidFill>
              </a:rPr>
              <a:t>: </a:t>
            </a:r>
            <a:r>
              <a:rPr lang="en-US" sz="2000" dirty="0" smtClean="0">
                <a:solidFill>
                  <a:schemeClr val="tx1"/>
                </a:solidFill>
              </a:rPr>
              <a:t>The harmonic mean of precision and recall. It balances the trade-off between precision and recall.</a:t>
            </a:r>
            <a:r>
              <a:rPr lang="en-IN" sz="2000" dirty="0" smtClean="0">
                <a:solidFill>
                  <a:schemeClr val="tx1"/>
                </a:solidFill>
              </a:rPr>
              <a:t> 2 * (Precision * Recall) / (Precision + Recall)</a:t>
            </a:r>
            <a:endParaRPr lang="en-US" sz="2000" dirty="0" smtClean="0"/>
          </a:p>
        </p:txBody>
      </p:sp>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14282" y="1785925"/>
            <a:ext cx="8229600" cy="804875"/>
          </a:xfrm>
        </p:spPr>
        <p:txBody>
          <a:bodyPr>
            <a:normAutofit fontScale="90000"/>
          </a:bodyPr>
          <a:lstStyle/>
          <a:p>
            <a:pPr algn="l"/>
            <a:r>
              <a:rPr lang="en-US" dirty="0" smtClean="0"/>
              <a:t>Content</a:t>
            </a:r>
            <a:endParaRPr lang="en-US" dirty="0"/>
          </a:p>
        </p:txBody>
      </p:sp>
      <p:pic>
        <p:nvPicPr>
          <p:cNvPr id="1026" name="Picture 2" descr="What is quality content?"/>
          <p:cNvPicPr>
            <a:picLocks noChangeAspect="1" noChangeArrowheads="1"/>
          </p:cNvPicPr>
          <p:nvPr/>
        </p:nvPicPr>
        <p:blipFill>
          <a:blip r:embed="rId2" cstate="print"/>
          <a:srcRect/>
          <a:stretch>
            <a:fillRect/>
          </a:stretch>
        </p:blipFill>
        <p:spPr bwMode="auto">
          <a:xfrm>
            <a:off x="6369718" y="206959"/>
            <a:ext cx="2560000" cy="1440000"/>
          </a:xfrm>
          <a:prstGeom prst="rect">
            <a:avLst/>
          </a:prstGeom>
          <a:noFill/>
        </p:spPr>
      </p:pic>
      <p:sp>
        <p:nvSpPr>
          <p:cNvPr id="9" name="Rectangle 8"/>
          <p:cNvSpPr/>
          <p:nvPr/>
        </p:nvSpPr>
        <p:spPr>
          <a:xfrm>
            <a:off x="428596" y="2928934"/>
            <a:ext cx="3929090" cy="3643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buFont typeface="Wingdings" pitchFamily="2" charset="2"/>
              <a:buChar char="v"/>
            </a:pPr>
            <a:r>
              <a:rPr lang="en-US" sz="2000" dirty="0" smtClean="0"/>
              <a:t> Context</a:t>
            </a:r>
          </a:p>
          <a:p>
            <a:pPr>
              <a:lnSpc>
                <a:spcPct val="200000"/>
              </a:lnSpc>
              <a:buFont typeface="Wingdings" pitchFamily="2" charset="2"/>
              <a:buChar char="v"/>
            </a:pPr>
            <a:r>
              <a:rPr lang="en-US" sz="2000" dirty="0" smtClean="0"/>
              <a:t> Problem Statement</a:t>
            </a:r>
          </a:p>
          <a:p>
            <a:pPr>
              <a:lnSpc>
                <a:spcPct val="200000"/>
              </a:lnSpc>
              <a:buFont typeface="Wingdings" pitchFamily="2" charset="2"/>
              <a:buChar char="v"/>
            </a:pPr>
            <a:r>
              <a:rPr lang="en-US" sz="2000" dirty="0" smtClean="0"/>
              <a:t> Dataset Description</a:t>
            </a:r>
          </a:p>
          <a:p>
            <a:pPr>
              <a:lnSpc>
                <a:spcPct val="200000"/>
              </a:lnSpc>
              <a:buFont typeface="Wingdings" pitchFamily="2" charset="2"/>
              <a:buChar char="v"/>
            </a:pPr>
            <a:r>
              <a:rPr lang="en-US" sz="2000" dirty="0" smtClean="0"/>
              <a:t> Features</a:t>
            </a:r>
          </a:p>
          <a:p>
            <a:pPr>
              <a:lnSpc>
                <a:spcPct val="200000"/>
              </a:lnSpc>
              <a:buFont typeface="Wingdings" pitchFamily="2" charset="2"/>
              <a:buChar char="v"/>
            </a:pPr>
            <a:r>
              <a:rPr lang="en-US" sz="2000" dirty="0" smtClean="0"/>
              <a:t> Importing Libraries</a:t>
            </a:r>
          </a:p>
          <a:p>
            <a:pPr>
              <a:lnSpc>
                <a:spcPct val="200000"/>
              </a:lnSpc>
              <a:buFont typeface="Wingdings" pitchFamily="2" charset="2"/>
              <a:buChar char="v"/>
            </a:pPr>
            <a:r>
              <a:rPr lang="en-US" sz="2000" dirty="0" smtClean="0"/>
              <a:t> Data preprocessing</a:t>
            </a:r>
          </a:p>
        </p:txBody>
      </p:sp>
      <p:sp>
        <p:nvSpPr>
          <p:cNvPr id="10" name="Rectangle 9"/>
          <p:cNvSpPr/>
          <p:nvPr/>
        </p:nvSpPr>
        <p:spPr>
          <a:xfrm>
            <a:off x="4799344" y="2928934"/>
            <a:ext cx="4344655" cy="3643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buFont typeface="Wingdings" pitchFamily="2" charset="2"/>
              <a:buChar char="v"/>
            </a:pPr>
            <a:r>
              <a:rPr lang="en-US" sz="2000" dirty="0" smtClean="0"/>
              <a:t> Exploratory Data Analysis </a:t>
            </a:r>
          </a:p>
          <a:p>
            <a:pPr>
              <a:lnSpc>
                <a:spcPct val="200000"/>
              </a:lnSpc>
              <a:buFont typeface="Wingdings" pitchFamily="2" charset="2"/>
              <a:buChar char="v"/>
            </a:pPr>
            <a:r>
              <a:rPr lang="en-US" sz="2000" dirty="0" smtClean="0"/>
              <a:t>Model Building</a:t>
            </a:r>
          </a:p>
          <a:p>
            <a:pPr>
              <a:lnSpc>
                <a:spcPct val="200000"/>
              </a:lnSpc>
              <a:buFont typeface="Wingdings" pitchFamily="2" charset="2"/>
              <a:buChar char="v"/>
            </a:pPr>
            <a:r>
              <a:rPr lang="en-US" sz="2000" dirty="0" smtClean="0"/>
              <a:t> Logistic Regression</a:t>
            </a:r>
          </a:p>
          <a:p>
            <a:pPr>
              <a:lnSpc>
                <a:spcPct val="200000"/>
              </a:lnSpc>
              <a:buFont typeface="Wingdings" pitchFamily="2" charset="2"/>
              <a:buChar char="v"/>
            </a:pPr>
            <a:r>
              <a:rPr lang="en-US" sz="2000" dirty="0" smtClean="0"/>
              <a:t> Decision Tree</a:t>
            </a:r>
          </a:p>
          <a:p>
            <a:pPr>
              <a:lnSpc>
                <a:spcPct val="200000"/>
              </a:lnSpc>
              <a:buFont typeface="Wingdings" pitchFamily="2" charset="2"/>
              <a:buChar char="v"/>
            </a:pPr>
            <a:r>
              <a:rPr lang="en-US" sz="2000" dirty="0" smtClean="0"/>
              <a:t> Ada Boost</a:t>
            </a:r>
          </a:p>
          <a:p>
            <a:pPr>
              <a:lnSpc>
                <a:spcPct val="200000"/>
              </a:lnSpc>
              <a:buFont typeface="Wingdings" pitchFamily="2" charset="2"/>
              <a:buChar char="v"/>
            </a:pPr>
            <a:r>
              <a:rPr lang="en-US" sz="2000" dirty="0" smtClean="0"/>
              <a:t> Random Forest</a:t>
            </a:r>
            <a:endParaRPr lang="en-US" sz="2000" dirty="0"/>
          </a:p>
        </p:txBody>
      </p:sp>
      <p:sp>
        <p:nvSpPr>
          <p:cNvPr id="1028"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 name="Title 5"/>
          <p:cNvSpPr>
            <a:spLocks noGrp="1"/>
          </p:cNvSpPr>
          <p:nvPr>
            <p:ph type="ctrTitle"/>
          </p:nvPr>
        </p:nvSpPr>
        <p:spPr>
          <a:xfrm>
            <a:off x="214282" y="1785925"/>
            <a:ext cx="8819091" cy="804875"/>
          </a:xfrm>
        </p:spPr>
        <p:txBody>
          <a:bodyPr rIns="0">
            <a:normAutofit fontScale="90000"/>
          </a:bodyPr>
          <a:lstStyle/>
          <a:p>
            <a:pPr algn="l"/>
            <a:r>
              <a:rPr lang="en-US" dirty="0" smtClean="0"/>
              <a:t>Model Building</a:t>
            </a:r>
            <a:endParaRPr lang="en-US" dirty="0"/>
          </a:p>
        </p:txBody>
      </p:sp>
      <p:sp>
        <p:nvSpPr>
          <p:cNvPr id="9" name="Rectangle 8"/>
          <p:cNvSpPr/>
          <p:nvPr/>
        </p:nvSpPr>
        <p:spPr>
          <a:xfrm>
            <a:off x="399640" y="2928934"/>
            <a:ext cx="8101450" cy="3643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lstStyle/>
          <a:p>
            <a:pPr>
              <a:buFont typeface="Wingdings" pitchFamily="2" charset="2"/>
              <a:buChar char="v"/>
            </a:pPr>
            <a:r>
              <a:rPr lang="en-US" sz="2000" dirty="0" smtClean="0"/>
              <a:t> </a:t>
            </a:r>
            <a:r>
              <a:rPr lang="en-US" sz="2000" dirty="0" smtClean="0">
                <a:solidFill>
                  <a:schemeClr val="tx1"/>
                </a:solidFill>
              </a:rPr>
              <a:t>Model building in machine learning (ML) involves the process of selecting and creating a suitable algorithm or mathematical representation that can learn from data to make predictions, classifications, or other decisions.</a:t>
            </a:r>
          </a:p>
          <a:p>
            <a:endParaRPr lang="en-US" sz="2000" dirty="0" smtClean="0">
              <a:solidFill>
                <a:schemeClr val="tx1"/>
              </a:solidFill>
            </a:endParaRPr>
          </a:p>
          <a:p>
            <a:pPr>
              <a:buFont typeface="Wingdings" pitchFamily="2" charset="2"/>
              <a:buChar char="ü"/>
            </a:pPr>
            <a:r>
              <a:rPr lang="en-US" sz="2000" dirty="0" smtClean="0">
                <a:solidFill>
                  <a:schemeClr val="tx1"/>
                </a:solidFill>
              </a:rPr>
              <a:t> Following mentioned methods are used:</a:t>
            </a:r>
          </a:p>
          <a:p>
            <a:pPr marL="457200" indent="-457200">
              <a:buFont typeface="+mj-lt"/>
              <a:buAutoNum type="arabicPeriod"/>
            </a:pPr>
            <a:r>
              <a:rPr lang="en-US" sz="2000" dirty="0" smtClean="0">
                <a:solidFill>
                  <a:schemeClr val="tx1"/>
                </a:solidFill>
              </a:rPr>
              <a:t>Logistic Regression</a:t>
            </a:r>
          </a:p>
          <a:p>
            <a:pPr marL="457200" indent="-457200">
              <a:buFont typeface="+mj-lt"/>
              <a:buAutoNum type="arabicPeriod"/>
            </a:pPr>
            <a:r>
              <a:rPr lang="en-US" sz="2000" dirty="0" smtClean="0">
                <a:solidFill>
                  <a:schemeClr val="tx1"/>
                </a:solidFill>
              </a:rPr>
              <a:t>Decision Tree</a:t>
            </a:r>
          </a:p>
          <a:p>
            <a:pPr marL="457200" indent="-457200">
              <a:buFont typeface="+mj-lt"/>
              <a:buAutoNum type="arabicPeriod"/>
            </a:pPr>
            <a:r>
              <a:rPr lang="en-US" sz="2000" dirty="0" smtClean="0">
                <a:solidFill>
                  <a:schemeClr val="tx1"/>
                </a:solidFill>
              </a:rPr>
              <a:t>Ada Boost</a:t>
            </a:r>
          </a:p>
          <a:p>
            <a:pPr marL="457200" indent="-457200">
              <a:buFont typeface="+mj-lt"/>
              <a:buAutoNum type="arabicPeriod"/>
            </a:pPr>
            <a:r>
              <a:rPr lang="en-US" sz="2000" dirty="0" smtClean="0">
                <a:solidFill>
                  <a:schemeClr val="tx1"/>
                </a:solidFill>
              </a:rPr>
              <a:t>Random Forest</a:t>
            </a:r>
          </a:p>
        </p:txBody>
      </p:sp>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 name="Title 5"/>
          <p:cNvSpPr>
            <a:spLocks noGrp="1"/>
          </p:cNvSpPr>
          <p:nvPr>
            <p:ph type="ctrTitle"/>
          </p:nvPr>
        </p:nvSpPr>
        <p:spPr>
          <a:xfrm>
            <a:off x="214282" y="1785925"/>
            <a:ext cx="8819091" cy="804875"/>
          </a:xfrm>
        </p:spPr>
        <p:txBody>
          <a:bodyPr rIns="0">
            <a:normAutofit fontScale="90000"/>
          </a:bodyPr>
          <a:lstStyle/>
          <a:p>
            <a:pPr algn="l"/>
            <a:r>
              <a:rPr lang="en-US" dirty="0" smtClean="0"/>
              <a:t>Logistic Regression</a:t>
            </a:r>
            <a:endParaRPr lang="en-US" dirty="0"/>
          </a:p>
        </p:txBody>
      </p:sp>
      <p:pic>
        <p:nvPicPr>
          <p:cNvPr id="7170" name="Picture 2"/>
          <p:cNvPicPr>
            <a:picLocks noChangeAspect="1" noChangeArrowheads="1"/>
          </p:cNvPicPr>
          <p:nvPr/>
        </p:nvPicPr>
        <p:blipFill>
          <a:blip r:embed="rId2"/>
          <a:srcRect/>
          <a:stretch>
            <a:fillRect/>
          </a:stretch>
        </p:blipFill>
        <p:spPr bwMode="auto">
          <a:xfrm>
            <a:off x="513096" y="4000504"/>
            <a:ext cx="8356583" cy="789887"/>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513096" y="5286388"/>
            <a:ext cx="4262563" cy="759269"/>
          </a:xfrm>
          <a:prstGeom prst="rect">
            <a:avLst/>
          </a:prstGeom>
          <a:noFill/>
          <a:ln w="9525">
            <a:noFill/>
            <a:miter lim="800000"/>
            <a:headEnd/>
            <a:tailEnd/>
          </a:ln>
          <a:effectLst/>
        </p:spPr>
      </p:pic>
      <p:sp>
        <p:nvSpPr>
          <p:cNvPr id="11" name="Rectangle 10"/>
          <p:cNvSpPr/>
          <p:nvPr/>
        </p:nvSpPr>
        <p:spPr>
          <a:xfrm>
            <a:off x="399640" y="2928934"/>
            <a:ext cx="8470040" cy="8854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lstStyle/>
          <a:p>
            <a:r>
              <a:rPr lang="en-US" sz="2000" dirty="0" smtClean="0">
                <a:solidFill>
                  <a:schemeClr val="tx1"/>
                </a:solidFill>
              </a:rPr>
              <a:t>Logistic Regression is a statistical technique used for binary classification problems, where the goal is to predict the probability that an instance belongs to a particular class (usually labeled as 0 or 1).</a:t>
            </a:r>
          </a:p>
        </p:txBody>
      </p:sp>
      <p:pic>
        <p:nvPicPr>
          <p:cNvPr id="7172" name="Picture 4"/>
          <p:cNvPicPr>
            <a:picLocks noChangeAspect="1" noChangeArrowheads="1"/>
          </p:cNvPicPr>
          <p:nvPr/>
        </p:nvPicPr>
        <p:blipFill>
          <a:blip r:embed="rId4"/>
          <a:srcRect/>
          <a:stretch>
            <a:fillRect/>
          </a:stretch>
        </p:blipFill>
        <p:spPr bwMode="auto">
          <a:xfrm>
            <a:off x="4857752" y="4857759"/>
            <a:ext cx="4024504" cy="1738983"/>
          </a:xfrm>
          <a:prstGeom prst="rect">
            <a:avLst/>
          </a:prstGeom>
          <a:noFill/>
          <a:ln w="9525">
            <a:noFill/>
            <a:miter lim="800000"/>
            <a:headEnd/>
            <a:tailEnd/>
          </a:ln>
          <a:effectLst/>
        </p:spPr>
      </p:pic>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 name="Title 5"/>
          <p:cNvSpPr>
            <a:spLocks noGrp="1"/>
          </p:cNvSpPr>
          <p:nvPr>
            <p:ph type="ctrTitle"/>
          </p:nvPr>
        </p:nvSpPr>
        <p:spPr>
          <a:xfrm>
            <a:off x="214282" y="1785925"/>
            <a:ext cx="8819091" cy="804875"/>
          </a:xfrm>
        </p:spPr>
        <p:txBody>
          <a:bodyPr rIns="0">
            <a:normAutofit fontScale="90000"/>
          </a:bodyPr>
          <a:lstStyle/>
          <a:p>
            <a:pPr algn="l"/>
            <a:r>
              <a:rPr lang="en-US" dirty="0" smtClean="0"/>
              <a:t>Decision Tree</a:t>
            </a:r>
            <a:endParaRPr lang="en-US" dirty="0"/>
          </a:p>
        </p:txBody>
      </p:sp>
      <p:pic>
        <p:nvPicPr>
          <p:cNvPr id="7170" name="Picture 2"/>
          <p:cNvPicPr>
            <a:picLocks noChangeAspect="1" noChangeArrowheads="1"/>
          </p:cNvPicPr>
          <p:nvPr/>
        </p:nvPicPr>
        <p:blipFill>
          <a:blip r:embed="rId2"/>
          <a:srcRect t="70455"/>
          <a:stretch>
            <a:fillRect/>
          </a:stretch>
        </p:blipFill>
        <p:spPr bwMode="auto">
          <a:xfrm>
            <a:off x="513095" y="4410079"/>
            <a:ext cx="8028000" cy="224198"/>
          </a:xfrm>
          <a:prstGeom prst="rect">
            <a:avLst/>
          </a:prstGeom>
          <a:noFill/>
          <a:ln w="9525">
            <a:noFill/>
            <a:miter lim="800000"/>
            <a:headEnd/>
            <a:tailEnd/>
          </a:ln>
          <a:effectLst/>
        </p:spPr>
      </p:pic>
      <p:sp>
        <p:nvSpPr>
          <p:cNvPr id="11" name="Rectangle 10"/>
          <p:cNvSpPr/>
          <p:nvPr/>
        </p:nvSpPr>
        <p:spPr>
          <a:xfrm>
            <a:off x="399640" y="2714620"/>
            <a:ext cx="8470040" cy="8854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lstStyle/>
          <a:p>
            <a:r>
              <a:rPr lang="en-US" sz="2000" dirty="0" smtClean="0">
                <a:solidFill>
                  <a:schemeClr val="tx1"/>
                </a:solidFill>
              </a:rPr>
              <a:t>A Decision Tree is a supervised machine learning algorithm used for both classification and regression tasks. It's a simple yet powerful method that makes decisions by asking a series of questions based on the features of the input data, leading to a predicted class label (in classification) or a continuous output value (in regression).</a:t>
            </a:r>
          </a:p>
        </p:txBody>
      </p:sp>
      <p:pic>
        <p:nvPicPr>
          <p:cNvPr id="8194" name="Picture 2"/>
          <p:cNvPicPr>
            <a:picLocks noChangeAspect="1" noChangeArrowheads="1"/>
          </p:cNvPicPr>
          <p:nvPr/>
        </p:nvPicPr>
        <p:blipFill>
          <a:blip r:embed="rId3"/>
          <a:srcRect/>
          <a:stretch>
            <a:fillRect/>
          </a:stretch>
        </p:blipFill>
        <p:spPr bwMode="auto">
          <a:xfrm>
            <a:off x="513095" y="5857892"/>
            <a:ext cx="6588000" cy="891601"/>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a:srcRect/>
          <a:stretch>
            <a:fillRect/>
          </a:stretch>
        </p:blipFill>
        <p:spPr bwMode="auto">
          <a:xfrm>
            <a:off x="513095" y="4714884"/>
            <a:ext cx="4500000" cy="1045471"/>
          </a:xfrm>
          <a:prstGeom prst="rect">
            <a:avLst/>
          </a:prstGeom>
          <a:noFill/>
          <a:ln w="9525">
            <a:noFill/>
            <a:miter lim="800000"/>
            <a:headEnd/>
            <a:tailEnd/>
          </a:ln>
          <a:effectLst/>
        </p:spPr>
      </p:pic>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 name="Title 5"/>
          <p:cNvSpPr>
            <a:spLocks noGrp="1"/>
          </p:cNvSpPr>
          <p:nvPr>
            <p:ph type="ctrTitle"/>
          </p:nvPr>
        </p:nvSpPr>
        <p:spPr>
          <a:xfrm>
            <a:off x="214282" y="1785925"/>
            <a:ext cx="8819091" cy="804875"/>
          </a:xfrm>
        </p:spPr>
        <p:txBody>
          <a:bodyPr rIns="0">
            <a:normAutofit fontScale="90000"/>
          </a:bodyPr>
          <a:lstStyle/>
          <a:p>
            <a:pPr algn="l"/>
            <a:r>
              <a:rPr lang="en-US" dirty="0" smtClean="0"/>
              <a:t>Ada Boost</a:t>
            </a:r>
            <a:endParaRPr lang="en-US" dirty="0"/>
          </a:p>
        </p:txBody>
      </p:sp>
      <p:pic>
        <p:nvPicPr>
          <p:cNvPr id="7170" name="Picture 2"/>
          <p:cNvPicPr>
            <a:picLocks noChangeAspect="1" noChangeArrowheads="1"/>
          </p:cNvPicPr>
          <p:nvPr/>
        </p:nvPicPr>
        <p:blipFill>
          <a:blip r:embed="rId2"/>
          <a:srcRect t="70455"/>
          <a:stretch>
            <a:fillRect/>
          </a:stretch>
        </p:blipFill>
        <p:spPr bwMode="auto">
          <a:xfrm>
            <a:off x="513095" y="4410079"/>
            <a:ext cx="8028000" cy="224198"/>
          </a:xfrm>
          <a:prstGeom prst="rect">
            <a:avLst/>
          </a:prstGeom>
          <a:noFill/>
          <a:ln w="9525">
            <a:noFill/>
            <a:miter lim="800000"/>
            <a:headEnd/>
            <a:tailEnd/>
          </a:ln>
          <a:effectLst/>
        </p:spPr>
      </p:pic>
      <p:sp>
        <p:nvSpPr>
          <p:cNvPr id="11" name="Rectangle 10"/>
          <p:cNvSpPr/>
          <p:nvPr/>
        </p:nvSpPr>
        <p:spPr>
          <a:xfrm>
            <a:off x="399640" y="2714620"/>
            <a:ext cx="8470040" cy="8854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lstStyle/>
          <a:p>
            <a:r>
              <a:rPr lang="en-US" sz="2000" dirty="0" err="1" smtClean="0"/>
              <a:t>AdaBoost</a:t>
            </a:r>
            <a:r>
              <a:rPr lang="en-US" sz="2000" dirty="0" smtClean="0"/>
              <a:t> is an ensemble learning method in machine learning that combines multiple weak classifiers to create a strong classifier. It assigns weights to misclassified data points in each iteration, allowing subsequent classifiers to focus more on the previously misclassified samples, ultimately improving the overall model's performance.</a:t>
            </a:r>
            <a:endParaRPr lang="en-US" sz="2000" dirty="0" smtClean="0">
              <a:solidFill>
                <a:schemeClr val="tx1"/>
              </a:solidFill>
            </a:endParaRPr>
          </a:p>
        </p:txBody>
      </p:sp>
      <p:pic>
        <p:nvPicPr>
          <p:cNvPr id="9218" name="Picture 2"/>
          <p:cNvPicPr>
            <a:picLocks noChangeAspect="1" noChangeArrowheads="1"/>
          </p:cNvPicPr>
          <p:nvPr/>
        </p:nvPicPr>
        <p:blipFill>
          <a:blip r:embed="rId3"/>
          <a:srcRect/>
          <a:stretch>
            <a:fillRect/>
          </a:stretch>
        </p:blipFill>
        <p:spPr bwMode="auto">
          <a:xfrm>
            <a:off x="513095" y="4780221"/>
            <a:ext cx="4230214" cy="545405"/>
          </a:xfrm>
          <a:prstGeom prst="rect">
            <a:avLst/>
          </a:prstGeom>
          <a:noFill/>
          <a:ln w="9525">
            <a:noFill/>
            <a:miter lim="800000"/>
            <a:headEnd/>
            <a:tailEnd/>
          </a:ln>
          <a:effectLst/>
        </p:spPr>
      </p:pic>
      <p:pic>
        <p:nvPicPr>
          <p:cNvPr id="9219" name="Picture 3"/>
          <p:cNvPicPr>
            <a:picLocks noChangeArrowheads="1"/>
          </p:cNvPicPr>
          <p:nvPr/>
        </p:nvPicPr>
        <p:blipFill>
          <a:blip r:embed="rId4"/>
          <a:srcRect/>
          <a:stretch>
            <a:fillRect/>
          </a:stretch>
        </p:blipFill>
        <p:spPr bwMode="auto">
          <a:xfrm>
            <a:off x="513095" y="5471571"/>
            <a:ext cx="6264000" cy="1080000"/>
          </a:xfrm>
          <a:prstGeom prst="rect">
            <a:avLst/>
          </a:prstGeom>
          <a:noFill/>
          <a:ln w="9525">
            <a:noFill/>
            <a:miter lim="800000"/>
            <a:headEnd/>
            <a:tailEnd/>
          </a:ln>
          <a:effectLst/>
        </p:spPr>
      </p:pic>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rrowheads="1"/>
          </p:cNvPicPr>
          <p:nvPr/>
        </p:nvPicPr>
        <p:blipFill>
          <a:blip r:embed="rId2"/>
          <a:srcRect/>
          <a:stretch>
            <a:fillRect/>
          </a:stretch>
        </p:blipFill>
        <p:spPr bwMode="auto">
          <a:xfrm>
            <a:off x="513095" y="5471571"/>
            <a:ext cx="6264000" cy="1080000"/>
          </a:xfrm>
          <a:prstGeom prst="rect">
            <a:avLst/>
          </a:prstGeom>
          <a:noFill/>
          <a:ln w="9525">
            <a:noFill/>
            <a:miter lim="800000"/>
            <a:headEnd/>
            <a:tailEnd/>
          </a:ln>
          <a:effectLst/>
        </p:spPr>
      </p:pic>
      <p:pic>
        <p:nvPicPr>
          <p:cNvPr id="10243" name="Picture 3"/>
          <p:cNvPicPr>
            <a:picLocks noChangeArrowheads="1"/>
          </p:cNvPicPr>
          <p:nvPr/>
        </p:nvPicPr>
        <p:blipFill>
          <a:blip r:embed="rId3"/>
          <a:srcRect/>
          <a:stretch>
            <a:fillRect/>
          </a:stretch>
        </p:blipFill>
        <p:spPr bwMode="auto">
          <a:xfrm>
            <a:off x="513095" y="4778426"/>
            <a:ext cx="4230000" cy="547200"/>
          </a:xfrm>
          <a:prstGeom prst="rect">
            <a:avLst/>
          </a:prstGeom>
          <a:noFill/>
          <a:ln w="9525">
            <a:noFill/>
            <a:miter lim="800000"/>
            <a:headEnd/>
            <a:tailEnd/>
          </a:ln>
          <a:effectLst/>
        </p:spPr>
      </p:pic>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 name="Title 5"/>
          <p:cNvSpPr>
            <a:spLocks noGrp="1"/>
          </p:cNvSpPr>
          <p:nvPr>
            <p:ph type="ctrTitle"/>
          </p:nvPr>
        </p:nvSpPr>
        <p:spPr>
          <a:xfrm>
            <a:off x="214282" y="1785925"/>
            <a:ext cx="8819091" cy="804875"/>
          </a:xfrm>
        </p:spPr>
        <p:txBody>
          <a:bodyPr rIns="0">
            <a:normAutofit fontScale="90000"/>
          </a:bodyPr>
          <a:lstStyle/>
          <a:p>
            <a:pPr algn="l"/>
            <a:r>
              <a:rPr lang="en-US" dirty="0" smtClean="0"/>
              <a:t>Random Forest</a:t>
            </a:r>
            <a:endParaRPr lang="en-US" dirty="0"/>
          </a:p>
        </p:txBody>
      </p:sp>
      <p:pic>
        <p:nvPicPr>
          <p:cNvPr id="7170" name="Picture 2"/>
          <p:cNvPicPr>
            <a:picLocks noChangeAspect="1" noChangeArrowheads="1"/>
          </p:cNvPicPr>
          <p:nvPr/>
        </p:nvPicPr>
        <p:blipFill>
          <a:blip r:embed="rId4"/>
          <a:srcRect t="70455"/>
          <a:stretch>
            <a:fillRect/>
          </a:stretch>
        </p:blipFill>
        <p:spPr bwMode="auto">
          <a:xfrm>
            <a:off x="513095" y="4410079"/>
            <a:ext cx="8028000" cy="224198"/>
          </a:xfrm>
          <a:prstGeom prst="rect">
            <a:avLst/>
          </a:prstGeom>
          <a:noFill/>
          <a:ln w="9525">
            <a:noFill/>
            <a:miter lim="800000"/>
            <a:headEnd/>
            <a:tailEnd/>
          </a:ln>
          <a:effectLst/>
        </p:spPr>
      </p:pic>
      <p:sp>
        <p:nvSpPr>
          <p:cNvPr id="11" name="Rectangle 10"/>
          <p:cNvSpPr/>
          <p:nvPr/>
        </p:nvSpPr>
        <p:spPr>
          <a:xfrm>
            <a:off x="399640" y="2714620"/>
            <a:ext cx="8470040" cy="8854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lstStyle/>
          <a:p>
            <a:r>
              <a:rPr lang="en-US" sz="2000" dirty="0" smtClean="0">
                <a:solidFill>
                  <a:schemeClr val="tx1"/>
                </a:solidFill>
              </a:rPr>
              <a:t>A Random Forest is an ensemble learning method using decision tree  in a randomized way .Random Forests are widely used in practice due to their excellent predictive performance, simplicity of use, and the ability to handle a variety of data types and complexities.</a:t>
            </a:r>
            <a:endParaRPr lang="en-IN" sz="2000" dirty="0">
              <a:solidFill>
                <a:schemeClr val="tx1"/>
              </a:solidFill>
            </a:endParaRPr>
          </a:p>
        </p:txBody>
      </p:sp>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 name="Title 5"/>
          <p:cNvSpPr>
            <a:spLocks noGrp="1"/>
          </p:cNvSpPr>
          <p:nvPr>
            <p:ph type="ctrTitle"/>
          </p:nvPr>
        </p:nvSpPr>
        <p:spPr>
          <a:xfrm>
            <a:off x="214282" y="214290"/>
            <a:ext cx="8819091" cy="804875"/>
          </a:xfrm>
        </p:spPr>
        <p:txBody>
          <a:bodyPr rIns="0">
            <a:normAutofit fontScale="90000"/>
          </a:bodyPr>
          <a:lstStyle/>
          <a:p>
            <a:pPr algn="l"/>
            <a:r>
              <a:rPr lang="en-US" dirty="0" smtClean="0"/>
              <a:t>Best Outcome</a:t>
            </a:r>
            <a:endParaRPr lang="en-US" dirty="0"/>
          </a:p>
        </p:txBody>
      </p:sp>
      <p:pic>
        <p:nvPicPr>
          <p:cNvPr id="11266" name="Picture 2"/>
          <p:cNvPicPr>
            <a:picLocks noChangeAspect="1" noChangeArrowheads="1"/>
          </p:cNvPicPr>
          <p:nvPr/>
        </p:nvPicPr>
        <p:blipFill>
          <a:blip r:embed="rId2"/>
          <a:srcRect l="2321" r="1222"/>
          <a:stretch>
            <a:fillRect/>
          </a:stretch>
        </p:blipFill>
        <p:spPr bwMode="auto">
          <a:xfrm>
            <a:off x="188157" y="2695575"/>
            <a:ext cx="4098092" cy="3948135"/>
          </a:xfrm>
          <a:prstGeom prst="rect">
            <a:avLst/>
          </a:prstGeom>
          <a:noFill/>
          <a:ln w="9525">
            <a:noFill/>
            <a:miter lim="800000"/>
            <a:headEnd/>
            <a:tailEnd/>
          </a:ln>
          <a:effectLst/>
        </p:spPr>
      </p:pic>
      <p:sp>
        <p:nvSpPr>
          <p:cNvPr id="13" name="TextBox 12"/>
          <p:cNvSpPr txBox="1"/>
          <p:nvPr/>
        </p:nvSpPr>
        <p:spPr>
          <a:xfrm>
            <a:off x="214282" y="1285860"/>
            <a:ext cx="3404701" cy="1261884"/>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smtClean="0"/>
              <a:t> Decision Tree :</a:t>
            </a:r>
          </a:p>
          <a:p>
            <a:pPr marL="342900" indent="-342900">
              <a:buFont typeface="Wingdings" panose="05000000000000000000" pitchFamily="2" charset="2"/>
              <a:buChar char="q"/>
            </a:pPr>
            <a:endParaRPr lang="en-US" sz="2000" b="1" dirty="0" smtClean="0"/>
          </a:p>
          <a:p>
            <a:pPr marL="285750" indent="-285750">
              <a:buFont typeface="Arial" panose="020B0604020202020204" pitchFamily="34" charset="0"/>
              <a:buChar char="•"/>
            </a:pPr>
            <a:r>
              <a:rPr lang="en-US" dirty="0" smtClean="0"/>
              <a:t>Training Accuracy: 1.0%</a:t>
            </a:r>
          </a:p>
          <a:p>
            <a:pPr marL="285750" indent="-285750">
              <a:buFont typeface="Arial" panose="020B0604020202020204" pitchFamily="34" charset="0"/>
              <a:buChar char="•"/>
            </a:pPr>
            <a:r>
              <a:rPr lang="en-US" dirty="0" smtClean="0"/>
              <a:t>Testing Accuracy:  0.65% </a:t>
            </a:r>
            <a:endParaRPr lang="en-IN" dirty="0"/>
          </a:p>
        </p:txBody>
      </p:sp>
      <p:graphicFrame>
        <p:nvGraphicFramePr>
          <p:cNvPr id="14" name="Table 13"/>
          <p:cNvGraphicFramePr>
            <a:graphicFrameLocks noGrp="1"/>
          </p:cNvGraphicFramePr>
          <p:nvPr>
            <p:extLst>
              <p:ext uri="{D42A27DB-BD31-4B8C-83A1-F6EECF244321}">
                <p14:modId xmlns:p14="http://schemas.microsoft.com/office/powerpoint/2010/main" xmlns="" val="3948091876"/>
              </p:ext>
            </p:extLst>
          </p:nvPr>
        </p:nvGraphicFramePr>
        <p:xfrm>
          <a:off x="5125981" y="3429000"/>
          <a:ext cx="3249756" cy="772616"/>
        </p:xfrm>
        <a:graphic>
          <a:graphicData uri="http://schemas.openxmlformats.org/drawingml/2006/table">
            <a:tbl>
              <a:tblPr firstRow="1" bandRow="1">
                <a:tableStyleId>{5C22544A-7EE6-4342-B048-85BDC9FD1C3A}</a:tableStyleId>
              </a:tblPr>
              <a:tblGrid>
                <a:gridCol w="1624878">
                  <a:extLst>
                    <a:ext uri="{9D8B030D-6E8A-4147-A177-3AD203B41FA5}">
                      <a16:colId xmlns:a16="http://schemas.microsoft.com/office/drawing/2014/main" xmlns="" val="2141523061"/>
                    </a:ext>
                  </a:extLst>
                </a:gridCol>
                <a:gridCol w="1624878">
                  <a:extLst>
                    <a:ext uri="{9D8B030D-6E8A-4147-A177-3AD203B41FA5}">
                      <a16:colId xmlns:a16="http://schemas.microsoft.com/office/drawing/2014/main" xmlns="" val="284266471"/>
                    </a:ext>
                  </a:extLst>
                </a:gridCol>
              </a:tblGrid>
              <a:tr h="386308">
                <a:tc>
                  <a:txBody>
                    <a:bodyPr/>
                    <a:lstStyle/>
                    <a:p>
                      <a:pPr algn="ctr"/>
                      <a:r>
                        <a:rPr lang="en-US" dirty="0" smtClean="0"/>
                        <a:t>728</a:t>
                      </a:r>
                      <a:endParaRPr lang="en-IN" dirty="0"/>
                    </a:p>
                  </a:txBody>
                  <a:tcPr marL="0" marR="0" marT="0" marB="0" anchor="ctr"/>
                </a:tc>
                <a:tc>
                  <a:txBody>
                    <a:bodyPr/>
                    <a:lstStyle/>
                    <a:p>
                      <a:pPr algn="ctr"/>
                      <a:r>
                        <a:rPr lang="en-US" dirty="0" smtClean="0"/>
                        <a:t>592</a:t>
                      </a:r>
                      <a:endParaRPr lang="en-IN" dirty="0"/>
                    </a:p>
                  </a:txBody>
                  <a:tcPr marL="0" marR="0" marT="0" marB="0" anchor="ctr"/>
                </a:tc>
                <a:extLst>
                  <a:ext uri="{0D108BD9-81ED-4DB2-BD59-A6C34878D82A}">
                    <a16:rowId xmlns:a16="http://schemas.microsoft.com/office/drawing/2014/main" xmlns="" val="4027238614"/>
                  </a:ext>
                </a:extLst>
              </a:tr>
              <a:tr h="386308">
                <a:tc>
                  <a:txBody>
                    <a:bodyPr/>
                    <a:lstStyle/>
                    <a:p>
                      <a:pPr algn="ctr"/>
                      <a:r>
                        <a:rPr lang="en-US" dirty="0" smtClean="0"/>
                        <a:t>587</a:t>
                      </a:r>
                      <a:endParaRPr lang="en-IN" dirty="0"/>
                    </a:p>
                  </a:txBody>
                  <a:tcPr marL="0" marR="0" marT="0" marB="0" anchor="ctr"/>
                </a:tc>
                <a:tc>
                  <a:txBody>
                    <a:bodyPr/>
                    <a:lstStyle/>
                    <a:p>
                      <a:pPr algn="ctr"/>
                      <a:r>
                        <a:rPr lang="en-US" dirty="0" smtClean="0"/>
                        <a:t>1393</a:t>
                      </a:r>
                      <a:endParaRPr lang="en-IN" dirty="0"/>
                    </a:p>
                  </a:txBody>
                  <a:tcPr marL="0" marR="0" marT="0" marB="0" anchor="ctr"/>
                </a:tc>
                <a:extLst>
                  <a:ext uri="{0D108BD9-81ED-4DB2-BD59-A6C34878D82A}">
                    <a16:rowId xmlns:a16="http://schemas.microsoft.com/office/drawing/2014/main" xmlns="" val="2231606498"/>
                  </a:ext>
                </a:extLst>
              </a:tr>
            </a:tbl>
          </a:graphicData>
        </a:graphic>
      </p:graphicFrame>
      <p:sp>
        <p:nvSpPr>
          <p:cNvPr id="15" name="TextBox 14"/>
          <p:cNvSpPr txBox="1"/>
          <p:nvPr/>
        </p:nvSpPr>
        <p:spPr>
          <a:xfrm>
            <a:off x="5125981" y="2987170"/>
            <a:ext cx="2400016" cy="369332"/>
          </a:xfrm>
          <a:prstGeom prst="rect">
            <a:avLst/>
          </a:prstGeom>
          <a:noFill/>
        </p:spPr>
        <p:txBody>
          <a:bodyPr wrap="none" rtlCol="0">
            <a:spAutoFit/>
          </a:bodyPr>
          <a:lstStyle/>
          <a:p>
            <a:pPr marL="285750" indent="-285750">
              <a:buFont typeface="Wingdings" panose="05000000000000000000" pitchFamily="2" charset="2"/>
              <a:buChar char="q"/>
            </a:pPr>
            <a:r>
              <a:rPr lang="en-US" b="1" dirty="0" smtClean="0"/>
              <a:t>Confusion Matrix:</a:t>
            </a:r>
            <a:endParaRPr lang="en-IN" b="1" dirty="0"/>
          </a:p>
        </p:txBody>
      </p:sp>
      <p:graphicFrame>
        <p:nvGraphicFramePr>
          <p:cNvPr id="16" name="Table 15"/>
          <p:cNvGraphicFramePr>
            <a:graphicFrameLocks noGrp="1"/>
          </p:cNvGraphicFramePr>
          <p:nvPr>
            <p:extLst>
              <p:ext uri="{D42A27DB-BD31-4B8C-83A1-F6EECF244321}">
                <p14:modId xmlns:p14="http://schemas.microsoft.com/office/powerpoint/2010/main" xmlns="" val="2585270248"/>
              </p:ext>
            </p:extLst>
          </p:nvPr>
        </p:nvGraphicFramePr>
        <p:xfrm>
          <a:off x="4643438" y="4643446"/>
          <a:ext cx="4214842" cy="1798488"/>
        </p:xfrm>
        <a:graphic>
          <a:graphicData uri="http://schemas.openxmlformats.org/drawingml/2006/table">
            <a:tbl>
              <a:tblPr firstRow="1" bandRow="1">
                <a:tableStyleId>{5C22544A-7EE6-4342-B048-85BDC9FD1C3A}</a:tableStyleId>
              </a:tblPr>
              <a:tblGrid>
                <a:gridCol w="2607119">
                  <a:extLst>
                    <a:ext uri="{9D8B030D-6E8A-4147-A177-3AD203B41FA5}">
                      <a16:colId xmlns:a16="http://schemas.microsoft.com/office/drawing/2014/main" xmlns="" val="3529740985"/>
                    </a:ext>
                  </a:extLst>
                </a:gridCol>
                <a:gridCol w="1607723">
                  <a:extLst>
                    <a:ext uri="{9D8B030D-6E8A-4147-A177-3AD203B41FA5}">
                      <a16:colId xmlns:a16="http://schemas.microsoft.com/office/drawing/2014/main" xmlns="" val="463046163"/>
                    </a:ext>
                  </a:extLst>
                </a:gridCol>
              </a:tblGrid>
              <a:tr h="358182">
                <a:tc>
                  <a:txBody>
                    <a:bodyPr/>
                    <a:lstStyle/>
                    <a:p>
                      <a:endParaRPr lang="en-IN" dirty="0"/>
                    </a:p>
                  </a:txBody>
                  <a:tcPr marL="36000"/>
                </a:tc>
                <a:tc>
                  <a:txBody>
                    <a:bodyPr/>
                    <a:lstStyle/>
                    <a:p>
                      <a:pPr algn="ctr"/>
                      <a:r>
                        <a:rPr lang="en-US" dirty="0" smtClean="0"/>
                        <a:t> Accuracy</a:t>
                      </a:r>
                      <a:endParaRPr lang="en-IN" dirty="0"/>
                    </a:p>
                  </a:txBody>
                  <a:tcPr marL="0" marR="0" marT="0" marB="0" anchor="ctr"/>
                </a:tc>
                <a:extLst>
                  <a:ext uri="{0D108BD9-81ED-4DB2-BD59-A6C34878D82A}">
                    <a16:rowId xmlns:a16="http://schemas.microsoft.com/office/drawing/2014/main" xmlns="" val="2371373871"/>
                  </a:ext>
                </a:extLst>
              </a:tr>
              <a:tr h="358182">
                <a:tc>
                  <a:txBody>
                    <a:bodyPr/>
                    <a:lstStyle/>
                    <a:p>
                      <a:pPr algn="l"/>
                      <a:r>
                        <a:rPr lang="en-US" dirty="0" smtClean="0"/>
                        <a:t>Logistic</a:t>
                      </a:r>
                      <a:r>
                        <a:rPr lang="en-US" baseline="0" dirty="0" smtClean="0"/>
                        <a:t> Regression </a:t>
                      </a:r>
                      <a:endParaRPr lang="en-IN" dirty="0"/>
                    </a:p>
                  </a:txBody>
                  <a:tcPr marL="36000" marR="0" marT="0" marB="0" anchor="ctr"/>
                </a:tc>
                <a:tc>
                  <a:txBody>
                    <a:bodyPr/>
                    <a:lstStyle/>
                    <a:p>
                      <a:pPr algn="ctr"/>
                      <a:r>
                        <a:rPr lang="en-US" dirty="0" smtClean="0"/>
                        <a:t>0.65</a:t>
                      </a:r>
                      <a:endParaRPr lang="en-IN" dirty="0"/>
                    </a:p>
                  </a:txBody>
                  <a:tcPr marL="0" marR="0" marT="0" marB="0" anchor="ctr"/>
                </a:tc>
                <a:extLst>
                  <a:ext uri="{0D108BD9-81ED-4DB2-BD59-A6C34878D82A}">
                    <a16:rowId xmlns:a16="http://schemas.microsoft.com/office/drawing/2014/main" xmlns="" val="1721401950"/>
                  </a:ext>
                </a:extLst>
              </a:tr>
              <a:tr h="358182">
                <a:tc>
                  <a:txBody>
                    <a:bodyPr/>
                    <a:lstStyle/>
                    <a:p>
                      <a:pPr algn="l"/>
                      <a:r>
                        <a:rPr lang="en-US" b="0" dirty="0" smtClean="0"/>
                        <a:t>Decision Tree</a:t>
                      </a:r>
                      <a:endParaRPr lang="en-IN" b="0" dirty="0"/>
                    </a:p>
                  </a:txBody>
                  <a:tcPr marL="36000" marR="0" marT="0" marB="0" anchor="ctr"/>
                </a:tc>
                <a:tc>
                  <a:txBody>
                    <a:bodyPr/>
                    <a:lstStyle/>
                    <a:p>
                      <a:pPr algn="ctr"/>
                      <a:r>
                        <a:rPr lang="en-US" b="0" dirty="0" smtClean="0"/>
                        <a:t>0.64</a:t>
                      </a:r>
                      <a:endParaRPr lang="en-IN" b="0" dirty="0"/>
                    </a:p>
                  </a:txBody>
                  <a:tcPr marL="0" marR="0" marT="0" marB="0" anchor="ctr"/>
                </a:tc>
                <a:extLst>
                  <a:ext uri="{0D108BD9-81ED-4DB2-BD59-A6C34878D82A}">
                    <a16:rowId xmlns:a16="http://schemas.microsoft.com/office/drawing/2014/main" xmlns="" val="1729888525"/>
                  </a:ext>
                </a:extLst>
              </a:tr>
              <a:tr h="358182">
                <a:tc>
                  <a:txBody>
                    <a:bodyPr/>
                    <a:lstStyle/>
                    <a:p>
                      <a:pPr algn="l"/>
                      <a:r>
                        <a:rPr lang="en-US" b="0" dirty="0" err="1" smtClean="0"/>
                        <a:t>Ada</a:t>
                      </a:r>
                      <a:r>
                        <a:rPr lang="en-US" b="0" dirty="0" smtClean="0"/>
                        <a:t> Boost</a:t>
                      </a:r>
                      <a:endParaRPr lang="en-IN" b="0" dirty="0"/>
                    </a:p>
                  </a:txBody>
                  <a:tcPr marL="36000" marR="0" marT="0" marB="0" anchor="ctr"/>
                </a:tc>
                <a:tc>
                  <a:txBody>
                    <a:bodyPr/>
                    <a:lstStyle/>
                    <a:p>
                      <a:pPr algn="ctr"/>
                      <a:r>
                        <a:rPr lang="en-US" b="0" dirty="0" smtClean="0"/>
                        <a:t>0.67</a:t>
                      </a:r>
                      <a:endParaRPr lang="en-IN" b="0" dirty="0"/>
                    </a:p>
                  </a:txBody>
                  <a:tcPr marL="0" marR="0" marT="0" marB="0" anchor="ctr"/>
                </a:tc>
                <a:extLst>
                  <a:ext uri="{0D108BD9-81ED-4DB2-BD59-A6C34878D82A}">
                    <a16:rowId xmlns:a16="http://schemas.microsoft.com/office/drawing/2014/main" xmlns="" val="247080890"/>
                  </a:ext>
                </a:extLst>
              </a:tr>
              <a:tr h="358182">
                <a:tc>
                  <a:txBody>
                    <a:bodyPr/>
                    <a:lstStyle/>
                    <a:p>
                      <a:pPr algn="l"/>
                      <a:r>
                        <a:rPr lang="en-US" b="1" dirty="0" smtClean="0"/>
                        <a:t>Random Forest</a:t>
                      </a:r>
                      <a:endParaRPr lang="en-IN" b="1" dirty="0"/>
                    </a:p>
                  </a:txBody>
                  <a:tcPr marL="36000" marR="0" marT="0" marB="0" anchor="ctr"/>
                </a:tc>
                <a:tc>
                  <a:txBody>
                    <a:bodyPr/>
                    <a:lstStyle/>
                    <a:p>
                      <a:pPr algn="ctr"/>
                      <a:r>
                        <a:rPr lang="en-US" b="1" dirty="0" smtClean="0"/>
                        <a:t>0.70</a:t>
                      </a:r>
                      <a:endParaRPr lang="en-IN" b="1" dirty="0"/>
                    </a:p>
                  </a:txBody>
                  <a:tcPr marL="0" marR="0" marT="0" marB="0" anchor="ctr"/>
                </a:tc>
                <a:extLst>
                  <a:ext uri="{0D108BD9-81ED-4DB2-BD59-A6C34878D82A}">
                    <a16:rowId xmlns:a16="http://schemas.microsoft.com/office/drawing/2014/main" xmlns="" val="1265396929"/>
                  </a:ext>
                </a:extLst>
              </a:tr>
            </a:tbl>
          </a:graphicData>
        </a:graphic>
      </p:graphicFrame>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9" name="Title 5"/>
          <p:cNvSpPr>
            <a:spLocks noGrp="1"/>
          </p:cNvSpPr>
          <p:nvPr>
            <p:ph type="ctrTitle"/>
          </p:nvPr>
        </p:nvSpPr>
        <p:spPr>
          <a:xfrm>
            <a:off x="214282" y="1785925"/>
            <a:ext cx="8819091" cy="804875"/>
          </a:xfrm>
        </p:spPr>
        <p:txBody>
          <a:bodyPr rIns="0">
            <a:normAutofit fontScale="90000"/>
          </a:bodyPr>
          <a:lstStyle/>
          <a:p>
            <a:pPr algn="l"/>
            <a:r>
              <a:rPr lang="en-US" dirty="0" smtClean="0"/>
              <a:t>Conclusion</a:t>
            </a:r>
            <a:endParaRPr lang="en-US" dirty="0"/>
          </a:p>
        </p:txBody>
      </p:sp>
      <p:sp>
        <p:nvSpPr>
          <p:cNvPr id="20" name="Rectangle 19"/>
          <p:cNvSpPr/>
          <p:nvPr/>
        </p:nvSpPr>
        <p:spPr>
          <a:xfrm>
            <a:off x="399640" y="2928934"/>
            <a:ext cx="8101450" cy="3643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lstStyle/>
          <a:p>
            <a:r>
              <a:rPr lang="en-US" dirty="0" smtClean="0"/>
              <a:t>In an age marked by elevated customer expectations and the rapid growth of online shopping, the 'Predicting Delivery Timing Insights' initiative emerges as a pivotal undertaking. This project focalizes on harnessing data analytics and AI models to predict delivery times with precision, addressing the challenges faced by industries reliant on efficient deliveries, such as e-commerce. The utilization of historical and real-time data is poised to revolutionize delivery accuracy and operational efficiency within a fiercely competitive marketplace. The dataset, featuring 10,999 instances and 11 attributes, provides a wealth of information on product delivery and customer interactions, presenting a valuable opportunity for analyzing factors affecting delivery punctuality, enhancing customer satisfaction, and optimizing business processes.</a:t>
            </a:r>
            <a:endParaRPr lang="en-US" dirty="0" smtClean="0">
              <a:solidFill>
                <a:schemeClr val="tx1"/>
              </a:solidFill>
            </a:endParaRPr>
          </a:p>
        </p:txBody>
      </p:sp>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2290" name="Picture 2" descr="Free Google Thank You Slide &amp; PowerPoint Templates"/>
          <p:cNvPicPr>
            <a:picLocks noChangeArrowheads="1"/>
          </p:cNvPicPr>
          <p:nvPr/>
        </p:nvPicPr>
        <p:blipFill>
          <a:blip r:embed="rId2"/>
          <a:srcRect/>
          <a:stretch>
            <a:fillRect/>
          </a:stretch>
        </p:blipFill>
        <p:spPr bwMode="auto">
          <a:xfrm>
            <a:off x="0" y="0"/>
            <a:ext cx="9144000" cy="6858000"/>
          </a:xfrm>
          <a:prstGeom prst="rect">
            <a:avLst/>
          </a:prstGeom>
          <a:noFill/>
        </p:spPr>
      </p:pic>
    </p:spTree>
    <p:extLst>
      <p:ext uri="{BB962C8B-B14F-4D97-AF65-F5344CB8AC3E}">
        <p14:creationId xmlns="" xmlns:p14="http://schemas.microsoft.com/office/powerpoint/2010/main" val="3619444718"/>
      </p:ext>
    </p:extLst>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62" name="Picture 14" descr="Importance Of Context, By Tony Zampella | ServiceSpace"/>
          <p:cNvPicPr>
            <a:picLocks noChangeArrowheads="1"/>
          </p:cNvPicPr>
          <p:nvPr/>
        </p:nvPicPr>
        <p:blipFill>
          <a:blip r:embed="rId2">
            <a:lum bright="-20000"/>
          </a:blip>
          <a:srcRect/>
          <a:stretch>
            <a:fillRect/>
          </a:stretch>
        </p:blipFill>
        <p:spPr bwMode="auto">
          <a:xfrm>
            <a:off x="6370118" y="206959"/>
            <a:ext cx="2559600" cy="1440000"/>
          </a:xfrm>
          <a:prstGeom prst="rect">
            <a:avLst/>
          </a:prstGeom>
          <a:noFill/>
        </p:spPr>
      </p:pic>
      <p:sp>
        <p:nvSpPr>
          <p:cNvPr id="6" name="Title 5"/>
          <p:cNvSpPr>
            <a:spLocks noGrp="1"/>
          </p:cNvSpPr>
          <p:nvPr>
            <p:ph type="ctrTitle"/>
          </p:nvPr>
        </p:nvSpPr>
        <p:spPr>
          <a:xfrm>
            <a:off x="214282" y="1785925"/>
            <a:ext cx="8229600" cy="804875"/>
          </a:xfrm>
        </p:spPr>
        <p:txBody>
          <a:bodyPr>
            <a:normAutofit fontScale="90000"/>
          </a:bodyPr>
          <a:lstStyle/>
          <a:p>
            <a:pPr algn="l"/>
            <a:r>
              <a:rPr lang="en-US" dirty="0" smtClean="0"/>
              <a:t>Context</a:t>
            </a:r>
            <a:endParaRPr lang="en-US" dirty="0"/>
          </a:p>
        </p:txBody>
      </p:sp>
      <p:sp>
        <p:nvSpPr>
          <p:cNvPr id="9" name="Rectangle 8"/>
          <p:cNvSpPr/>
          <p:nvPr/>
        </p:nvSpPr>
        <p:spPr>
          <a:xfrm>
            <a:off x="428596" y="2928934"/>
            <a:ext cx="8101450" cy="3643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smtClean="0"/>
              <a:t> In an era of heightened customer expectations and rapid online shopping growth, the "Predicting Delivery Timing Insights" project emerges as a crucial endeavor. This project centers on harnessing data analytics and AI-driven models to forecast precise delivery times. It addresses the challenges faced by industries reliant on efficient deliveries, such as e-commerce and logistics, striving to reduce delays, optimize routes, and enhance customer satisfaction. By leveraging historical data and real-time information, this project aims to revolutionize delivery accuracy and efficiency in a competitive marketplace.</a:t>
            </a:r>
            <a:endParaRPr lang="en-US" sz="2000" dirty="0"/>
          </a:p>
        </p:txBody>
      </p:sp>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descr="Do you have a clear problem statement for your idea, product or solution?"/>
          <p:cNvPicPr>
            <a:picLocks noChangeArrowheads="1"/>
          </p:cNvPicPr>
          <p:nvPr/>
        </p:nvPicPr>
        <p:blipFill>
          <a:blip r:embed="rId2"/>
          <a:srcRect/>
          <a:stretch>
            <a:fillRect/>
          </a:stretch>
        </p:blipFill>
        <p:spPr bwMode="auto">
          <a:xfrm>
            <a:off x="6370118" y="206959"/>
            <a:ext cx="2559600" cy="1440000"/>
          </a:xfrm>
          <a:prstGeom prst="rect">
            <a:avLst/>
          </a:prstGeom>
          <a:noFill/>
        </p:spPr>
      </p:pic>
      <p:sp>
        <p:nvSpPr>
          <p:cNvPr id="6" name="Title 5"/>
          <p:cNvSpPr>
            <a:spLocks noGrp="1"/>
          </p:cNvSpPr>
          <p:nvPr>
            <p:ph type="ctrTitle"/>
          </p:nvPr>
        </p:nvSpPr>
        <p:spPr>
          <a:xfrm>
            <a:off x="214282" y="1785925"/>
            <a:ext cx="8229600" cy="804875"/>
          </a:xfrm>
        </p:spPr>
        <p:txBody>
          <a:bodyPr>
            <a:normAutofit fontScale="90000"/>
          </a:bodyPr>
          <a:lstStyle/>
          <a:p>
            <a:pPr algn="l"/>
            <a:r>
              <a:rPr lang="en-US" dirty="0" smtClean="0"/>
              <a:t>Problem Statement</a:t>
            </a:r>
            <a:endParaRPr lang="en-US" dirty="0"/>
          </a:p>
        </p:txBody>
      </p:sp>
      <p:sp>
        <p:nvSpPr>
          <p:cNvPr id="9" name="Rectangle 8"/>
          <p:cNvSpPr/>
          <p:nvPr/>
        </p:nvSpPr>
        <p:spPr>
          <a:xfrm>
            <a:off x="428596" y="2928934"/>
            <a:ext cx="8215370" cy="3643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Wingdings" pitchFamily="2" charset="2"/>
              <a:buChar char="v"/>
            </a:pPr>
            <a:r>
              <a:rPr lang="en-US" sz="2000" dirty="0" smtClean="0">
                <a:solidFill>
                  <a:schemeClr val="tx1"/>
                </a:solidFill>
              </a:rPr>
              <a:t> </a:t>
            </a:r>
            <a:r>
              <a:rPr lang="en-US" sz="2000" dirty="0" smtClean="0"/>
              <a:t>The primary objective of this study is to employ a range of features and attributes to predict with precision whether a product will be delivered on time. Such accurate delivery time predictions are instrumental in enabling businesses to devise effective strategies and enhance their operational efficiency.</a:t>
            </a:r>
          </a:p>
          <a:p>
            <a:pPr>
              <a:buFont typeface="Wingdings" pitchFamily="2" charset="2"/>
              <a:buChar char="v"/>
            </a:pPr>
            <a:endParaRPr lang="en-US" sz="2000" dirty="0" smtClean="0">
              <a:solidFill>
                <a:schemeClr val="tx1"/>
              </a:solidFill>
            </a:endParaRPr>
          </a:p>
          <a:p>
            <a:pPr>
              <a:buFont typeface="Wingdings" pitchFamily="2" charset="2"/>
              <a:buChar char="v"/>
            </a:pPr>
            <a:r>
              <a:rPr lang="en-US" sz="2000" dirty="0" smtClean="0">
                <a:solidFill>
                  <a:schemeClr val="tx1"/>
                </a:solidFill>
              </a:rPr>
              <a:t>This is Supervised machine learning classification problem</a:t>
            </a:r>
            <a:r>
              <a:rPr lang="en-US" sz="2000" dirty="0" smtClean="0">
                <a:solidFill>
                  <a:schemeClr val="tx1"/>
                </a:solidFill>
              </a:rPr>
              <a:t>.</a:t>
            </a:r>
          </a:p>
          <a:p>
            <a:pPr>
              <a:buFont typeface="Wingdings" pitchFamily="2" charset="2"/>
              <a:buChar char="v"/>
            </a:pPr>
            <a:endParaRPr lang="en-US" sz="2000" dirty="0" smtClean="0">
              <a:solidFill>
                <a:schemeClr val="tx1"/>
              </a:solidFill>
            </a:endParaRPr>
          </a:p>
          <a:p>
            <a:pPr>
              <a:buFont typeface="Wingdings" pitchFamily="2" charset="2"/>
              <a:buChar char="v"/>
            </a:pPr>
            <a:r>
              <a:rPr lang="en-US" sz="2000" dirty="0" smtClean="0">
                <a:solidFill>
                  <a:schemeClr val="tx1"/>
                </a:solidFill>
              </a:rPr>
              <a:t> </a:t>
            </a:r>
            <a:r>
              <a:rPr lang="en-IN" sz="2000" dirty="0" smtClean="0">
                <a:solidFill>
                  <a:schemeClr val="tx1"/>
                </a:solidFill>
              </a:rPr>
              <a:t>Number of Instances: 10,999</a:t>
            </a:r>
          </a:p>
          <a:p>
            <a:pPr>
              <a:buFont typeface="Wingdings" pitchFamily="2" charset="2"/>
              <a:buChar char="v"/>
            </a:pPr>
            <a:endParaRPr lang="en-IN" sz="2000" dirty="0" smtClean="0">
              <a:solidFill>
                <a:schemeClr val="tx1"/>
              </a:solidFill>
            </a:endParaRPr>
          </a:p>
          <a:p>
            <a:pPr>
              <a:buFont typeface="Wingdings" pitchFamily="2" charset="2"/>
              <a:buChar char="v"/>
            </a:pPr>
            <a:r>
              <a:rPr lang="en-IN" sz="2000" dirty="0" smtClean="0">
                <a:solidFill>
                  <a:schemeClr val="tx1"/>
                </a:solidFill>
              </a:rPr>
              <a:t> Number of Attributes: 11</a:t>
            </a:r>
            <a:endParaRPr lang="en-US" sz="2000" dirty="0" smtClean="0">
              <a:solidFill>
                <a:schemeClr val="tx1"/>
              </a:solidFill>
            </a:endParaRPr>
          </a:p>
        </p:txBody>
      </p:sp>
      <p:sp>
        <p:nvSpPr>
          <p:cNvPr id="1028"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D wallpaper: binary, binary system, data, dataset, word, data deluge,  database | Wallpaper Flare"/>
          <p:cNvPicPr>
            <a:picLocks noChangeArrowheads="1"/>
          </p:cNvPicPr>
          <p:nvPr/>
        </p:nvPicPr>
        <p:blipFill>
          <a:blip r:embed="rId2"/>
          <a:srcRect/>
          <a:stretch>
            <a:fillRect/>
          </a:stretch>
        </p:blipFill>
        <p:spPr bwMode="auto">
          <a:xfrm>
            <a:off x="6370118" y="206959"/>
            <a:ext cx="2559600" cy="1440000"/>
          </a:xfrm>
          <a:prstGeom prst="rect">
            <a:avLst/>
          </a:prstGeom>
          <a:noFill/>
        </p:spPr>
      </p:pic>
      <p:sp>
        <p:nvSpPr>
          <p:cNvPr id="6" name="Title 5"/>
          <p:cNvSpPr>
            <a:spLocks noGrp="1"/>
          </p:cNvSpPr>
          <p:nvPr>
            <p:ph type="ctrTitle"/>
          </p:nvPr>
        </p:nvSpPr>
        <p:spPr>
          <a:xfrm>
            <a:off x="214282" y="1785925"/>
            <a:ext cx="8229600" cy="804875"/>
          </a:xfrm>
        </p:spPr>
        <p:txBody>
          <a:bodyPr>
            <a:normAutofit fontScale="90000"/>
          </a:bodyPr>
          <a:lstStyle/>
          <a:p>
            <a:pPr algn="l"/>
            <a:r>
              <a:rPr lang="en-US" dirty="0" smtClean="0"/>
              <a:t>Dataset Description</a:t>
            </a:r>
            <a:endParaRPr lang="en-US" dirty="0"/>
          </a:p>
        </p:txBody>
      </p:sp>
      <p:sp>
        <p:nvSpPr>
          <p:cNvPr id="9" name="Rectangle 8"/>
          <p:cNvSpPr/>
          <p:nvPr/>
        </p:nvSpPr>
        <p:spPr>
          <a:xfrm>
            <a:off x="428596" y="2928934"/>
            <a:ext cx="8215370" cy="3643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smtClean="0"/>
              <a:t>This dataset features essential attributes related to product delivery. This dataset comprises various attributes related to product delivery and customer interactions. This dataset is valuable for analyzing factors affecting delivery punctuality, customer satisfaction, and optimizing business operations. The data includes categorical and numerical variables, making it suitable for predictive modeling and insights generation. The primary goal of this dataset is to facilitate predictive modeling and analysis to gain insights into factors impacting delivery timeliness.</a:t>
            </a:r>
            <a:endParaRPr lang="en-US" sz="2000" dirty="0"/>
          </a:p>
        </p:txBody>
      </p:sp>
      <p:sp>
        <p:nvSpPr>
          <p:cNvPr id="1028"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download.jpg"/>
          <p:cNvPicPr>
            <a:picLocks/>
          </p:cNvPicPr>
          <p:nvPr/>
        </p:nvPicPr>
        <p:blipFill>
          <a:blip r:embed="rId2"/>
          <a:stretch>
            <a:fillRect/>
          </a:stretch>
        </p:blipFill>
        <p:spPr>
          <a:xfrm>
            <a:off x="6370118" y="206959"/>
            <a:ext cx="2559600" cy="1440000"/>
          </a:xfrm>
          <a:prstGeom prst="rect">
            <a:avLst/>
          </a:prstGeom>
        </p:spPr>
      </p:pic>
      <p:sp>
        <p:nvSpPr>
          <p:cNvPr id="6" name="Title 5"/>
          <p:cNvSpPr>
            <a:spLocks noGrp="1"/>
          </p:cNvSpPr>
          <p:nvPr>
            <p:ph type="ctrTitle"/>
          </p:nvPr>
        </p:nvSpPr>
        <p:spPr>
          <a:xfrm>
            <a:off x="214282" y="1785925"/>
            <a:ext cx="8229600" cy="804875"/>
          </a:xfrm>
        </p:spPr>
        <p:txBody>
          <a:bodyPr>
            <a:normAutofit fontScale="90000"/>
          </a:bodyPr>
          <a:lstStyle/>
          <a:p>
            <a:pPr algn="l"/>
            <a:r>
              <a:rPr lang="en-US" dirty="0" smtClean="0"/>
              <a:t>Features</a:t>
            </a:r>
            <a:endParaRPr lang="en-US" dirty="0"/>
          </a:p>
        </p:txBody>
      </p:sp>
      <p:sp>
        <p:nvSpPr>
          <p:cNvPr id="9" name="Rectangle 8"/>
          <p:cNvSpPr/>
          <p:nvPr/>
        </p:nvSpPr>
        <p:spPr>
          <a:xfrm>
            <a:off x="428596" y="2928934"/>
            <a:ext cx="3929090" cy="3643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buFont typeface="Wingdings" pitchFamily="2" charset="2"/>
              <a:buChar char="v"/>
            </a:pPr>
            <a:r>
              <a:rPr lang="en-US" sz="2000" dirty="0" smtClean="0"/>
              <a:t> Warehouse block</a:t>
            </a:r>
          </a:p>
          <a:p>
            <a:pPr>
              <a:lnSpc>
                <a:spcPct val="150000"/>
              </a:lnSpc>
              <a:buFont typeface="Wingdings" pitchFamily="2" charset="2"/>
              <a:buChar char="v"/>
            </a:pPr>
            <a:r>
              <a:rPr lang="en-US" sz="2000" dirty="0" smtClean="0"/>
              <a:t> Mode of Shipment</a:t>
            </a:r>
          </a:p>
          <a:p>
            <a:pPr>
              <a:lnSpc>
                <a:spcPct val="150000"/>
              </a:lnSpc>
              <a:buFont typeface="Wingdings" pitchFamily="2" charset="2"/>
              <a:buChar char="v"/>
            </a:pPr>
            <a:r>
              <a:rPr lang="en-US" sz="2000" dirty="0" smtClean="0"/>
              <a:t> Customer care calls</a:t>
            </a:r>
          </a:p>
          <a:p>
            <a:pPr>
              <a:lnSpc>
                <a:spcPct val="150000"/>
              </a:lnSpc>
              <a:buFont typeface="Wingdings" pitchFamily="2" charset="2"/>
              <a:buChar char="v"/>
            </a:pPr>
            <a:r>
              <a:rPr lang="en-US" sz="2000" dirty="0" smtClean="0"/>
              <a:t> Customer rating</a:t>
            </a:r>
          </a:p>
          <a:p>
            <a:pPr>
              <a:lnSpc>
                <a:spcPct val="150000"/>
              </a:lnSpc>
              <a:buFont typeface="Wingdings" pitchFamily="2" charset="2"/>
              <a:buChar char="v"/>
            </a:pPr>
            <a:r>
              <a:rPr lang="en-US" sz="2000" dirty="0" smtClean="0"/>
              <a:t> Cost of the Product</a:t>
            </a:r>
          </a:p>
          <a:p>
            <a:pPr>
              <a:lnSpc>
                <a:spcPct val="150000"/>
              </a:lnSpc>
              <a:buFont typeface="Wingdings" pitchFamily="2" charset="2"/>
              <a:buChar char="v"/>
            </a:pPr>
            <a:r>
              <a:rPr lang="en-US" sz="2000" dirty="0" smtClean="0"/>
              <a:t> Prior purchases</a:t>
            </a:r>
            <a:endParaRPr lang="en-US" sz="2000" dirty="0"/>
          </a:p>
        </p:txBody>
      </p:sp>
      <p:sp>
        <p:nvSpPr>
          <p:cNvPr id="10" name="Rectangle 9"/>
          <p:cNvSpPr/>
          <p:nvPr/>
        </p:nvSpPr>
        <p:spPr>
          <a:xfrm>
            <a:off x="4799345" y="2928934"/>
            <a:ext cx="3929090" cy="3643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buFont typeface="Wingdings" pitchFamily="2" charset="2"/>
              <a:buChar char="v"/>
            </a:pPr>
            <a:r>
              <a:rPr lang="en-US" sz="2000" dirty="0" smtClean="0"/>
              <a:t> Product importance</a:t>
            </a:r>
          </a:p>
          <a:p>
            <a:pPr>
              <a:lnSpc>
                <a:spcPct val="150000"/>
              </a:lnSpc>
              <a:buFont typeface="Wingdings" pitchFamily="2" charset="2"/>
              <a:buChar char="v"/>
            </a:pPr>
            <a:r>
              <a:rPr lang="en-US" sz="2000" dirty="0" smtClean="0"/>
              <a:t> Gender</a:t>
            </a:r>
          </a:p>
          <a:p>
            <a:pPr>
              <a:lnSpc>
                <a:spcPct val="150000"/>
              </a:lnSpc>
              <a:buFont typeface="Wingdings" pitchFamily="2" charset="2"/>
              <a:buChar char="v"/>
            </a:pPr>
            <a:r>
              <a:rPr lang="en-US" sz="2000" dirty="0" smtClean="0"/>
              <a:t> Discount offered</a:t>
            </a:r>
          </a:p>
          <a:p>
            <a:pPr>
              <a:lnSpc>
                <a:spcPct val="150000"/>
              </a:lnSpc>
              <a:buFont typeface="Wingdings" pitchFamily="2" charset="2"/>
              <a:buChar char="v"/>
            </a:pPr>
            <a:r>
              <a:rPr lang="en-US" sz="2000" dirty="0" smtClean="0"/>
              <a:t> Weight in gms</a:t>
            </a:r>
          </a:p>
          <a:p>
            <a:pPr>
              <a:lnSpc>
                <a:spcPct val="150000"/>
              </a:lnSpc>
              <a:buFont typeface="Wingdings" pitchFamily="2" charset="2"/>
              <a:buChar char="v"/>
            </a:pPr>
            <a:r>
              <a:rPr lang="en-US" sz="2000" dirty="0" smtClean="0"/>
              <a:t> Reached on Time Y.N</a:t>
            </a:r>
            <a:endParaRPr lang="en-US" sz="2000" dirty="0"/>
          </a:p>
        </p:txBody>
      </p:sp>
      <p:sp>
        <p:nvSpPr>
          <p:cNvPr id="1028"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722" name="AutoShape 2" descr="91,565 Features Stock Photos - Free &amp; Royalty-Free Stock Photos from  Dreams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724" name="AutoShape 4" descr="91,565 Features Stock Photos - Free &amp; Royalty-Free Stock Photos from  Dreams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726" name="AutoShape 6" descr="91,565 Features Stock Photos - Free &amp; Royalty-Free Stock Photos from  Dreams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728" name="AutoShape 8" descr="91,565 Features Stock Photos - Free &amp; Royalty-Free Stock Photos from  Dreams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730" name="AutoShape 10" descr="91,565 Features Stock Photos - Free &amp; Royalty-Free Stock Photos from  Dreams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732" name="AutoShape 12" descr="91,565 Features Stock Photos - Free &amp; Royalty-Free Stock Photos from  Dreams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734" name="AutoShape 14" descr="91,565 Features Stock Photos - Free &amp; Royalty-Free Stock Photos from  Dreams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736" name="AutoShape 16" descr="91,565 Features Stock Photos - Free &amp; Royalty-Free Stock Photos from  Dreams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738" name="AutoShape 18" descr="91,565 Features Stock Photos - Free &amp; Royalty-Free Stock Photos from  Dreams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14282" y="1785925"/>
            <a:ext cx="8229600" cy="804875"/>
          </a:xfrm>
        </p:spPr>
        <p:txBody>
          <a:bodyPr>
            <a:normAutofit fontScale="90000"/>
          </a:bodyPr>
          <a:lstStyle/>
          <a:p>
            <a:pPr algn="l"/>
            <a:r>
              <a:rPr lang="en-US" dirty="0" smtClean="0"/>
              <a:t>Importing libraries</a:t>
            </a:r>
            <a:endParaRPr lang="en-US" dirty="0"/>
          </a:p>
        </p:txBody>
      </p:sp>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pSp>
        <p:nvGrpSpPr>
          <p:cNvPr id="15" name="Group 14"/>
          <p:cNvGrpSpPr/>
          <p:nvPr/>
        </p:nvGrpSpPr>
        <p:grpSpPr>
          <a:xfrm>
            <a:off x="159175" y="3038476"/>
            <a:ext cx="8784000" cy="2637740"/>
            <a:chOff x="159175" y="3038476"/>
            <a:chExt cx="8784000" cy="2637740"/>
          </a:xfrm>
        </p:grpSpPr>
        <p:pic>
          <p:nvPicPr>
            <p:cNvPr id="31746" name="Picture 2"/>
            <p:cNvPicPr>
              <a:picLocks noChangeAspect="1" noChangeArrowheads="1"/>
            </p:cNvPicPr>
            <p:nvPr/>
          </p:nvPicPr>
          <p:blipFill>
            <a:blip r:embed="rId2"/>
            <a:srcRect/>
            <a:stretch>
              <a:fillRect/>
            </a:stretch>
          </p:blipFill>
          <p:spPr bwMode="auto">
            <a:xfrm>
              <a:off x="159175" y="3038476"/>
              <a:ext cx="8784000" cy="723793"/>
            </a:xfrm>
            <a:prstGeom prst="rect">
              <a:avLst/>
            </a:prstGeom>
            <a:noFill/>
            <a:ln>
              <a:noFill/>
            </a:ln>
          </p:spPr>
        </p:pic>
        <p:pic>
          <p:nvPicPr>
            <p:cNvPr id="31747" name="Picture 3"/>
            <p:cNvPicPr>
              <a:picLocks noChangeAspect="1" noChangeArrowheads="1"/>
            </p:cNvPicPr>
            <p:nvPr/>
          </p:nvPicPr>
          <p:blipFill>
            <a:blip r:embed="rId3"/>
            <a:srcRect/>
            <a:stretch>
              <a:fillRect/>
            </a:stretch>
          </p:blipFill>
          <p:spPr bwMode="auto">
            <a:xfrm>
              <a:off x="159175" y="3760893"/>
              <a:ext cx="8784000" cy="853613"/>
            </a:xfrm>
            <a:prstGeom prst="rect">
              <a:avLst/>
            </a:prstGeom>
            <a:noFill/>
            <a:ln>
              <a:noFill/>
            </a:ln>
          </p:spPr>
        </p:pic>
        <p:pic>
          <p:nvPicPr>
            <p:cNvPr id="31748" name="Picture 4"/>
            <p:cNvPicPr>
              <a:picLocks noChangeAspect="1" noChangeArrowheads="1"/>
            </p:cNvPicPr>
            <p:nvPr/>
          </p:nvPicPr>
          <p:blipFill>
            <a:blip r:embed="rId4"/>
            <a:srcRect/>
            <a:stretch>
              <a:fillRect/>
            </a:stretch>
          </p:blipFill>
          <p:spPr bwMode="auto">
            <a:xfrm>
              <a:off x="159175" y="4613130"/>
              <a:ext cx="8784000" cy="273627"/>
            </a:xfrm>
            <a:prstGeom prst="rect">
              <a:avLst/>
            </a:prstGeom>
            <a:noFill/>
            <a:ln>
              <a:noFill/>
            </a:ln>
          </p:spPr>
        </p:pic>
        <p:pic>
          <p:nvPicPr>
            <p:cNvPr id="31749" name="Picture 5"/>
            <p:cNvPicPr>
              <a:picLocks noChangeAspect="1" noChangeArrowheads="1"/>
            </p:cNvPicPr>
            <p:nvPr/>
          </p:nvPicPr>
          <p:blipFill>
            <a:blip r:embed="rId5"/>
            <a:srcRect/>
            <a:stretch>
              <a:fillRect/>
            </a:stretch>
          </p:blipFill>
          <p:spPr bwMode="auto">
            <a:xfrm>
              <a:off x="159175" y="4885381"/>
              <a:ext cx="8784000" cy="255973"/>
            </a:xfrm>
            <a:prstGeom prst="rect">
              <a:avLst/>
            </a:prstGeom>
            <a:noFill/>
            <a:ln>
              <a:noFill/>
            </a:ln>
          </p:spPr>
        </p:pic>
        <p:pic>
          <p:nvPicPr>
            <p:cNvPr id="31750" name="Picture 6"/>
            <p:cNvPicPr>
              <a:picLocks noChangeAspect="1" noChangeArrowheads="1"/>
            </p:cNvPicPr>
            <p:nvPr/>
          </p:nvPicPr>
          <p:blipFill>
            <a:blip r:embed="rId6"/>
            <a:srcRect/>
            <a:stretch>
              <a:fillRect/>
            </a:stretch>
          </p:blipFill>
          <p:spPr bwMode="auto">
            <a:xfrm>
              <a:off x="159175" y="5139978"/>
              <a:ext cx="8784000" cy="264534"/>
            </a:xfrm>
            <a:prstGeom prst="rect">
              <a:avLst/>
            </a:prstGeom>
            <a:noFill/>
            <a:ln>
              <a:noFill/>
            </a:ln>
          </p:spPr>
        </p:pic>
        <p:pic>
          <p:nvPicPr>
            <p:cNvPr id="31751" name="Picture 7"/>
            <p:cNvPicPr>
              <a:picLocks noChangeAspect="1" noChangeArrowheads="1"/>
            </p:cNvPicPr>
            <p:nvPr/>
          </p:nvPicPr>
          <p:blipFill>
            <a:blip r:embed="rId7"/>
            <a:srcRect/>
            <a:stretch>
              <a:fillRect/>
            </a:stretch>
          </p:blipFill>
          <p:spPr bwMode="auto">
            <a:xfrm>
              <a:off x="159175" y="5403138"/>
              <a:ext cx="8784000" cy="273078"/>
            </a:xfrm>
            <a:prstGeom prst="rect">
              <a:avLst/>
            </a:prstGeom>
            <a:noFill/>
            <a:ln>
              <a:noFill/>
            </a:ln>
          </p:spPr>
        </p:pic>
      </p:grpSp>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14282" y="1785925"/>
            <a:ext cx="8229600" cy="804875"/>
          </a:xfrm>
        </p:spPr>
        <p:txBody>
          <a:bodyPr>
            <a:normAutofit fontScale="90000"/>
          </a:bodyPr>
          <a:lstStyle/>
          <a:p>
            <a:pPr algn="l"/>
            <a:r>
              <a:rPr lang="en-US" dirty="0" smtClean="0"/>
              <a:t>Data Assessment</a:t>
            </a:r>
            <a:endParaRPr lang="en-US" dirty="0"/>
          </a:p>
        </p:txBody>
      </p:sp>
      <p:sp>
        <p:nvSpPr>
          <p:cNvPr id="9" name="Rectangle 8"/>
          <p:cNvSpPr/>
          <p:nvPr/>
        </p:nvSpPr>
        <p:spPr>
          <a:xfrm>
            <a:off x="399640" y="2786058"/>
            <a:ext cx="8101450" cy="3643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buFont typeface="Wingdings" pitchFamily="2" charset="2"/>
              <a:buChar char="v"/>
            </a:pPr>
            <a:r>
              <a:rPr lang="en-US" sz="2000" dirty="0" smtClean="0"/>
              <a:t> Following functions are used: </a:t>
            </a:r>
          </a:p>
          <a:p>
            <a:pPr>
              <a:lnSpc>
                <a:spcPct val="200000"/>
              </a:lnSpc>
              <a:buFont typeface="Wingdings" pitchFamily="2" charset="2"/>
              <a:buChar char="ü"/>
            </a:pPr>
            <a:r>
              <a:rPr lang="en-US" sz="2000" dirty="0" smtClean="0"/>
              <a:t> Data shape</a:t>
            </a:r>
          </a:p>
          <a:p>
            <a:pPr>
              <a:lnSpc>
                <a:spcPct val="200000"/>
              </a:lnSpc>
              <a:buFont typeface="Wingdings" pitchFamily="2" charset="2"/>
              <a:buChar char="ü"/>
            </a:pPr>
            <a:r>
              <a:rPr lang="en-US" sz="2000" dirty="0" smtClean="0"/>
              <a:t> Describe</a:t>
            </a:r>
          </a:p>
          <a:p>
            <a:pPr>
              <a:lnSpc>
                <a:spcPct val="200000"/>
              </a:lnSpc>
              <a:buFont typeface="Wingdings" pitchFamily="2" charset="2"/>
              <a:buChar char="ü"/>
            </a:pPr>
            <a:r>
              <a:rPr lang="en-US" sz="2000" dirty="0" smtClean="0"/>
              <a:t> Info</a:t>
            </a:r>
          </a:p>
          <a:p>
            <a:pPr>
              <a:lnSpc>
                <a:spcPct val="200000"/>
              </a:lnSpc>
              <a:buFont typeface="Wingdings" pitchFamily="2" charset="2"/>
              <a:buChar char="ü"/>
            </a:pPr>
            <a:r>
              <a:rPr lang="en-US" sz="2000" dirty="0" smtClean="0"/>
              <a:t> Isnull.sum </a:t>
            </a:r>
          </a:p>
          <a:p>
            <a:pPr>
              <a:lnSpc>
                <a:spcPct val="200000"/>
              </a:lnSpc>
              <a:buFont typeface="Wingdings" pitchFamily="2" charset="2"/>
              <a:buChar char="ü"/>
            </a:pPr>
            <a:r>
              <a:rPr lang="en-US" sz="2000" dirty="0" smtClean="0"/>
              <a:t> Value counts</a:t>
            </a:r>
            <a:endParaRPr lang="en-US" dirty="0"/>
          </a:p>
        </p:txBody>
      </p:sp>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14282" y="1785925"/>
            <a:ext cx="8229600" cy="804875"/>
          </a:xfrm>
        </p:spPr>
        <p:txBody>
          <a:bodyPr>
            <a:normAutofit fontScale="90000"/>
          </a:bodyPr>
          <a:lstStyle/>
          <a:p>
            <a:pPr algn="l"/>
            <a:r>
              <a:rPr lang="en-US" dirty="0" smtClean="0"/>
              <a:t>Data Assessment</a:t>
            </a:r>
            <a:endParaRPr lang="en-US" dirty="0"/>
          </a:p>
        </p:txBody>
      </p:sp>
      <p:sp>
        <p:nvSpPr>
          <p:cNvPr id="9" name="Rectangle 8"/>
          <p:cNvSpPr/>
          <p:nvPr/>
        </p:nvSpPr>
        <p:spPr>
          <a:xfrm>
            <a:off x="428596" y="2928934"/>
            <a:ext cx="8101450"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Wingdings" pitchFamily="2" charset="2"/>
              <a:buChar char="v"/>
            </a:pPr>
            <a:r>
              <a:rPr lang="en-US" sz="2000" dirty="0" smtClean="0"/>
              <a:t> </a:t>
            </a:r>
            <a:r>
              <a:rPr lang="en-US" sz="2000" dirty="0" smtClean="0">
                <a:solidFill>
                  <a:schemeClr val="tx1"/>
                </a:solidFill>
                <a:latin typeface="Arial" pitchFamily="34" charset="0"/>
                <a:cs typeface="Arial" pitchFamily="34" charset="0"/>
              </a:rPr>
              <a:t>Target variable contains 60% values that indicates the product was not on time and 40% that indicates it was on time.</a:t>
            </a:r>
            <a:endParaRPr lang="en-US" sz="2000" dirty="0" smtClean="0">
              <a:latin typeface="Arial" pitchFamily="34" charset="0"/>
              <a:cs typeface="Arial" pitchFamily="34" charset="0"/>
            </a:endParaRPr>
          </a:p>
        </p:txBody>
      </p:sp>
      <p:sp>
        <p:nvSpPr>
          <p:cNvPr id="27652" name="AutoShape 4"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4" name="AutoShape 6"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6" name="AutoShape 8"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8" name="AutoShape 10"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0" name="AutoShape 12" descr="Importance Of Context, By Tony Zampella | Service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2770" name="Picture 2"/>
          <p:cNvPicPr>
            <a:picLocks noChangeArrowheads="1"/>
          </p:cNvPicPr>
          <p:nvPr/>
        </p:nvPicPr>
        <p:blipFill>
          <a:blip r:embed="rId2"/>
          <a:srcRect/>
          <a:stretch>
            <a:fillRect/>
          </a:stretch>
        </p:blipFill>
        <p:spPr bwMode="auto">
          <a:xfrm>
            <a:off x="429321" y="4000504"/>
            <a:ext cx="8100000" cy="2495550"/>
          </a:xfrm>
          <a:prstGeom prst="rect">
            <a:avLst/>
          </a:prstGeom>
          <a:noFill/>
          <a:ln w="9525">
            <a:noFill/>
            <a:miter lim="800000"/>
            <a:headEnd/>
            <a:tailEnd/>
          </a:ln>
          <a:effectLst/>
        </p:spPr>
      </p:pic>
    </p:spTree>
    <p:extLst>
      <p:ext uri="{BB962C8B-B14F-4D97-AF65-F5344CB8AC3E}">
        <p14:creationId xmlns="" xmlns:p14="http://schemas.microsoft.com/office/powerpoint/2010/main" val="3619444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531</TotalTime>
  <Words>1173</Words>
  <Application>Microsoft Office PowerPoint</Application>
  <PresentationFormat>On-screen Show (4:3)</PresentationFormat>
  <Paragraphs>108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Foundry</vt:lpstr>
      <vt:lpstr>Predicted Delivery Insights</vt:lpstr>
      <vt:lpstr>Content</vt:lpstr>
      <vt:lpstr>Context</vt:lpstr>
      <vt:lpstr>Problem Statement</vt:lpstr>
      <vt:lpstr>Dataset Description</vt:lpstr>
      <vt:lpstr>Features</vt:lpstr>
      <vt:lpstr>Importing libraries</vt:lpstr>
      <vt:lpstr>Data Assessment</vt:lpstr>
      <vt:lpstr>Data Assessment</vt:lpstr>
      <vt:lpstr>Data Assessment</vt:lpstr>
      <vt:lpstr>EDA</vt:lpstr>
      <vt:lpstr>EDA</vt:lpstr>
      <vt:lpstr>Slide 13</vt:lpstr>
      <vt:lpstr>Slide 14</vt:lpstr>
      <vt:lpstr>Slide 15</vt:lpstr>
      <vt:lpstr>Distribution of Warehouse Blocks</vt:lpstr>
      <vt:lpstr>Distribution of Mode of Shipment</vt:lpstr>
      <vt:lpstr>Distribution of Product Importance</vt:lpstr>
      <vt:lpstr>Key Performance Indicator</vt:lpstr>
      <vt:lpstr>Model Building</vt:lpstr>
      <vt:lpstr>Logistic Regression</vt:lpstr>
      <vt:lpstr>Decision Tree</vt:lpstr>
      <vt:lpstr>Ada Boost</vt:lpstr>
      <vt:lpstr>Random Forest</vt:lpstr>
      <vt:lpstr>Best Outcome</vt:lpstr>
      <vt:lpstr>Conclusion</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Deposit Prediction</dc:title>
  <dc:creator>DELL</dc:creator>
  <cp:lastModifiedBy>DELL</cp:lastModifiedBy>
  <cp:revision>37</cp:revision>
  <dcterms:created xsi:type="dcterms:W3CDTF">2023-10-05T11:41:55Z</dcterms:created>
  <dcterms:modified xsi:type="dcterms:W3CDTF">2023-10-07T13:08:45Z</dcterms:modified>
</cp:coreProperties>
</file>