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Gill Sans"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4"/>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9" name="Google Shape;29;p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32" name="Google Shape;32;p4"/>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6" name="Google Shape;36;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39" name="Google Shape;39;p5"/>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40" name="Google Shape;40;p5"/>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1"/>
        <p:cNvGrpSpPr/>
        <p:nvPr/>
      </p:nvGrpSpPr>
      <p:grpSpPr>
        <a:xfrm>
          <a:off x="0" y="0"/>
          <a:ext cx="0" cy="0"/>
          <a:chOff x="0" y="0"/>
          <a:chExt cx="0" cy="0"/>
        </a:xfrm>
      </p:grpSpPr>
      <p:sp>
        <p:nvSpPr>
          <p:cNvPr id="42" name="Google Shape;42;p6"/>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3" name="Google Shape;43;p6"/>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3000"/>
              </a:lnSpc>
              <a:spcBef>
                <a:spcPts val="0"/>
              </a:spcBef>
              <a:spcAft>
                <a:spcPts val="0"/>
              </a:spcAft>
              <a:buClr>
                <a:srgbClr val="562214"/>
              </a:buClr>
              <a:buSzPts val="4000"/>
              <a:buFont typeface="Gill Sans" panose="020B0502020104020203"/>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5" name="Google Shape;45;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48" name="Google Shape;48;p6"/>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9" name="Google Shape;49;p6"/>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50" name="Google Shape;50;p6"/>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7"/>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panose="020B0502020104020203"/>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8"/>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8"/>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8"/>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1000"/>
              </a:lnSpc>
              <a:spcBef>
                <a:spcPts val="0"/>
              </a:spcBef>
              <a:spcAft>
                <a:spcPts val="0"/>
              </a:spcAft>
              <a:buClr>
                <a:srgbClr val="562214"/>
              </a:buClr>
              <a:buSzPts val="2200"/>
              <a:buFont typeface="Gill Sans" panose="020B0502020104020203"/>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panose="020B0502020104020203"/>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79" name="Google Shape;79;p1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0" name="Google Shape;80;p1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1" name="Google Shape;81;p1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2" name="Google Shape;82;p1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3" name="Google Shape;83;p1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7" name="Google Shape;7;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 name="Google Shape;8;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9" name="Google Shape;9;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 name="Google Shape;10;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panose="020B0502020104020203"/>
              <a:buNone/>
              <a:defRPr sz="4300" b="0" i="0" u="none" strike="noStrike" cap="none">
                <a:solidFill>
                  <a:srgbClr val="562214"/>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2" name="Google Shape;12;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3" name="Google Shape;13;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4" name="Google Shape;14;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US"/>
              <a:t>‹#›</a:t>
            </a:fld>
            <a:endParaRPr lang="en-US"/>
          </a:p>
        </p:txBody>
      </p:sp>
      <p:sp>
        <p:nvSpPr>
          <p:cNvPr id="15" name="Google Shape;15;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184275" y="274638"/>
            <a:ext cx="8229601" cy="1554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ct val="100000"/>
              <a:buFont typeface="Times New Roman" panose="02020603050405020304"/>
              <a:buNone/>
            </a:pPr>
            <a:r>
              <a:rPr lang="en-US" sz="2600" b="1" dirty="0">
                <a:latin typeface="Times New Roman" panose="02020603050405020304"/>
                <a:ea typeface="Times New Roman" panose="02020603050405020304"/>
                <a:cs typeface="Times New Roman" panose="02020603050405020304"/>
                <a:sym typeface="Times New Roman" panose="02020603050405020304"/>
              </a:rPr>
              <a:t>LIFE INSURANCE PREDICTION</a:t>
            </a:r>
            <a:br>
              <a:rPr lang="en-US" sz="2600" b="1" dirty="0">
                <a:latin typeface="Times New Roman" panose="02020603050405020304"/>
                <a:ea typeface="Times New Roman" panose="02020603050405020304"/>
                <a:cs typeface="Times New Roman" panose="02020603050405020304"/>
                <a:sym typeface="Times New Roman" panose="02020603050405020304"/>
              </a:rPr>
            </a:br>
            <a:endParaRPr sz="2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3"/>
          <p:cNvSpPr/>
          <p:nvPr/>
        </p:nvSpPr>
        <p:spPr>
          <a:xfrm flipH="1">
            <a:off x="1184563" y="3177436"/>
            <a:ext cx="8077202" cy="960328"/>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WITH ARTIFICIAL INTELLIGENCE</a:t>
            </a:r>
          </a:p>
        </p:txBody>
      </p:sp>
      <p:sp>
        <p:nvSpPr>
          <p:cNvPr id="103" name="Google Shape;103;p13"/>
          <p:cNvSpPr/>
          <p:nvPr/>
        </p:nvSpPr>
        <p:spPr>
          <a:xfrm flipH="1">
            <a:off x="1048134" y="4495800"/>
            <a:ext cx="3886203" cy="156966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600" b="0" i="0" u="none" strike="noStrike" cap="none" dirty="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04" name="Google Shape;104;p13"/>
          <p:cNvSpPr/>
          <p:nvPr/>
        </p:nvSpPr>
        <p:spPr>
          <a:xfrm>
            <a:off x="5235605" y="4490773"/>
            <a:ext cx="3505200" cy="279345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p>
          <a:p>
            <a:pPr marL="0" marR="0" lvl="0" indent="0" algn="ctr" rtl="0">
              <a:lnSpc>
                <a:spcPct val="170000"/>
              </a:lnSpc>
              <a:spcBef>
                <a:spcPts val="0"/>
              </a:spcBef>
              <a:spcAft>
                <a:spcPts val="0"/>
              </a:spcAft>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PEDDADA SRINIVAS – 226Q5A4301</a:t>
            </a:r>
          </a:p>
          <a:p>
            <a:pPr marL="0" marR="0" lvl="0" indent="0" algn="ctr" rtl="0">
              <a:lnSpc>
                <a:spcPct val="170000"/>
              </a:lnSpc>
              <a:spcBef>
                <a:spcPts val="0"/>
              </a:spcBef>
              <a:spcAft>
                <a:spcPts val="0"/>
              </a:spcAft>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VENNAPU AJAY – 226Q5A4305</a:t>
            </a:r>
          </a:p>
          <a:p>
            <a:pPr marL="0" marR="0" lvl="0" indent="0" algn="ctr" rtl="0">
              <a:lnSpc>
                <a:spcPct val="170000"/>
              </a:lnSpc>
              <a:spcBef>
                <a:spcPts val="0"/>
              </a:spcBef>
              <a:spcAft>
                <a:spcPts val="0"/>
              </a:spcAft>
              <a:buNone/>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NAKKA VINAY – 226Q5A4303</a:t>
            </a:r>
          </a:p>
          <a:p>
            <a:pPr marL="0" marR="0" lvl="0" indent="0" algn="ctr" rtl="0">
              <a:lnSpc>
                <a:spcPct val="170000"/>
              </a:lnSpc>
              <a:spcBef>
                <a:spcPts val="0"/>
              </a:spcBef>
              <a:spcAft>
                <a:spcPts val="0"/>
              </a:spcAft>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SIRIKI JAGAN – 216Q</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1A4364</a:t>
            </a:r>
          </a:p>
          <a:p>
            <a:pPr marL="0" marR="0" lvl="0" indent="0" algn="ctr" rtl="0">
              <a:lnSpc>
                <a:spcPct val="170000"/>
              </a:lnSpc>
              <a:spcBef>
                <a:spcPts val="0"/>
              </a:spcBef>
              <a:spcAft>
                <a:spcPts val="0"/>
              </a:spcAft>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ADDURI LOKESH KUMAR – 216Q1A4329</a:t>
            </a:r>
          </a:p>
          <a:p>
            <a:pPr marL="0" marR="0" lvl="0" indent="0" algn="ctr" rtl="0">
              <a:lnSpc>
                <a:spcPct val="170000"/>
              </a:lnSpc>
              <a:spcBef>
                <a:spcPts val="0"/>
              </a:spcBef>
              <a:spcAft>
                <a:spcPts val="0"/>
              </a:spcAft>
              <a:buNone/>
            </a:pPr>
            <a:endParaRPr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550E924D-E42E-23AC-198B-C13CE6A0A4A0}"/>
              </a:ext>
            </a:extLst>
          </p:cNvPr>
          <p:cNvPicPr>
            <a:picLocks noChangeAspect="1"/>
          </p:cNvPicPr>
          <p:nvPr/>
        </p:nvPicPr>
        <p:blipFill>
          <a:blip r:embed="rId3"/>
          <a:stretch>
            <a:fillRect/>
          </a:stretch>
        </p:blipFill>
        <p:spPr>
          <a:xfrm>
            <a:off x="3349239" y="1351157"/>
            <a:ext cx="3170195" cy="1661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Gill Sans" panose="020B0502020104020203"/>
              <a:buNone/>
            </a:pPr>
            <a:r>
              <a:rPr lang="en-US" sz="3200" b="1"/>
              <a:t>ALGORITHM</a:t>
            </a:r>
          </a:p>
        </p:txBody>
      </p:sp>
      <p:sp>
        <p:nvSpPr>
          <p:cNvPr id="158" name="Google Shape;158;p22"/>
          <p:cNvSpPr txBox="1">
            <a:spLocks noGrp="1"/>
          </p:cNvSpPr>
          <p:nvPr>
            <p:ph type="body" idx="1"/>
          </p:nvPr>
        </p:nvSpPr>
        <p:spPr>
          <a:xfrm>
            <a:off x="1371600" y="1447801"/>
            <a:ext cx="7498080" cy="4800600"/>
          </a:xfrm>
          <a:prstGeom prst="rect">
            <a:avLst/>
          </a:prstGeom>
          <a:noFill/>
          <a:ln>
            <a:noFill/>
          </a:ln>
        </p:spPr>
        <p:txBody>
          <a:bodyPr spcFirstLastPara="1" wrap="square" lIns="91425" tIns="45700" rIns="91425" bIns="45700" anchor="t" anchorCtr="0">
            <a:normAutofit/>
          </a:bodyPr>
          <a:lstStyle/>
          <a:p>
            <a:pPr marL="365760" lvl="0" indent="-283210" algn="l" rtl="0">
              <a:lnSpc>
                <a:spcPct val="100000"/>
              </a:lnSpc>
              <a:spcBef>
                <a:spcPts val="0"/>
              </a:spcBef>
              <a:spcAft>
                <a:spcPts val="0"/>
              </a:spcAft>
              <a:buSzPts val="1600"/>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The algorithm we have used for developing the model is Random Forest classifier.</a:t>
            </a:r>
          </a:p>
          <a:p>
            <a:pPr marL="82550" lvl="0" indent="0" algn="l" rtl="0">
              <a:lnSpc>
                <a:spcPct val="100000"/>
              </a:lnSpc>
              <a:spcBef>
                <a:spcPts val="600"/>
              </a:spcBef>
              <a:spcAft>
                <a:spcPts val="0"/>
              </a:spcAft>
              <a:buSzPts val="256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256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9" name="Google Shape;159;p22"/>
          <p:cNvPicPr preferRelativeResize="0"/>
          <p:nvPr/>
        </p:nvPicPr>
        <p:blipFill>
          <a:blip r:embed="rId3"/>
          <a:srcRect/>
          <a:stretch/>
        </p:blipFill>
        <p:spPr>
          <a:xfrm>
            <a:off x="2133600" y="2751355"/>
            <a:ext cx="5791200" cy="40103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panose="020B0502020104020203"/>
              <a:buNone/>
            </a:pPr>
            <a:r>
              <a:rPr lang="en-US" dirty="0"/>
              <a:t>Random </a:t>
            </a:r>
            <a:r>
              <a:rPr lang="en-US"/>
              <a:t>Forest Classifier:</a:t>
            </a:r>
            <a:endParaRPr dirty="0"/>
          </a:p>
        </p:txBody>
      </p:sp>
      <p:sp>
        <p:nvSpPr>
          <p:cNvPr id="165" name="Google Shape;165;p23"/>
          <p:cNvSpPr txBox="1">
            <a:spLocks noGrp="1"/>
          </p:cNvSpPr>
          <p:nvPr>
            <p:ph type="body" idx="1"/>
          </p:nvPr>
        </p:nvSpPr>
        <p:spPr>
          <a:xfrm>
            <a:off x="1435608" y="1417638"/>
            <a:ext cx="7498080" cy="4830762"/>
          </a:xfrm>
          <a:prstGeom prst="rect">
            <a:avLst/>
          </a:prstGeom>
          <a:noFill/>
          <a:ln>
            <a:noFill/>
          </a:ln>
        </p:spPr>
        <p:txBody>
          <a:bodyPr spcFirstLastPara="1" wrap="square" lIns="91425" tIns="45700" rIns="91425" bIns="45700" anchor="t" anchorCtr="0">
            <a:normAutofit/>
          </a:bodyPr>
          <a:lstStyle/>
          <a:p>
            <a:pPr marL="365760" lvl="0" indent="-181610" algn="l" rtl="0">
              <a:lnSpc>
                <a:spcPct val="100000"/>
              </a:lnSpc>
              <a:spcBef>
                <a:spcPts val="600"/>
              </a:spcBef>
              <a:spcAft>
                <a:spcPts val="0"/>
              </a:spcAft>
              <a:buSzPts val="1600"/>
              <a:buNone/>
            </a:pPr>
            <a:r>
              <a:rPr lang="en-US" sz="1800" b="1" dirty="0"/>
              <a:t>1. Ensemble of Decision Trees:</a:t>
            </a:r>
            <a:r>
              <a:rPr lang="en-US" sz="1800" dirty="0"/>
              <a:t> Random Forest builds multiple decision trees, each trained on a different random subset of the data and considering only a random subset of features. This creates diverse trees.</a:t>
            </a:r>
          </a:p>
          <a:p>
            <a:pPr marL="365760" lvl="0" indent="-181610" algn="l" rtl="0">
              <a:lnSpc>
                <a:spcPct val="100000"/>
              </a:lnSpc>
              <a:spcBef>
                <a:spcPts val="600"/>
              </a:spcBef>
              <a:spcAft>
                <a:spcPts val="0"/>
              </a:spcAft>
              <a:buSzPts val="1600"/>
              <a:buNone/>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600"/>
              </a:spcBef>
              <a:spcAft>
                <a:spcPts val="0"/>
              </a:spcAft>
              <a:buSzPts val="1600"/>
              <a:buNone/>
            </a:pPr>
            <a:r>
              <a:rPr lang="en-US" sz="1800" b="1" dirty="0"/>
              <a:t>2. Random Data and Feature Selection:</a:t>
            </a:r>
            <a:r>
              <a:rPr lang="en-US" sz="1800" dirty="0"/>
              <a:t> The randomness in data and feature selection during tree construction is key. It reduces overfitting and makes the model more robust by ensuring each tree learns different aspects of the data.</a:t>
            </a:r>
            <a:endParaRPr lang="en-US" sz="1800" dirty="0">
              <a:latin typeface="Times New Roman" panose="02020603050405020304"/>
              <a:cs typeface="Times New Roman" panose="02020603050405020304"/>
              <a:sym typeface="Times New Roman" panose="02020603050405020304"/>
            </a:endParaRPr>
          </a:p>
          <a:p>
            <a:pPr marL="365760" lvl="0" indent="-181610" algn="l" rtl="0">
              <a:lnSpc>
                <a:spcPct val="100000"/>
              </a:lnSpc>
              <a:spcBef>
                <a:spcPts val="600"/>
              </a:spcBef>
              <a:spcAft>
                <a:spcPts val="0"/>
              </a:spcAft>
              <a:buSzPts val="1600"/>
              <a:buNone/>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600"/>
              </a:spcBef>
              <a:spcAft>
                <a:spcPts val="0"/>
              </a:spcAft>
              <a:buSzPts val="1600"/>
              <a:buNone/>
            </a:pPr>
            <a:r>
              <a:rPr lang="en-US" sz="1800" b="1" dirty="0"/>
              <a:t>3. Majority Voting for Prediction:</a:t>
            </a:r>
            <a:r>
              <a:rPr lang="en-US" sz="1800" dirty="0"/>
              <a:t> For classification, the Random Forest combines the predictions of all individual trees through majority voting. The class that receives the most votes becomes the final prediction. This aggregation often leads to higher accuracy and better generalization compared to a single decision tree.</a:t>
            </a:r>
            <a:endParaRPr sz="18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272155" y="110490"/>
            <a:ext cx="3048000" cy="306705"/>
          </a:xfrm>
          <a:prstGeom prst="rect">
            <a:avLst/>
          </a:prstGeom>
          <a:noFill/>
        </p:spPr>
        <p:txBody>
          <a:bodyPr wrap="square" rtlCol="0">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panose="020B0502020104020203"/>
              <a:buNone/>
            </a:pPr>
            <a:r>
              <a:rPr lang="en-US" dirty="0"/>
              <a:t>Main Outcomes:</a:t>
            </a:r>
            <a:endParaRPr dirty="0"/>
          </a:p>
        </p:txBody>
      </p:sp>
      <p:sp>
        <p:nvSpPr>
          <p:cNvPr id="171" name="Google Shape;171;p24"/>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181610" algn="l" rtl="0">
              <a:lnSpc>
                <a:spcPct val="100000"/>
              </a:lnSpc>
              <a:spcBef>
                <a:spcPts val="0"/>
              </a:spcBef>
              <a:spcAft>
                <a:spcPts val="0"/>
              </a:spcAft>
              <a:buSzPts val="16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In this project, the Random Forest Classifier is employed to predict two main outcomes:</a:t>
            </a:r>
          </a:p>
          <a:p>
            <a:pPr marL="365760" lvl="0" indent="-283210" algn="l" rtl="0">
              <a:lnSpc>
                <a:spcPct val="100000"/>
              </a:lnSpc>
              <a:spcBef>
                <a:spcPts val="600"/>
              </a:spcBef>
              <a:spcAft>
                <a:spcPts val="0"/>
              </a:spcAft>
              <a:buSzPts val="160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Eligibility for Life Insurance: </a:t>
            </a:r>
            <a:r>
              <a:rPr lang="en-US" sz="2000" dirty="0">
                <a:latin typeface="Times New Roman" panose="02020603050405020304"/>
                <a:ea typeface="Times New Roman" panose="02020603050405020304"/>
                <a:cs typeface="Times New Roman" panose="02020603050405020304"/>
                <a:sym typeface="Times New Roman" panose="02020603050405020304"/>
              </a:rPr>
              <a:t>The model predicts whether an individual is eligible or not based on various factors such as age, health status, income, expenses, financial goals, marital status, number of dependents, debts, liabilities, risk tolerance, and future financial needs.</a:t>
            </a:r>
          </a:p>
          <a:p>
            <a:pPr marL="365760" lvl="0" indent="-283210" algn="l" rtl="0">
              <a:lnSpc>
                <a:spcPct val="100000"/>
              </a:lnSpc>
              <a:spcBef>
                <a:spcPts val="600"/>
              </a:spcBef>
              <a:spcAft>
                <a:spcPts val="0"/>
              </a:spcAft>
              <a:buSzPts val="160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Type of Insurance Policy: </a:t>
            </a:r>
            <a:r>
              <a:rPr lang="en-US" sz="2000" dirty="0">
                <a:latin typeface="Times New Roman" panose="02020603050405020304"/>
                <a:ea typeface="Times New Roman" panose="02020603050405020304"/>
                <a:cs typeface="Times New Roman" panose="02020603050405020304"/>
                <a:sym typeface="Times New Roman" panose="02020603050405020304"/>
              </a:rPr>
              <a:t>Additionally, the model predicts the type of insurance policy that is most suitable for the individual based on the same set of factors.</a:t>
            </a:r>
          </a:p>
          <a:p>
            <a:pPr marL="365760" lvl="0" indent="-283210" algn="l" rtl="0">
              <a:lnSpc>
                <a:spcPct val="100000"/>
              </a:lnSpc>
              <a:spcBef>
                <a:spcPts val="600"/>
              </a:spcBef>
              <a:spcAft>
                <a:spcPts val="0"/>
              </a:spcAft>
              <a:buSzPts val="1600"/>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The predicted outcomes are then returned to the user interface for display, providing insights into the individual's eligibility status and recommended insurance type.</a:t>
            </a:r>
          </a:p>
          <a:p>
            <a:pPr marL="365760" lvl="0" indent="-120650" algn="l" rtl="0">
              <a:lnSpc>
                <a:spcPct val="100000"/>
              </a:lnSpc>
              <a:spcBef>
                <a:spcPts val="600"/>
              </a:spcBef>
              <a:spcAft>
                <a:spcPts val="0"/>
              </a:spcAft>
              <a:buSzPts val="2560"/>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1066800" y="274638"/>
            <a:ext cx="7866888"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TECHNIQUES</a:t>
            </a:r>
          </a:p>
        </p:txBody>
      </p:sp>
      <p:sp>
        <p:nvSpPr>
          <p:cNvPr id="177" name="Google Shape;177;p25"/>
          <p:cNvSpPr txBox="1">
            <a:spLocks noGrp="1"/>
          </p:cNvSpPr>
          <p:nvPr>
            <p:ph type="body" idx="1"/>
          </p:nvPr>
        </p:nvSpPr>
        <p:spPr>
          <a:xfrm>
            <a:off x="1066800" y="1295400"/>
            <a:ext cx="7620000" cy="4953000"/>
          </a:xfrm>
          <a:prstGeom prst="rect">
            <a:avLst/>
          </a:prstGeom>
          <a:noFill/>
          <a:ln>
            <a:noFill/>
          </a:ln>
        </p:spPr>
        <p:txBody>
          <a:bodyPr spcFirstLastPara="1" wrap="square" lIns="91425" tIns="45700" rIns="91425" bIns="45700" anchor="t" anchorCtr="0">
            <a:normAutofit/>
          </a:bodyPr>
          <a:lstStyle/>
          <a:p>
            <a:pPr marL="82550" lvl="0" indent="0" algn="just" rtl="0">
              <a:lnSpc>
                <a:spcPct val="150000"/>
              </a:lnSpc>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The techniques used in this project include:</a:t>
            </a:r>
          </a:p>
          <a:p>
            <a:pPr marL="365760" lvl="0" indent="-283210" algn="just" rtl="0">
              <a:lnSpc>
                <a:spcPct val="150000"/>
              </a:lnSpc>
              <a:spcBef>
                <a:spcPts val="600"/>
              </a:spcBef>
              <a:spcAft>
                <a:spcPts val="0"/>
              </a:spcAft>
              <a:buSzPts val="1600"/>
              <a:buChar char="⚫"/>
            </a:pPr>
            <a:r>
              <a:rPr lang="en-US" sz="2000" b="1">
                <a:latin typeface="Times New Roman" panose="02020603050405020304"/>
                <a:ea typeface="Times New Roman" panose="02020603050405020304"/>
                <a:cs typeface="Times New Roman" panose="02020603050405020304"/>
                <a:sym typeface="Times New Roman" panose="02020603050405020304"/>
              </a:rPr>
              <a:t>Supervised Learning: </a:t>
            </a:r>
            <a:r>
              <a:rPr lang="en-US" sz="2000">
                <a:latin typeface="Times New Roman" panose="02020603050405020304"/>
                <a:ea typeface="Times New Roman" panose="02020603050405020304"/>
                <a:cs typeface="Times New Roman" panose="02020603050405020304"/>
                <a:sym typeface="Times New Roman" panose="02020603050405020304"/>
              </a:rPr>
              <a:t>The project uses supervised learning techniques to train machine learning models. Specifically, it utilizes a decision tree classifier for predicting life insurance eligibility and type based on input features.</a:t>
            </a:r>
          </a:p>
          <a:p>
            <a:pPr marL="365760" lvl="0" indent="-283210" algn="just" rtl="0">
              <a:lnSpc>
                <a:spcPct val="150000"/>
              </a:lnSpc>
              <a:spcBef>
                <a:spcPts val="600"/>
              </a:spcBef>
              <a:spcAft>
                <a:spcPts val="0"/>
              </a:spcAft>
              <a:buSzPts val="1700"/>
              <a:buChar char="⚫"/>
            </a:pPr>
            <a:r>
              <a:rPr lang="en-US" sz="2000" b="1">
                <a:latin typeface="Times New Roman" panose="02020603050405020304"/>
                <a:ea typeface="Times New Roman" panose="02020603050405020304"/>
                <a:cs typeface="Times New Roman" panose="02020603050405020304"/>
                <a:sym typeface="Times New Roman" panose="02020603050405020304"/>
              </a:rPr>
              <a:t>Feature Encoding: </a:t>
            </a:r>
            <a:r>
              <a:rPr lang="en-US" sz="2000">
                <a:latin typeface="Times New Roman" panose="02020603050405020304"/>
                <a:ea typeface="Times New Roman" panose="02020603050405020304"/>
                <a:cs typeface="Times New Roman" panose="02020603050405020304"/>
                <a:sym typeface="Times New Roman" panose="02020603050405020304"/>
              </a:rPr>
              <a:t>Categorical features in the dataset are encoded using Label Encoding technique, which assigns unique numerical labels to different categories. This ensures that categorical data can be used as input for machine learning algorithms.</a:t>
            </a:r>
          </a:p>
          <a:p>
            <a:pPr marL="82550" lvl="0" indent="0" algn="just" rtl="0">
              <a:lnSpc>
                <a:spcPct val="150000"/>
              </a:lnSpc>
              <a:spcBef>
                <a:spcPts val="60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just" rtl="0">
              <a:lnSpc>
                <a:spcPct val="150000"/>
              </a:lnSpc>
              <a:spcBef>
                <a:spcPts val="600"/>
              </a:spcBef>
              <a:spcAft>
                <a:spcPts val="0"/>
              </a:spcAft>
              <a:buSzPts val="16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panose="020B0502020104020203"/>
              <a:buNone/>
            </a:pPr>
            <a:endParaRPr/>
          </a:p>
        </p:txBody>
      </p:sp>
      <p:sp>
        <p:nvSpPr>
          <p:cNvPr id="183" name="Google Shape;183;p26"/>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lnSpcReduction="10000"/>
          </a:bodyPr>
          <a:lstStyle/>
          <a:p>
            <a:pPr marL="365760" lvl="0" indent="-181610" algn="l" rtl="0">
              <a:lnSpc>
                <a:spcPct val="100000"/>
              </a:lnSpc>
              <a:spcBef>
                <a:spcPts val="0"/>
              </a:spcBef>
              <a:spcAft>
                <a:spcPts val="0"/>
              </a:spcAft>
              <a:buSzPts val="16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Random Forest Classifier: </a:t>
            </a:r>
            <a:r>
              <a:rPr lang="en-US" sz="2000" dirty="0"/>
              <a:t>Random Forest builds multiple decision trees on random subsets of data and features, then aggregates their predictions through voting for improved accuracy and robustness.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600"/>
              </a:spcBef>
              <a:spcAft>
                <a:spcPts val="0"/>
              </a:spcAft>
              <a:buSzPts val="16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Web Development with Flask: </a:t>
            </a:r>
            <a:r>
              <a:rPr lang="en-US" sz="2000" dirty="0">
                <a:latin typeface="Times New Roman" panose="02020603050405020304"/>
                <a:ea typeface="Times New Roman" panose="02020603050405020304"/>
                <a:cs typeface="Times New Roman" panose="02020603050405020304"/>
                <a:sym typeface="Times New Roman" panose="02020603050405020304"/>
              </a:rPr>
              <a:t>Flask, a micro web framework for Python, is used to develop the web application. It handles HTTP requests from the frontend, processes them using the trained machine learning models, and returns predictions to the user.</a:t>
            </a:r>
          </a:p>
          <a:p>
            <a:pPr marL="365760" lvl="0" indent="-181610" algn="l" rtl="0">
              <a:lnSpc>
                <a:spcPct val="100000"/>
              </a:lnSpc>
              <a:spcBef>
                <a:spcPts val="600"/>
              </a:spcBef>
              <a:spcAft>
                <a:spcPts val="0"/>
              </a:spcAft>
              <a:buSzPts val="16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Frontend Development with HTML and JavaScript:</a:t>
            </a:r>
            <a:r>
              <a:rPr lang="en-US" sz="2000" dirty="0">
                <a:latin typeface="Times New Roman" panose="02020603050405020304"/>
                <a:ea typeface="Times New Roman" panose="02020603050405020304"/>
                <a:cs typeface="Times New Roman" panose="02020603050405020304"/>
                <a:sym typeface="Times New Roman" panose="02020603050405020304"/>
              </a:rPr>
              <a:t> The frontend of the web application is developed using HTML for structuring the layout and JavaScript for handling form submission and displaying prediction results dynamically.</a:t>
            </a:r>
          </a:p>
          <a:p>
            <a:pPr marL="365760" lvl="0" indent="-181610" algn="l" rtl="0">
              <a:lnSpc>
                <a:spcPct val="100000"/>
              </a:lnSpc>
              <a:spcBef>
                <a:spcPts val="600"/>
              </a:spcBef>
              <a:spcAft>
                <a:spcPts val="0"/>
              </a:spcAft>
              <a:buSzPts val="16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1066800" y="274638"/>
            <a:ext cx="7866888"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METHODS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27"/>
          <p:cNvSpPr txBox="1">
            <a:spLocks noGrp="1"/>
          </p:cNvSpPr>
          <p:nvPr>
            <p:ph type="body" idx="1"/>
          </p:nvPr>
        </p:nvSpPr>
        <p:spPr>
          <a:xfrm>
            <a:off x="1066800" y="1219200"/>
            <a:ext cx="7620000" cy="5181600"/>
          </a:xfrm>
          <a:prstGeom prst="rect">
            <a:avLst/>
          </a:prstGeom>
          <a:noFill/>
          <a:ln>
            <a:noFill/>
          </a:ln>
        </p:spPr>
        <p:txBody>
          <a:bodyPr spcFirstLastPara="1" wrap="square" lIns="91425" tIns="45700" rIns="91425" bIns="45700" anchor="t" anchorCtr="0">
            <a:noAutofit/>
          </a:bodyPr>
          <a:lstStyle/>
          <a:p>
            <a:pPr marL="274320" lvl="0" indent="0" algn="just" rtl="0">
              <a:lnSpc>
                <a:spcPct val="152000"/>
              </a:lnSpc>
              <a:spcBef>
                <a:spcPts val="0"/>
              </a:spcBef>
              <a:spcAft>
                <a:spcPts val="0"/>
              </a:spcAft>
              <a:buClr>
                <a:srgbClr val="000000"/>
              </a:buClr>
              <a:buSzPts val="2540"/>
              <a:buNone/>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There are several methods you can use for life insurance prediction using the logistic regression algorithm.</a:t>
            </a:r>
          </a:p>
          <a:p>
            <a:pPr marL="548640" lvl="0" indent="-113030" algn="just" rtl="0">
              <a:lnSpc>
                <a:spcPct val="152000"/>
              </a:lnSpc>
              <a:spcBef>
                <a:spcPts val="0"/>
              </a:spcBef>
              <a:spcAft>
                <a:spcPts val="0"/>
              </a:spcAft>
              <a:buClr>
                <a:schemeClr val="dk1"/>
              </a:buClr>
              <a:buSzPts val="254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560070" lvl="0" indent="-285750" algn="just" rtl="0">
              <a:lnSpc>
                <a:spcPct val="152000"/>
              </a:lnSpc>
              <a:spcBef>
                <a:spcPts val="0"/>
              </a:spcBef>
              <a:spcAft>
                <a:spcPts val="0"/>
              </a:spcAft>
              <a:buSzPts val="16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Data Preprocessing: Clean and preprocess your data, handling missing values, encoding categorical variables, and scaling numerical features if necessary.</a:t>
            </a:r>
          </a:p>
          <a:p>
            <a:pPr marL="274320" lvl="0" indent="-172720" algn="just"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560070" lvl="0" indent="-285750" algn="just" rtl="0">
              <a:lnSpc>
                <a:spcPct val="152000"/>
              </a:lnSpc>
              <a:spcBef>
                <a:spcPts val="0"/>
              </a:spcBef>
              <a:spcAft>
                <a:spcPts val="0"/>
              </a:spcAft>
              <a:buSzPts val="16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Model Training: </a:t>
            </a: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method involves training machine learning models using the preprocessed data. In this project, decision tree classifiers are trained for predicting eligibility for life insurance and determining the type of insurance policy based on input features such as age, health status, income, and financial goals.</a:t>
            </a: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74320" lvl="0" indent="-172720" algn="l" rtl="0">
              <a:lnSpc>
                <a:spcPct val="152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panose="020B0502020104020203"/>
              <a:buNone/>
            </a:pPr>
            <a:endParaRPr/>
          </a:p>
        </p:txBody>
      </p:sp>
      <p:sp>
        <p:nvSpPr>
          <p:cNvPr id="195" name="Google Shape;195;p2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210" algn="l" rtl="0">
              <a:lnSpc>
                <a:spcPct val="100000"/>
              </a:lnSpc>
              <a:spcBef>
                <a:spcPts val="0"/>
              </a:spcBef>
              <a:spcAft>
                <a:spcPts val="0"/>
              </a:spcAft>
              <a:buSzPts val="1600"/>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Web Application Development: </a:t>
            </a: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method involves creating a web-based interface for users to interact with the machine learning model.</a:t>
            </a:r>
          </a:p>
          <a:p>
            <a:pPr marL="365760" lvl="0" indent="-181610" algn="l" rtl="0">
              <a:lnSpc>
                <a:spcPct val="100000"/>
              </a:lnSpc>
              <a:spcBef>
                <a:spcPts val="600"/>
              </a:spcBef>
              <a:spcAft>
                <a:spcPts val="0"/>
              </a:spcAft>
              <a:buSzPts val="1600"/>
              <a:buNone/>
            </a:pPr>
            <a:endParaRPr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Form Submission and Prediction</a:t>
            </a: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This method handles the submission of user input from the web form to the backend server for prediction. </a:t>
            </a:r>
          </a:p>
          <a:p>
            <a:pPr marL="365760" lvl="0" indent="-181610" algn="l" rtl="0">
              <a:lnSpc>
                <a:spcPct val="100000"/>
              </a:lnSpc>
              <a:spcBef>
                <a:spcPts val="600"/>
              </a:spcBef>
              <a:spcAft>
                <a:spcPts val="0"/>
              </a:spcAft>
              <a:buSzPts val="1600"/>
              <a:buNone/>
            </a:pPr>
            <a:endParaRPr sz="20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00000"/>
              </a:lnSpc>
              <a:spcBef>
                <a:spcPts val="600"/>
              </a:spcBef>
              <a:spcAft>
                <a:spcPts val="0"/>
              </a:spcAft>
              <a:buSzPts val="1600"/>
              <a:buChar char="⚫"/>
            </a:pPr>
            <a:r>
              <a:rPr lang="en-US" sz="200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Displaying Results: </a:t>
            </a: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method involves displaying the prediction results back to the user in a clear and understandable format. </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990600" y="274320"/>
            <a:ext cx="7943088" cy="71628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RESULT(A)</a:t>
            </a:r>
          </a:p>
        </p:txBody>
      </p:sp>
      <p:pic>
        <p:nvPicPr>
          <p:cNvPr id="201" name="Google Shape;201;p29"/>
          <p:cNvPicPr preferRelativeResize="0"/>
          <p:nvPr/>
        </p:nvPicPr>
        <p:blipFill rotWithShape="1">
          <a:blip r:embed="rId3"/>
          <a:srcRect/>
          <a:stretch>
            <a:fillRect/>
          </a:stretch>
        </p:blipFill>
        <p:spPr>
          <a:xfrm>
            <a:off x="2743200" y="1133578"/>
            <a:ext cx="4495800" cy="5724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OUTPUT(A)</a:t>
            </a:r>
          </a:p>
        </p:txBody>
      </p:sp>
      <p:pic>
        <p:nvPicPr>
          <p:cNvPr id="207" name="Google Shape;207;p30"/>
          <p:cNvPicPr preferRelativeResize="0"/>
          <p:nvPr/>
        </p:nvPicPr>
        <p:blipFill rotWithShape="1">
          <a:blip r:embed="rId3"/>
          <a:srcRect/>
          <a:stretch>
            <a:fillRect/>
          </a:stretch>
        </p:blipFill>
        <p:spPr>
          <a:xfrm>
            <a:off x="2399030" y="3032760"/>
            <a:ext cx="3810000" cy="1143000"/>
          </a:xfrm>
          <a:prstGeom prst="rect">
            <a:avLst/>
          </a:prstGeom>
          <a:noFill/>
          <a:ln>
            <a:noFill/>
          </a:ln>
        </p:spPr>
      </p:pic>
      <p:sp>
        <p:nvSpPr>
          <p:cNvPr id="208" name="Google Shape;208;p30"/>
          <p:cNvSpPr txBox="1"/>
          <p:nvPr/>
        </p:nvSpPr>
        <p:spPr>
          <a:xfrm>
            <a:off x="2304415" y="4544060"/>
            <a:ext cx="6629400"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is the user interface that the user can interact through this and by giving all the personal information the model predicts the outcome. So the predicted outcome is eligible and type is term.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990600" y="274320"/>
            <a:ext cx="7943088" cy="7162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RESULT(B)</a:t>
            </a:r>
          </a:p>
        </p:txBody>
      </p:sp>
      <p:pic>
        <p:nvPicPr>
          <p:cNvPr id="214" name="Google Shape;214;p31"/>
          <p:cNvPicPr preferRelativeResize="0"/>
          <p:nvPr/>
        </p:nvPicPr>
        <p:blipFill rotWithShape="1">
          <a:blip r:embed="rId3"/>
          <a:srcRect/>
          <a:stretch>
            <a:fillRect/>
          </a:stretch>
        </p:blipFill>
        <p:spPr>
          <a:xfrm>
            <a:off x="2667000" y="1025942"/>
            <a:ext cx="4495800" cy="58320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066800" y="274638"/>
            <a:ext cx="7467600" cy="944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AIM</a:t>
            </a:r>
          </a:p>
        </p:txBody>
      </p:sp>
      <p:sp>
        <p:nvSpPr>
          <p:cNvPr id="110" name="Google Shape;110;p14"/>
          <p:cNvSpPr txBox="1">
            <a:spLocks noGrp="1"/>
          </p:cNvSpPr>
          <p:nvPr>
            <p:ph type="body" idx="1"/>
          </p:nvPr>
        </p:nvSpPr>
        <p:spPr>
          <a:xfrm>
            <a:off x="990600" y="1295400"/>
            <a:ext cx="7848600" cy="4953000"/>
          </a:xfrm>
          <a:prstGeom prst="rect">
            <a:avLst/>
          </a:prstGeom>
          <a:noFill/>
          <a:ln>
            <a:noFill/>
          </a:ln>
        </p:spPr>
        <p:txBody>
          <a:bodyPr spcFirstLastPara="1" wrap="square" lIns="91425" tIns="45700" rIns="91425" bIns="45700" anchor="t" anchorCtr="0">
            <a:normAutofit/>
          </a:bodyPr>
          <a:lstStyle/>
          <a:p>
            <a:pPr marL="314325" lvl="1" indent="0" algn="l" rtl="0">
              <a:lnSpc>
                <a:spcPct val="175000"/>
              </a:lnSpc>
              <a:spcBef>
                <a:spcPts val="0"/>
              </a:spcBef>
              <a:spcAft>
                <a:spcPts val="0"/>
              </a:spcAft>
              <a:buSzPts val="2000"/>
              <a:buNone/>
            </a:pPr>
            <a:r>
              <a:rPr lang="en-US" sz="2000">
                <a:latin typeface="Times New Roman" panose="02020603050405020304"/>
                <a:ea typeface="Times New Roman" panose="02020603050405020304"/>
                <a:cs typeface="Times New Roman" panose="02020603050405020304"/>
                <a:sym typeface="Times New Roman" panose="02020603050405020304"/>
              </a:rPr>
              <a:t>The main aim of our project is to build a machine learning model which predicts whether the person is eligible for the life insurance or not . And it also predicts the type of insurance policy. The model predicts based on the factors. These factors are responsible for giving the better accuracy and the output for the user. Our project aims to simplify this process by predicting insurance needs based on individual characteristics and lifestyle factors</a:t>
            </a:r>
            <a:r>
              <a:rPr lang="en-US" sz="1600">
                <a:latin typeface="Times New Roman" panose="02020603050405020304"/>
                <a:ea typeface="Times New Roman" panose="02020603050405020304"/>
                <a:cs typeface="Times New Roman" panose="02020603050405020304"/>
                <a:sym typeface="Times New Roman" panose="02020603050405020304"/>
              </a:rPr>
              <a:t>.</a:t>
            </a:r>
          </a:p>
          <a:p>
            <a:pPr marL="365760" lvl="0" indent="-181610" algn="just" rtl="0">
              <a:lnSpc>
                <a:spcPct val="150000"/>
              </a:lnSpc>
              <a:spcBef>
                <a:spcPts val="600"/>
              </a:spcBef>
              <a:spcAft>
                <a:spcPts val="0"/>
              </a:spcAft>
              <a:buSzPts val="16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82550" lvl="0" indent="0" algn="just" rtl="0">
              <a:lnSpc>
                <a:spcPct val="150000"/>
              </a:lnSpc>
              <a:spcBef>
                <a:spcPts val="60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65760" lvl="0" indent="-171450" algn="just" rtl="0">
              <a:lnSpc>
                <a:spcPct val="150000"/>
              </a:lnSpc>
              <a:spcBef>
                <a:spcPts val="600"/>
              </a:spcBef>
              <a:spcAft>
                <a:spcPts val="0"/>
              </a:spcAft>
              <a:buSzPts val="1760"/>
              <a:buFont typeface="Noto Sans Symbols"/>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365760" lvl="0" indent="-171450" algn="just" rtl="0">
              <a:lnSpc>
                <a:spcPct val="150000"/>
              </a:lnSpc>
              <a:spcBef>
                <a:spcPts val="600"/>
              </a:spcBef>
              <a:spcAft>
                <a:spcPts val="0"/>
              </a:spcAft>
              <a:buSzPts val="176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82550" lvl="0" indent="0" algn="just" rtl="0">
              <a:lnSpc>
                <a:spcPct val="150000"/>
              </a:lnSpc>
              <a:spcBef>
                <a:spcPts val="600"/>
              </a:spcBef>
              <a:spcAft>
                <a:spcPts val="0"/>
              </a:spcAft>
              <a:buSzPts val="176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365760" lvl="0" indent="-171450" algn="just" rtl="0">
              <a:lnSpc>
                <a:spcPct val="100000"/>
              </a:lnSpc>
              <a:spcBef>
                <a:spcPts val="600"/>
              </a:spcBef>
              <a:spcAft>
                <a:spcPts val="0"/>
              </a:spcAft>
              <a:buSzPts val="1760"/>
              <a:buFont typeface="Noto Sans Symbols"/>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Gill Sans" panose="020B0502020104020203"/>
              <a:buNone/>
            </a:pPr>
            <a:r>
              <a:rPr lang="en-US" sz="3200" b="1"/>
              <a:t>OUTPUT(B)</a:t>
            </a:r>
          </a:p>
        </p:txBody>
      </p:sp>
      <p:pic>
        <p:nvPicPr>
          <p:cNvPr id="220" name="Google Shape;220;p32"/>
          <p:cNvPicPr preferRelativeResize="0">
            <a:picLocks noGrp="1"/>
          </p:cNvPicPr>
          <p:nvPr>
            <p:ph type="body" idx="1"/>
          </p:nvPr>
        </p:nvPicPr>
        <p:blipFill rotWithShape="1">
          <a:blip r:embed="rId3"/>
          <a:srcRect/>
          <a:stretch>
            <a:fillRect/>
          </a:stretch>
        </p:blipFill>
        <p:spPr>
          <a:xfrm>
            <a:off x="2590800" y="1905000"/>
            <a:ext cx="3352800" cy="838200"/>
          </a:xfrm>
          <a:prstGeom prst="rect">
            <a:avLst/>
          </a:prstGeom>
          <a:noFill/>
          <a:ln>
            <a:noFill/>
          </a:ln>
        </p:spPr>
      </p:pic>
      <p:sp>
        <p:nvSpPr>
          <p:cNvPr id="221" name="Google Shape;221;p32"/>
          <p:cNvSpPr txBox="1"/>
          <p:nvPr/>
        </p:nvSpPr>
        <p:spPr>
          <a:xfrm>
            <a:off x="1981200" y="3408680"/>
            <a:ext cx="670560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is the user interface that the user can interact through this and by giving all the personal information the model predicts the outcome.So the predicted outcome is not eligible and type is term.</a:t>
            </a:r>
          </a:p>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APPLICATIONS</a:t>
            </a:r>
          </a:p>
        </p:txBody>
      </p:sp>
      <p:sp>
        <p:nvSpPr>
          <p:cNvPr id="227" name="Google Shape;227;p3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210" algn="l" rtl="0">
              <a:lnSpc>
                <a:spcPct val="100000"/>
              </a:lnSpc>
              <a:spcBef>
                <a:spcPts val="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Insurance Companies</a:t>
            </a:r>
          </a:p>
          <a:p>
            <a:pPr marL="365760" lvl="0" indent="-283210" algn="l" rtl="0">
              <a:lnSpc>
                <a:spcPct val="100000"/>
              </a:lnSpc>
              <a:spcBef>
                <a:spcPts val="60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Financial Advisory Platforms</a:t>
            </a:r>
          </a:p>
          <a:p>
            <a:pPr marL="365760" lvl="0" indent="-283210" algn="l" rtl="0">
              <a:lnSpc>
                <a:spcPct val="100000"/>
              </a:lnSpc>
              <a:spcBef>
                <a:spcPts val="60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Banking Sector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Gill Sans" panose="020B0502020104020203"/>
              <a:buNone/>
            </a:pPr>
            <a:r>
              <a:rPr lang="en-US" sz="3200" b="1"/>
              <a:t>ADVANTAGES</a:t>
            </a:r>
          </a:p>
        </p:txBody>
      </p:sp>
      <p:sp>
        <p:nvSpPr>
          <p:cNvPr id="233" name="Google Shape;233;p34"/>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971550" lvl="1" indent="-485775" algn="l" rtl="0">
              <a:lnSpc>
                <a:spcPct val="270000"/>
              </a:lnSpc>
              <a:spcBef>
                <a:spcPts val="0"/>
              </a:spcBef>
              <a:spcAft>
                <a:spcPts val="0"/>
              </a:spcAft>
              <a:buSzPts val="20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It saves time.</a:t>
            </a:r>
          </a:p>
          <a:p>
            <a:pPr marL="971550" lvl="1" indent="-485775" algn="l" rtl="0">
              <a:lnSpc>
                <a:spcPct val="270000"/>
              </a:lnSpc>
              <a:spcBef>
                <a:spcPts val="550"/>
              </a:spcBef>
              <a:spcAft>
                <a:spcPts val="0"/>
              </a:spcAft>
              <a:buSzPts val="20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Cost Effectiveness.</a:t>
            </a:r>
          </a:p>
          <a:p>
            <a:pPr marL="971550" lvl="1" indent="-485775" algn="l" rtl="0">
              <a:lnSpc>
                <a:spcPct val="270000"/>
              </a:lnSpc>
              <a:spcBef>
                <a:spcPts val="550"/>
              </a:spcBef>
              <a:spcAft>
                <a:spcPts val="0"/>
              </a:spcAft>
              <a:buSzPts val="20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Fraud Detection.</a:t>
            </a:r>
          </a:p>
          <a:p>
            <a:pPr marL="971550" lvl="1" indent="-485775" algn="l" rtl="0">
              <a:lnSpc>
                <a:spcPct val="270000"/>
              </a:lnSpc>
              <a:spcBef>
                <a:spcPts val="550"/>
              </a:spcBef>
              <a:spcAft>
                <a:spcPts val="0"/>
              </a:spcAft>
              <a:buSzPts val="2000"/>
              <a:buFont typeface="Arial" panose="020B0604020202020204"/>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Gives Transparent Information.</a:t>
            </a:r>
          </a:p>
          <a:p>
            <a:pPr marL="365760" lvl="0" indent="-120650" algn="l" rtl="0">
              <a:lnSpc>
                <a:spcPct val="100000"/>
              </a:lnSpc>
              <a:spcBef>
                <a:spcPts val="600"/>
              </a:spcBef>
              <a:spcAft>
                <a:spcPts val="0"/>
              </a:spcAft>
              <a:buSzPts val="2560"/>
              <a:buNone/>
            </a:pPr>
            <a:endPar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1066800" y="274638"/>
            <a:ext cx="7866888"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CONCLUSION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39" name="Google Shape;239;p35"/>
          <p:cNvSpPr txBox="1">
            <a:spLocks noGrp="1"/>
          </p:cNvSpPr>
          <p:nvPr>
            <p:ph type="body" idx="1"/>
          </p:nvPr>
        </p:nvSpPr>
        <p:spPr>
          <a:xfrm>
            <a:off x="1066800" y="1219200"/>
            <a:ext cx="7696200" cy="5029200"/>
          </a:xfrm>
          <a:prstGeom prst="rect">
            <a:avLst/>
          </a:prstGeom>
          <a:noFill/>
          <a:ln>
            <a:noFill/>
          </a:ln>
        </p:spPr>
        <p:txBody>
          <a:bodyPr spcFirstLastPara="1" wrap="square" lIns="91425" tIns="45700" rIns="91425" bIns="45700" anchor="t" anchorCtr="0">
            <a:normAutofit/>
          </a:bodyPr>
          <a:lstStyle/>
          <a:p>
            <a:pPr marL="82550" lvl="0" indent="0" algn="just" rtl="0">
              <a:lnSpc>
                <a:spcPct val="150000"/>
              </a:lnSpc>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In conclusion, our project leverages machine learning techniques to predict life insurance eligibility and recommend suitable insurance policies based on user input. By employing decision tree classifiers and a user-friendly web interface, we aim to simplify the insurance decision-making process for individuals. Through extensive data preprocessing and model training, we ensure accurate predictions tailored to individual needs. This project underscores the potential of machine learning in the insurance industry, offering personalized recommendations and enhancing accessibility to financial services.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1066800" y="274638"/>
            <a:ext cx="7866888"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FUTURE SCOPE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p36"/>
          <p:cNvSpPr txBox="1">
            <a:spLocks noGrp="1"/>
          </p:cNvSpPr>
          <p:nvPr>
            <p:ph type="body" idx="1"/>
          </p:nvPr>
        </p:nvSpPr>
        <p:spPr>
          <a:xfrm>
            <a:off x="1066800" y="1219200"/>
            <a:ext cx="7696200" cy="5029200"/>
          </a:xfrm>
          <a:prstGeom prst="rect">
            <a:avLst/>
          </a:prstGeom>
          <a:noFill/>
          <a:ln>
            <a:noFill/>
          </a:ln>
        </p:spPr>
        <p:txBody>
          <a:bodyPr spcFirstLastPara="1" wrap="square" lIns="91425" tIns="45700" rIns="91425" bIns="45700" anchor="t" anchorCtr="0">
            <a:noAutofit/>
          </a:bodyPr>
          <a:lstStyle/>
          <a:p>
            <a:pPr marL="82550" lvl="0" indent="0" algn="just" rtl="0">
              <a:lnSpc>
                <a:spcPct val="150000"/>
              </a:lnSpc>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Our project can expand to predict insurance charges, aiding users in estimating policy costs. Additionally, we could develop a feature to identify banks offering life insurance, simplifying the selection process for users. These enhancements would provide valuable insights and streamline decision-making in insurance and financial services.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7"/>
          <p:cNvPicPr preferRelativeResize="0"/>
          <p:nvPr/>
        </p:nvPicPr>
        <p:blipFill rotWithShape="1">
          <a:blip r:embed="rId3"/>
          <a:srcRect/>
          <a:stretch>
            <a:fillRect/>
          </a:stretch>
        </p:blipFill>
        <p:spPr>
          <a:xfrm>
            <a:off x="1028700" y="1066800"/>
            <a:ext cx="8115300" cy="54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66800" y="274638"/>
            <a:ext cx="7866888"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ABSTRACT</a:t>
            </a:r>
          </a:p>
        </p:txBody>
      </p:sp>
      <p:sp>
        <p:nvSpPr>
          <p:cNvPr id="116" name="Google Shape;116;p15"/>
          <p:cNvSpPr txBox="1">
            <a:spLocks noGrp="1"/>
          </p:cNvSpPr>
          <p:nvPr>
            <p:ph type="body" idx="1"/>
          </p:nvPr>
        </p:nvSpPr>
        <p:spPr>
          <a:xfrm>
            <a:off x="1066800" y="1143000"/>
            <a:ext cx="7620000" cy="5410200"/>
          </a:xfrm>
          <a:prstGeom prst="rect">
            <a:avLst/>
          </a:prstGeom>
          <a:noFill/>
          <a:ln>
            <a:noFill/>
          </a:ln>
        </p:spPr>
        <p:txBody>
          <a:bodyPr spcFirstLastPara="1" wrap="square" lIns="91425" tIns="45700" rIns="91425" bIns="45700" anchor="t" anchorCtr="0">
            <a:noAutofit/>
          </a:bodyPr>
          <a:lstStyle/>
          <a:p>
            <a:pPr marL="82550" lvl="0" indent="0" algn="just" rtl="0">
              <a:lnSpc>
                <a:spcPct val="150000"/>
              </a:lnSpc>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Our project focuses on the development of a machine learning model tailored to predict life insurance eligibility and policy type. By analyzing various individual characteristics and lifestyle factors, the model aims to offer accurate and personalized insights into insurance needs. Our goal is to streamline the insurance application process by providing a predictive tool that enhances decision-making for both insurance providers and customers.</a:t>
            </a:r>
          </a:p>
          <a:p>
            <a:pPr marL="82550" lvl="0" indent="0" algn="just" rtl="0">
              <a:lnSpc>
                <a:spcPct val="150000"/>
              </a:lnSpc>
              <a:spcBef>
                <a:spcPts val="60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066800" y="304800"/>
            <a:ext cx="7866888"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INTRODUCTION</a:t>
            </a:r>
          </a:p>
        </p:txBody>
      </p:sp>
      <p:sp>
        <p:nvSpPr>
          <p:cNvPr id="122" name="Google Shape;122;p16"/>
          <p:cNvSpPr txBox="1">
            <a:spLocks noGrp="1"/>
          </p:cNvSpPr>
          <p:nvPr>
            <p:ph type="body" idx="1"/>
          </p:nvPr>
        </p:nvSpPr>
        <p:spPr>
          <a:xfrm>
            <a:off x="990600" y="1219200"/>
            <a:ext cx="7696200" cy="5486400"/>
          </a:xfrm>
          <a:prstGeom prst="rect">
            <a:avLst/>
          </a:prstGeom>
          <a:noFill/>
          <a:ln>
            <a:noFill/>
          </a:ln>
        </p:spPr>
        <p:txBody>
          <a:bodyPr spcFirstLastPara="1" wrap="square" lIns="91425" tIns="45700" rIns="91425" bIns="45700" anchor="t" anchorCtr="0">
            <a:noAutofit/>
          </a:bodyPr>
          <a:lstStyle/>
          <a:p>
            <a:pPr marL="82550" lvl="0" indent="0" algn="just" rtl="0">
              <a:lnSpc>
                <a:spcPct val="150000"/>
              </a:lnSpc>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In this project, we're creating a smart tool using computer technology to help people figure out if they can get life insurance and what type of policy might suit them best. We're looking at things like age, health, habits, and other factors to make predictions. The goal is to make the insurance process easier and more accurate for everyone involved, from customers to insurance companies.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TECHNOLOGIES USED</a:t>
            </a:r>
          </a:p>
        </p:txBody>
      </p:sp>
      <p:sp>
        <p:nvSpPr>
          <p:cNvPr id="128" name="Google Shape;128;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210" algn="l" rtl="0">
              <a:lnSpc>
                <a:spcPct val="150000"/>
              </a:lnSpc>
              <a:spcBef>
                <a:spcPts val="0"/>
              </a:spcBef>
              <a:spcAft>
                <a:spcPts val="0"/>
              </a:spcAft>
              <a:buSzPts val="1600"/>
              <a:buFont typeface="Noto Sans Symbols"/>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HTML , CSS , Flask</a:t>
            </a:r>
          </a:p>
          <a:p>
            <a:pPr marL="365760" lvl="0" indent="-283210" algn="l" rtl="0">
              <a:lnSpc>
                <a:spcPct val="150000"/>
              </a:lnSpc>
              <a:spcBef>
                <a:spcPts val="600"/>
              </a:spcBef>
              <a:spcAft>
                <a:spcPts val="0"/>
              </a:spcAft>
              <a:buSzPts val="1600"/>
              <a:buFont typeface="Noto Sans Symbols"/>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Python</a:t>
            </a:r>
          </a:p>
          <a:p>
            <a:pPr marL="365760" lvl="0" indent="-283210" algn="l" rtl="0">
              <a:lnSpc>
                <a:spcPct val="150000"/>
              </a:lnSpc>
              <a:spcBef>
                <a:spcPts val="600"/>
              </a:spcBef>
              <a:spcAft>
                <a:spcPts val="0"/>
              </a:spcAft>
              <a:buSzPts val="1600"/>
              <a:buFont typeface="Noto Sans Symbols"/>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Machine Learning</a:t>
            </a:r>
          </a:p>
          <a:p>
            <a:pPr marL="82550" lvl="0" indent="0" algn="l" rtl="0">
              <a:lnSpc>
                <a:spcPct val="100000"/>
              </a:lnSpc>
              <a:spcBef>
                <a:spcPts val="600"/>
              </a:spcBef>
              <a:spcAft>
                <a:spcPts val="0"/>
              </a:spcAft>
              <a:buSzPts val="16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990600" y="274638"/>
            <a:ext cx="7943088"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400"/>
              <a:buFont typeface="Times New Roman" panose="02020603050405020304"/>
              <a:buNone/>
            </a:pPr>
            <a:r>
              <a:rPr lang="en-US" sz="4400" b="1">
                <a:latin typeface="Times New Roman" panose="02020603050405020304"/>
                <a:ea typeface="Times New Roman" panose="02020603050405020304"/>
                <a:cs typeface="Times New Roman" panose="02020603050405020304"/>
                <a:sym typeface="Times New Roman" panose="02020603050405020304"/>
              </a:rPr>
              <a:t> </a:t>
            </a:r>
            <a:r>
              <a:rPr lang="en-US" sz="3200" b="1">
                <a:latin typeface="Times New Roman" panose="02020603050405020304"/>
                <a:ea typeface="Times New Roman" panose="02020603050405020304"/>
                <a:cs typeface="Times New Roman" panose="02020603050405020304"/>
                <a:sym typeface="Times New Roman" panose="02020603050405020304"/>
              </a:rPr>
              <a:t>TOOLS USED</a:t>
            </a:r>
            <a:endParaRPr b="1"/>
          </a:p>
        </p:txBody>
      </p:sp>
      <p:sp>
        <p:nvSpPr>
          <p:cNvPr id="134" name="Google Shape;134;p18"/>
          <p:cNvSpPr txBox="1">
            <a:spLocks noGrp="1"/>
          </p:cNvSpPr>
          <p:nvPr>
            <p:ph type="body" idx="1"/>
          </p:nvPr>
        </p:nvSpPr>
        <p:spPr>
          <a:xfrm>
            <a:off x="1066800" y="1295400"/>
            <a:ext cx="7866888" cy="4953000"/>
          </a:xfrm>
          <a:prstGeom prst="rect">
            <a:avLst/>
          </a:prstGeom>
          <a:noFill/>
          <a:ln>
            <a:noFill/>
          </a:ln>
        </p:spPr>
        <p:txBody>
          <a:bodyPr spcFirstLastPara="1" wrap="square" lIns="91425" tIns="45700" rIns="91425" bIns="45700" anchor="t" anchorCtr="0">
            <a:normAutofit/>
          </a:bodyPr>
          <a:lstStyle/>
          <a:p>
            <a:pPr marL="82550" lvl="0" indent="0" algn="l" rtl="0">
              <a:lnSpc>
                <a:spcPct val="150000"/>
              </a:lnSpc>
              <a:spcBef>
                <a:spcPts val="0"/>
              </a:spcBef>
              <a:spcAft>
                <a:spcPts val="0"/>
              </a:spcAft>
              <a:buSzPts val="16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TOOL USED:</a:t>
            </a:r>
          </a:p>
          <a:p>
            <a:pPr marL="365760" lvl="0" indent="-283210" algn="l" rtl="0">
              <a:lnSpc>
                <a:spcPct val="150000"/>
              </a:lnSpc>
              <a:spcBef>
                <a:spcPts val="600"/>
              </a:spcBef>
              <a:spcAft>
                <a:spcPts val="0"/>
              </a:spcAft>
              <a:buSzPts val="1600"/>
              <a:buFont typeface="Noto Sans Symbols"/>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Pandas</a:t>
            </a:r>
          </a:p>
          <a:p>
            <a:pPr marL="365760" lvl="0" indent="-283210" algn="l" rtl="0">
              <a:lnSpc>
                <a:spcPct val="150000"/>
              </a:lnSpc>
              <a:spcBef>
                <a:spcPts val="600"/>
              </a:spcBef>
              <a:spcAft>
                <a:spcPts val="0"/>
              </a:spcAft>
              <a:buSzPts val="1600"/>
              <a:buFont typeface="Noto Sans Symbols"/>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Scikit-Learn</a:t>
            </a: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Random Forest Classifier</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066800" y="274638"/>
            <a:ext cx="7866888" cy="10207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METHODS USED</a:t>
            </a:r>
          </a:p>
        </p:txBody>
      </p:sp>
      <p:sp>
        <p:nvSpPr>
          <p:cNvPr id="140" name="Google Shape;140;p19"/>
          <p:cNvSpPr txBox="1">
            <a:spLocks noGrp="1"/>
          </p:cNvSpPr>
          <p:nvPr>
            <p:ph type="body" idx="1"/>
          </p:nvPr>
        </p:nvSpPr>
        <p:spPr>
          <a:xfrm>
            <a:off x="990600" y="1447800"/>
            <a:ext cx="7943088" cy="4800600"/>
          </a:xfrm>
          <a:prstGeom prst="rect">
            <a:avLst/>
          </a:prstGeom>
          <a:noFill/>
          <a:ln>
            <a:noFill/>
          </a:ln>
        </p:spPr>
        <p:txBody>
          <a:bodyPr spcFirstLastPara="1" wrap="square" lIns="91425" tIns="45700" rIns="91425" bIns="45700" anchor="t" anchorCtr="0">
            <a:normAutofit/>
          </a:bodyPr>
          <a:lstStyle/>
          <a:p>
            <a:pPr marL="82550" lvl="0" indent="0" algn="l" rtl="0">
              <a:lnSpc>
                <a:spcPct val="150000"/>
              </a:lnSpc>
              <a:spcBef>
                <a:spcPts val="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Data Preprocessing</a:t>
            </a: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Model Training</a:t>
            </a: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Web Application Development</a:t>
            </a: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Form Submission and Prediction</a:t>
            </a:r>
          </a:p>
          <a:p>
            <a:pPr marL="365760" lvl="0" indent="-283210" algn="l" rtl="0">
              <a:lnSpc>
                <a:spcPct val="150000"/>
              </a:lnSpc>
              <a:spcBef>
                <a:spcPts val="60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Displaying Results</a:t>
            </a:r>
            <a:endParaRPr sz="2000"/>
          </a:p>
          <a:p>
            <a:pPr marL="365760" lvl="0" indent="-181610" algn="l" rtl="0">
              <a:lnSpc>
                <a:spcPct val="150000"/>
              </a:lnSpc>
              <a:spcBef>
                <a:spcPts val="600"/>
              </a:spcBef>
              <a:spcAft>
                <a:spcPts val="0"/>
              </a:spcAft>
              <a:buSzPts val="16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6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1066800" y="304800"/>
            <a:ext cx="7848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EXISTED SYSTEM</a:t>
            </a:r>
          </a:p>
        </p:txBody>
      </p:sp>
      <p:sp>
        <p:nvSpPr>
          <p:cNvPr id="146" name="Google Shape;146;p20"/>
          <p:cNvSpPr txBox="1">
            <a:spLocks noGrp="1"/>
          </p:cNvSpPr>
          <p:nvPr>
            <p:ph type="body" idx="1"/>
          </p:nvPr>
        </p:nvSpPr>
        <p:spPr>
          <a:xfrm>
            <a:off x="1066800" y="1295400"/>
            <a:ext cx="7696200" cy="4953000"/>
          </a:xfrm>
          <a:prstGeom prst="rect">
            <a:avLst/>
          </a:prstGeom>
          <a:noFill/>
          <a:ln>
            <a:noFill/>
          </a:ln>
        </p:spPr>
        <p:txBody>
          <a:bodyPr spcFirstLastPara="1" wrap="square" lIns="91425" tIns="45700" rIns="91425" bIns="45700" anchor="t" anchorCtr="0">
            <a:noAutofit/>
          </a:bodyPr>
          <a:lstStyle/>
          <a:p>
            <a:pPr marL="365760" lvl="0" indent="-283210" algn="just" rtl="0">
              <a:lnSpc>
                <a:spcPct val="150000"/>
              </a:lnSpc>
              <a:spcBef>
                <a:spcPts val="0"/>
              </a:spcBef>
              <a:spcAft>
                <a:spcPts val="0"/>
              </a:spcAft>
              <a:buSzPts val="1600"/>
              <a:buFont typeface="Noto Sans Symbols"/>
              <a:buChar char="⮚"/>
            </a:pPr>
            <a:r>
              <a:rPr lang="en-US" sz="20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a:t>
            </a: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he existing online insurance application platforms offer basic eligibility checks and limited policy recommendations based on predefined rules. Conversely, our project employs advanced machine learning models to provide more accurate eligibility predictions and personalized policy suggestions tailored to individual users' profiles.</a:t>
            </a:r>
          </a:p>
          <a:p>
            <a:pPr marL="82550" lvl="0" indent="0" algn="just" rtl="0">
              <a:lnSpc>
                <a:spcPct val="150000"/>
              </a:lnSpc>
              <a:spcBef>
                <a:spcPts val="600"/>
              </a:spcBef>
              <a:spcAft>
                <a:spcPts val="0"/>
              </a:spcAft>
              <a:buSzPts val="1600"/>
              <a:buNone/>
            </a:pPr>
            <a:endParaRPr sz="20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83210" algn="just" rtl="0">
              <a:lnSpc>
                <a:spcPct val="150000"/>
              </a:lnSpc>
              <a:spcBef>
                <a:spcPts val="600"/>
              </a:spcBef>
              <a:spcAft>
                <a:spcPts val="0"/>
              </a:spcAft>
              <a:buSzPts val="1600"/>
              <a:buFont typeface="Noto Sans Symbols"/>
              <a:buChar char="⮚"/>
            </a:pPr>
            <a:r>
              <a:rPr lang="en-US" sz="2000" b="0" i="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While existing platforms may require users to manually input extensive information, our system streamlines the process by leveraging predictive analytics to dynamically adjust the application interface based on user input, enhancing user experience and reducing application time</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1066800" y="228600"/>
            <a:ext cx="7866888"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152" name="Google Shape;152;p21"/>
          <p:cNvSpPr txBox="1">
            <a:spLocks noGrp="1"/>
          </p:cNvSpPr>
          <p:nvPr>
            <p:ph type="body" idx="1"/>
          </p:nvPr>
        </p:nvSpPr>
        <p:spPr>
          <a:xfrm>
            <a:off x="990600" y="1219200"/>
            <a:ext cx="7943088" cy="5562600"/>
          </a:xfrm>
          <a:prstGeom prst="rect">
            <a:avLst/>
          </a:prstGeom>
          <a:noFill/>
          <a:ln>
            <a:noFill/>
          </a:ln>
        </p:spPr>
        <p:txBody>
          <a:bodyPr spcFirstLastPara="1" wrap="square" lIns="91425" tIns="45700" rIns="91425" bIns="45700" anchor="t" anchorCtr="0">
            <a:normAutofit/>
          </a:bodyPr>
          <a:lstStyle/>
          <a:p>
            <a:pPr marL="365760" lvl="0" indent="-283210" algn="just" rtl="0">
              <a:lnSpc>
                <a:spcPct val="150000"/>
              </a:lnSpc>
              <a:spcBef>
                <a:spcPts val="0"/>
              </a:spcBef>
              <a:spcAft>
                <a:spcPts val="0"/>
              </a:spcAft>
              <a:buSzPts val="16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The proposed system utilizes machine learning algorithms to predict life insurance eligibility and recommend suitable policy types based on individual user data. Through an intuitive online interface, users can conveniently input their information and receive instant, accurate predictions. Additionally, it enables real-time updates and dynamic adjustments to ensure ongoing relevance and effectiveness. Ultimately, the system aims to enhance accessibility, efficiency, and accuracy in the insurance sector while providing a seamless user experience.</a:t>
            </a:r>
          </a:p>
          <a:p>
            <a:pPr marL="365760" lvl="0" indent="-181610" algn="just" rtl="0">
              <a:lnSpc>
                <a:spcPct val="150000"/>
              </a:lnSpc>
              <a:spcBef>
                <a:spcPts val="600"/>
              </a:spcBef>
              <a:spcAft>
                <a:spcPts val="0"/>
              </a:spcAft>
              <a:buSzPts val="16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1347</Words>
  <Application>Microsoft Office PowerPoint</Application>
  <PresentationFormat>On-screen Show (4:3)</PresentationFormat>
  <Paragraphs>100</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Noto Sans Symbols</vt:lpstr>
      <vt:lpstr>Times New Roman</vt:lpstr>
      <vt:lpstr>Arial</vt:lpstr>
      <vt:lpstr>Gill Sans</vt:lpstr>
      <vt:lpstr>Solstice</vt:lpstr>
      <vt:lpstr>LIFE INSURANCE PREDICTION </vt:lpstr>
      <vt:lpstr>AIM</vt:lpstr>
      <vt:lpstr>ABSTRACT</vt:lpstr>
      <vt:lpstr>INTRODUCTION</vt:lpstr>
      <vt:lpstr>TECHNOLOGIES USED</vt:lpstr>
      <vt:lpstr> TOOLS USED</vt:lpstr>
      <vt:lpstr>METHODS USED</vt:lpstr>
      <vt:lpstr>EXISTED SYSTEM</vt:lpstr>
      <vt:lpstr>PROPOSED SYSTEM</vt:lpstr>
      <vt:lpstr>ALGORITHM</vt:lpstr>
      <vt:lpstr>Random Forest Classifier:</vt:lpstr>
      <vt:lpstr>Main Outcomes:</vt:lpstr>
      <vt:lpstr>TECHNIQUES</vt:lpstr>
      <vt:lpstr>PowerPoint Presentation</vt:lpstr>
      <vt:lpstr>METHODS</vt:lpstr>
      <vt:lpstr>PowerPoint Presentation</vt:lpstr>
      <vt:lpstr>RESULT(A)</vt:lpstr>
      <vt:lpstr>OUTPUT(A)</vt:lpstr>
      <vt:lpstr>RESULT(B)</vt:lpstr>
      <vt:lpstr>OUTPUT(B)</vt:lpstr>
      <vt:lpstr>APPLICATIONS</vt:lpstr>
      <vt:lpstr>ADVANTAGES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ON LIFE INSURANCE ELIGIBILITY BASED ON DEMOGRAPHIC AND HEALTH FACTORS</dc:title>
  <dc:creator>Srinivas</dc:creator>
  <cp:lastModifiedBy>srinivas23peddada@gmail.com</cp:lastModifiedBy>
  <cp:revision>11</cp:revision>
  <dcterms:created xsi:type="dcterms:W3CDTF">2024-05-14T12:32:00Z</dcterms:created>
  <dcterms:modified xsi:type="dcterms:W3CDTF">2025-02-14T16:14:21Z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0B879E1C6B3346C09FA95D38CD67DF3A_12</vt:lpwstr>
  </property>
  <property fmtid="{D5CDD505-2E9C-101B-9397-08002B2CF9AE}" pid="3" name="KSOProductBuildVer">
    <vt:lpwstr>1033-12.2.0.16909</vt:lpwstr>
  </property>
</Properties>
</file>