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4" r:id="rId5"/>
    <p:sldId id="258" r:id="rId6"/>
    <p:sldId id="261" r:id="rId7"/>
    <p:sldId id="262" r:id="rId8"/>
    <p:sldId id="259" r:id="rId9"/>
    <p:sldId id="260" r:id="rId10"/>
    <p:sldId id="263" r:id="rId11"/>
    <p:sldId id="265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C1"/>
    <a:srgbClr val="F04444"/>
    <a:srgbClr val="E3CEC6"/>
    <a:srgbClr val="BC6752"/>
    <a:srgbClr val="FEE2E2"/>
    <a:srgbClr val="9333F6"/>
    <a:srgbClr val="7C3AED"/>
    <a:srgbClr val="F3E8FF"/>
    <a:srgbClr val="EFF0FA"/>
    <a:srgbClr val="933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03"/>
  </p:normalViewPr>
  <p:slideViewPr>
    <p:cSldViewPr snapToGrid="0" snapToObjects="1">
      <p:cViewPr varScale="1">
        <p:scale>
          <a:sx n="113" d="100"/>
          <a:sy n="113" d="100"/>
        </p:scale>
        <p:origin x="712" y="472"/>
      </p:cViewPr>
      <p:guideLst>
        <p:guide orient="horz" pos="288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54DC9-6EFB-3944-9DD7-C951678061F3}" type="datetimeFigureOut">
              <a:rPr lang="en-SA" smtClean="0"/>
              <a:t>17/05/2025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A9F0-D3C2-D549-8004-8665F60F53F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3001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5A9F0-D3C2-D549-8004-8665F60F53F1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09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5A9F0-D3C2-D549-8004-8665F60F53F1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3777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840567"/>
            <a:ext cx="1036455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38" y="5181600"/>
            <a:ext cx="85355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366185"/>
            <a:ext cx="2743557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366185"/>
            <a:ext cx="8027445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09" y="5875867"/>
            <a:ext cx="1036455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09" y="3875618"/>
            <a:ext cx="1036455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2133601"/>
            <a:ext cx="5385501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2133601"/>
            <a:ext cx="5385501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79" y="2046817"/>
            <a:ext cx="5387619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79" y="2899833"/>
            <a:ext cx="5387619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4" y="2046817"/>
            <a:ext cx="5389735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4" y="2899833"/>
            <a:ext cx="5389735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364067"/>
            <a:ext cx="4011606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364067"/>
            <a:ext cx="6816554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0" y="1913467"/>
            <a:ext cx="4011606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6400800"/>
            <a:ext cx="7316153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817033"/>
            <a:ext cx="7316153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7156451"/>
            <a:ext cx="7316153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80" y="366184"/>
            <a:ext cx="1097422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0" y="2133601"/>
            <a:ext cx="10974229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79" y="8475134"/>
            <a:ext cx="28451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43" y="8475134"/>
            <a:ext cx="386130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738" y="8475134"/>
            <a:ext cx="28451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7500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61841" y="1828801"/>
            <a:ext cx="386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rPr sz="8000" dirty="0" err="1"/>
              <a:t>StoxChai</a:t>
            </a:r>
            <a:endParaRPr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451790" y="3657600"/>
            <a:ext cx="7290008" cy="748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sz="4267" dirty="0"/>
              <a:t>Advanced Stock Analysis with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3C41C-2EC6-D80D-53FE-F30FCF9E359E}"/>
              </a:ext>
            </a:extLst>
          </p:cNvPr>
          <p:cNvSpPr txBox="1"/>
          <p:nvPr/>
        </p:nvSpPr>
        <p:spPr>
          <a:xfrm>
            <a:off x="7928455" y="6060852"/>
            <a:ext cx="4175375" cy="748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sz="4267" dirty="0"/>
              <a:t>Jagadish Thoutam</a:t>
            </a:r>
            <a:endParaRPr sz="42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-16945"/>
            <a:ext cx="10972800" cy="758029"/>
          </a:xfrm>
        </p:spPr>
        <p:txBody>
          <a:bodyPr/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3867" b="1" dirty="0">
                <a:solidFill>
                  <a:srgbClr val="1E328C"/>
                </a:solidFill>
              </a:rPr>
              <a:t>Who Benefits From </a:t>
            </a:r>
            <a:r>
              <a:rPr sz="3867" b="1" dirty="0" err="1">
                <a:solidFill>
                  <a:srgbClr val="1E328C"/>
                </a:solidFill>
              </a:rPr>
              <a:t>StoxChai</a:t>
            </a:r>
            <a:r>
              <a:rPr sz="3867" b="1" dirty="0">
                <a:solidFill>
                  <a:srgbClr val="1E328C"/>
                </a:solidFill>
              </a:rPr>
              <a:t>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0394" y="1078524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4" name="TextBox 3"/>
          <p:cNvSpPr txBox="1"/>
          <p:nvPr/>
        </p:nvSpPr>
        <p:spPr>
          <a:xfrm>
            <a:off x="854235" y="1261405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7674" y="1200444"/>
            <a:ext cx="13036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Day Traders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7675" y="1566204"/>
            <a:ext cx="5560753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Real-time technical indicators for quick decision making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0394" y="2297724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8" name="TextBox 7"/>
          <p:cNvSpPr txBox="1"/>
          <p:nvPr/>
        </p:nvSpPr>
        <p:spPr>
          <a:xfrm>
            <a:off x="854235" y="2480605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674" y="2419644"/>
            <a:ext cx="2104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Long-Term Investors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7674" y="2785404"/>
            <a:ext cx="5945730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Fundamental data and trend analysis for portfolio decisions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0394" y="3516924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12" name="TextBox 11"/>
          <p:cNvSpPr txBox="1"/>
          <p:nvPr/>
        </p:nvSpPr>
        <p:spPr>
          <a:xfrm>
            <a:off x="854235" y="3699805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7675" y="3638844"/>
            <a:ext cx="1895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Financial Advisors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7675" y="4004604"/>
            <a:ext cx="4238917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Client-ready visualizations and summaries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0394" y="4736124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16" name="TextBox 15"/>
          <p:cNvSpPr txBox="1"/>
          <p:nvPr/>
        </p:nvSpPr>
        <p:spPr>
          <a:xfrm>
            <a:off x="854235" y="4919005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🎓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7674" y="4858044"/>
            <a:ext cx="18160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Finance Students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7674" y="5223804"/>
            <a:ext cx="4922758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Learning platform for market analysis techniques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7500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3" name="TextBox 2"/>
          <p:cNvSpPr txBox="1"/>
          <p:nvPr/>
        </p:nvSpPr>
        <p:spPr>
          <a:xfrm>
            <a:off x="4271455" y="2438401"/>
            <a:ext cx="3650678" cy="995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sz="5867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1349" y="4632960"/>
            <a:ext cx="42108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US" dirty="0"/>
              <a:t>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lang="en-US" dirty="0" err="1"/>
              <a:t>jaganthoutam</a:t>
            </a:r>
            <a:r>
              <a:rPr dirty="0"/>
              <a:t>/</a:t>
            </a:r>
            <a:r>
              <a:rPr dirty="0" err="1"/>
              <a:t>stoxchai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43536"/>
            <a:ext cx="11695813" cy="694889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lang="en-US" sz="4267" b="1" dirty="0"/>
              <a:t>Comprehensive Stock Analysis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300" y="1225928"/>
            <a:ext cx="113474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Real-time and historical stock data with interactive, filterable price and volume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Technical analysis using dynamic moving averages, trend detection, and automatic pattern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news sentiment analysis leveraging NLP to assess market perception from latest headlines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Volume analysis to highlight unusual activity, spot anomalies, and detect liquidity shifts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AI-powered insights and trade ideas delivered through a natural language chat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 for context-aware responses, combining semantic search with local LLMs for precise and relevant answers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automatically preprocessed and cached for speed and 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activity and user interactions are logged for easy monitoring and troubleshooting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3F44-0F12-29EA-07BB-BCD3BAEF2681}"/>
              </a:ext>
            </a:extLst>
          </p:cNvPr>
          <p:cNvSpPr txBox="1"/>
          <p:nvPr/>
        </p:nvSpPr>
        <p:spPr>
          <a:xfrm>
            <a:off x="111128" y="738425"/>
            <a:ext cx="1147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  <a:defRPr sz="1800"/>
            </a:pPr>
            <a:r>
              <a:rPr lang="en-US" dirty="0" err="1"/>
              <a:t>StoxChai</a:t>
            </a:r>
            <a:r>
              <a:rPr lang="en-US" dirty="0"/>
              <a:t> is an all-in-one analysis platform make data-driven decisions by providing: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B6C0FA-C9A5-F9E5-F5C7-38F86DD0DFF5}"/>
              </a:ext>
            </a:extLst>
          </p:cNvPr>
          <p:cNvSpPr txBox="1">
            <a:spLocks/>
          </p:cNvSpPr>
          <p:nvPr/>
        </p:nvSpPr>
        <p:spPr>
          <a:xfrm>
            <a:off x="349137" y="28762"/>
            <a:ext cx="11695813" cy="694889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>
                <a:solidFill>
                  <a:srgbClr val="1E328C"/>
                </a:solidFill>
              </a:defRPr>
            </a:pPr>
            <a:r>
              <a:rPr lang="en-US" sz="4267" b="1" dirty="0" err="1">
                <a:solidFill>
                  <a:srgbClr val="1E328C"/>
                </a:solidFill>
              </a:rPr>
              <a:t>StoxChai</a:t>
            </a:r>
            <a:r>
              <a:rPr lang="en-US" sz="4267" b="1" dirty="0">
                <a:solidFill>
                  <a:srgbClr val="1E328C"/>
                </a:solidFill>
              </a:rPr>
              <a:t>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808DBA-7330-CCB8-ECAE-91835016C998}"/>
              </a:ext>
            </a:extLst>
          </p:cNvPr>
          <p:cNvSpPr/>
          <p:nvPr/>
        </p:nvSpPr>
        <p:spPr>
          <a:xfrm>
            <a:off x="349137" y="911051"/>
            <a:ext cx="11490122" cy="476763"/>
          </a:xfrm>
          <a:prstGeom prst="roundRect">
            <a:avLst/>
          </a:prstGeom>
          <a:solidFill>
            <a:srgbClr val="4F45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200" b="1" dirty="0"/>
              <a:t>Client Layer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30A518-39E9-8670-0EE3-D10A78286D67}"/>
              </a:ext>
            </a:extLst>
          </p:cNvPr>
          <p:cNvSpPr/>
          <p:nvPr/>
        </p:nvSpPr>
        <p:spPr>
          <a:xfrm>
            <a:off x="349137" y="2302561"/>
            <a:ext cx="11490122" cy="476763"/>
          </a:xfrm>
          <a:prstGeom prst="roundRect">
            <a:avLst/>
          </a:prstGeom>
          <a:solidFill>
            <a:srgbClr val="7C3A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200" b="1" dirty="0"/>
              <a:t>Application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00A0BB-C405-A82E-97E7-621299EFF4B4}"/>
              </a:ext>
            </a:extLst>
          </p:cNvPr>
          <p:cNvSpPr/>
          <p:nvPr/>
        </p:nvSpPr>
        <p:spPr>
          <a:xfrm>
            <a:off x="349137" y="4754714"/>
            <a:ext cx="3087461" cy="476763"/>
          </a:xfrm>
          <a:prstGeom prst="roundRect">
            <a:avLst/>
          </a:prstGeom>
          <a:solidFill>
            <a:srgbClr val="9333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200" b="1" dirty="0"/>
              <a:t>AI Services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25850B-06DB-4BD6-EA3D-ED9F52F9A182}"/>
              </a:ext>
            </a:extLst>
          </p:cNvPr>
          <p:cNvSpPr/>
          <p:nvPr/>
        </p:nvSpPr>
        <p:spPr>
          <a:xfrm>
            <a:off x="3680179" y="4754714"/>
            <a:ext cx="2912532" cy="476763"/>
          </a:xfrm>
          <a:prstGeom prst="roundRect">
            <a:avLst/>
          </a:prstGeom>
          <a:solidFill>
            <a:srgbClr val="F0444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200" b="1" dirty="0"/>
              <a:t>Databases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15ECC7-843F-FC36-EEE0-89A2D6C6FBF1}"/>
              </a:ext>
            </a:extLst>
          </p:cNvPr>
          <p:cNvSpPr/>
          <p:nvPr/>
        </p:nvSpPr>
        <p:spPr>
          <a:xfrm>
            <a:off x="349137" y="1550229"/>
            <a:ext cx="2466473" cy="553624"/>
          </a:xfrm>
          <a:prstGeom prst="roundRect">
            <a:avLst/>
          </a:prstGeom>
          <a:solidFill>
            <a:srgbClr val="EF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Dashboard</a:t>
            </a:r>
            <a:endParaRPr lang="en-SA" sz="18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FBBAFD-6B0B-F83F-318A-CC66097565DD}"/>
              </a:ext>
            </a:extLst>
          </p:cNvPr>
          <p:cNvSpPr/>
          <p:nvPr/>
        </p:nvSpPr>
        <p:spPr>
          <a:xfrm>
            <a:off x="3357020" y="1550228"/>
            <a:ext cx="2466473" cy="553624"/>
          </a:xfrm>
          <a:prstGeom prst="roundRect">
            <a:avLst/>
          </a:prstGeom>
          <a:solidFill>
            <a:srgbClr val="EF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RAG Query</a:t>
            </a:r>
            <a:endParaRPr lang="en-SA" sz="18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BE6D36-45C7-CBD5-A2CD-03AC0C44937C}"/>
              </a:ext>
            </a:extLst>
          </p:cNvPr>
          <p:cNvSpPr/>
          <p:nvPr/>
        </p:nvSpPr>
        <p:spPr>
          <a:xfrm>
            <a:off x="6364903" y="1532682"/>
            <a:ext cx="2466473" cy="553624"/>
          </a:xfrm>
          <a:prstGeom prst="roundRect">
            <a:avLst/>
          </a:prstGeom>
          <a:solidFill>
            <a:srgbClr val="EF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AI Analysis</a:t>
            </a:r>
            <a:endParaRPr lang="en-SA" sz="18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A7FD024-302E-4DC1-19BD-A1A3A853881F}"/>
              </a:ext>
            </a:extLst>
          </p:cNvPr>
          <p:cNvSpPr/>
          <p:nvPr/>
        </p:nvSpPr>
        <p:spPr>
          <a:xfrm>
            <a:off x="9372786" y="1532681"/>
            <a:ext cx="2466473" cy="553624"/>
          </a:xfrm>
          <a:prstGeom prst="roundRect">
            <a:avLst/>
          </a:prstGeom>
          <a:solidFill>
            <a:srgbClr val="EF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AI Assistant Chat</a:t>
            </a:r>
            <a:endParaRPr lang="en-SA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3AA28E-D803-86DA-9A80-74895254D1BE}"/>
              </a:ext>
            </a:extLst>
          </p:cNvPr>
          <p:cNvSpPr/>
          <p:nvPr/>
        </p:nvSpPr>
        <p:spPr>
          <a:xfrm>
            <a:off x="349137" y="2851577"/>
            <a:ext cx="11391307" cy="1848549"/>
          </a:xfrm>
          <a:prstGeom prst="roundRect">
            <a:avLst/>
          </a:prstGeom>
          <a:solidFill>
            <a:srgbClr val="EF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F33687-D1AC-ACCF-5416-BB5388FFE0DA}"/>
              </a:ext>
            </a:extLst>
          </p:cNvPr>
          <p:cNvSpPr/>
          <p:nvPr/>
        </p:nvSpPr>
        <p:spPr>
          <a:xfrm>
            <a:off x="453144" y="2970578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Stock Price Analysis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1469A5-2001-5636-01FC-8DFB428B65F6}"/>
              </a:ext>
            </a:extLst>
          </p:cNvPr>
          <p:cNvSpPr/>
          <p:nvPr/>
        </p:nvSpPr>
        <p:spPr>
          <a:xfrm>
            <a:off x="2919617" y="2984408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Volume Analysis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60F594-0005-459B-3AB7-4D5B81A8F989}"/>
              </a:ext>
            </a:extLst>
          </p:cNvPr>
          <p:cNvSpPr/>
          <p:nvPr/>
        </p:nvSpPr>
        <p:spPr>
          <a:xfrm>
            <a:off x="5417259" y="2970578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News Sentiment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181227-9E41-DED2-6C5A-9B207634AFB7}"/>
              </a:ext>
            </a:extLst>
          </p:cNvPr>
          <p:cNvSpPr/>
          <p:nvPr/>
        </p:nvSpPr>
        <p:spPr>
          <a:xfrm>
            <a:off x="7914901" y="2952237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Company Information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30426-F444-86B0-86C1-670E42363CB0}"/>
              </a:ext>
            </a:extLst>
          </p:cNvPr>
          <p:cNvSpPr/>
          <p:nvPr/>
        </p:nvSpPr>
        <p:spPr>
          <a:xfrm>
            <a:off x="453144" y="3535324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RAG-based AI Analysis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95A5181-E2D5-B8DB-8354-95BD6D0F0C70}"/>
              </a:ext>
            </a:extLst>
          </p:cNvPr>
          <p:cNvSpPr/>
          <p:nvPr/>
        </p:nvSpPr>
        <p:spPr>
          <a:xfrm>
            <a:off x="2930007" y="3544368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AI Chat Interface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502C65-4473-86EC-8A5F-BAD2781B8AD2}"/>
              </a:ext>
            </a:extLst>
          </p:cNvPr>
          <p:cNvSpPr/>
          <p:nvPr/>
        </p:nvSpPr>
        <p:spPr>
          <a:xfrm>
            <a:off x="349138" y="5307772"/>
            <a:ext cx="3087460" cy="1309511"/>
          </a:xfrm>
          <a:prstGeom prst="roundRect">
            <a:avLst/>
          </a:prstGeom>
          <a:solidFill>
            <a:srgbClr val="F3E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A9FF3-E7EE-C82B-5085-7EF875FFD9AA}"/>
              </a:ext>
            </a:extLst>
          </p:cNvPr>
          <p:cNvSpPr txBox="1"/>
          <p:nvPr/>
        </p:nvSpPr>
        <p:spPr>
          <a:xfrm>
            <a:off x="1195036" y="5588127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200" dirty="0"/>
              <a:t>Local LLMs</a:t>
            </a:r>
          </a:p>
          <a:p>
            <a:r>
              <a:rPr lang="en-US" sz="1200" dirty="0" err="1"/>
              <a:t>LangChain</a:t>
            </a:r>
            <a:r>
              <a:rPr lang="en-US" sz="1200" dirty="0"/>
              <a:t> Embeddings</a:t>
            </a:r>
            <a:endParaRPr lang="en-SA" sz="1200" dirty="0"/>
          </a:p>
          <a:p>
            <a:r>
              <a:rPr lang="en-SA" sz="1200" dirty="0"/>
              <a:t>Private Deploy</a:t>
            </a:r>
          </a:p>
          <a:p>
            <a:r>
              <a:rPr lang="en-SA" sz="1200" dirty="0"/>
              <a:t>Custom Models</a:t>
            </a:r>
          </a:p>
          <a:p>
            <a:r>
              <a:rPr lang="en-SA" sz="1200" dirty="0"/>
              <a:t>No API Costs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84A008A-70DB-6DDE-18C6-B85D5086F937}"/>
              </a:ext>
            </a:extLst>
          </p:cNvPr>
          <p:cNvSpPr/>
          <p:nvPr/>
        </p:nvSpPr>
        <p:spPr>
          <a:xfrm>
            <a:off x="3680179" y="5351507"/>
            <a:ext cx="2902697" cy="1309511"/>
          </a:xfrm>
          <a:prstGeom prst="roundRect">
            <a:avLst/>
          </a:prstGeom>
          <a:solidFill>
            <a:srgbClr val="FEE2E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C9290-3D0D-5D03-B5D2-71EDACA010B8}"/>
              </a:ext>
            </a:extLst>
          </p:cNvPr>
          <p:cNvSpPr txBox="1"/>
          <p:nvPr/>
        </p:nvSpPr>
        <p:spPr>
          <a:xfrm>
            <a:off x="4219568" y="5699792"/>
            <a:ext cx="163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 Embeddings</a:t>
            </a:r>
            <a:br>
              <a:rPr lang="en-US" sz="1200" dirty="0"/>
            </a:br>
            <a:r>
              <a:rPr lang="en-US" sz="1200" dirty="0"/>
              <a:t>Similarity Search</a:t>
            </a:r>
          </a:p>
          <a:p>
            <a:r>
              <a:rPr lang="en-US" sz="1200" dirty="0"/>
              <a:t>Semantic Retrieval</a:t>
            </a:r>
          </a:p>
          <a:p>
            <a:r>
              <a:rPr lang="en-US" sz="1200" dirty="0"/>
              <a:t>High Performance</a:t>
            </a:r>
          </a:p>
          <a:p>
            <a:endParaRPr lang="en-SA" sz="12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60EBC4-3EA0-EEEF-57D8-FD1AC4D47A8D}"/>
              </a:ext>
            </a:extLst>
          </p:cNvPr>
          <p:cNvSpPr/>
          <p:nvPr/>
        </p:nvSpPr>
        <p:spPr>
          <a:xfrm>
            <a:off x="6914812" y="4754563"/>
            <a:ext cx="4825631" cy="476763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2200" b="1" dirty="0"/>
              <a:t>Other Services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CEEFF0E-65AE-589D-DBCC-E81563592CD8}"/>
              </a:ext>
            </a:extLst>
          </p:cNvPr>
          <p:cNvSpPr/>
          <p:nvPr/>
        </p:nvSpPr>
        <p:spPr>
          <a:xfrm>
            <a:off x="6918102" y="5307772"/>
            <a:ext cx="4822341" cy="1309511"/>
          </a:xfrm>
          <a:prstGeom prst="roundRect">
            <a:avLst/>
          </a:prstGeom>
          <a:solidFill>
            <a:srgbClr val="E3CE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D3A20-2CBD-4BC5-88A2-0145FAD180DF}"/>
              </a:ext>
            </a:extLst>
          </p:cNvPr>
          <p:cNvSpPr txBox="1"/>
          <p:nvPr/>
        </p:nvSpPr>
        <p:spPr>
          <a:xfrm>
            <a:off x="1950698" y="5285023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2400" b="1" dirty="0"/>
              <a:t>Vector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AAAEB-8AFE-1AAD-F6BA-FD8933648B54}"/>
              </a:ext>
            </a:extLst>
          </p:cNvPr>
          <p:cNvSpPr txBox="1"/>
          <p:nvPr/>
        </p:nvSpPr>
        <p:spPr>
          <a:xfrm>
            <a:off x="-1237619" y="5241288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2400" b="1" dirty="0"/>
              <a:t>Ollama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5D7952-9832-E7F5-0FAE-D56455FB0FB1}"/>
              </a:ext>
            </a:extLst>
          </p:cNvPr>
          <p:cNvSpPr/>
          <p:nvPr/>
        </p:nvSpPr>
        <p:spPr>
          <a:xfrm>
            <a:off x="7144987" y="5380025"/>
            <a:ext cx="2182640" cy="476763"/>
          </a:xfrm>
          <a:prstGeom prst="roundRect">
            <a:avLst/>
          </a:prstGeom>
          <a:solidFill>
            <a:srgbClr val="BC67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Yahoo Finance API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360BBE-90A5-CA18-C57C-460E660935DC}"/>
              </a:ext>
            </a:extLst>
          </p:cNvPr>
          <p:cNvSpPr/>
          <p:nvPr/>
        </p:nvSpPr>
        <p:spPr>
          <a:xfrm>
            <a:off x="5434626" y="3568767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6"/>
                </a:solidFill>
              </a:rPr>
              <a:t>Plotly: Charts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8E214CC-36A3-584D-42ED-A9D47F0AE46F}"/>
              </a:ext>
            </a:extLst>
          </p:cNvPr>
          <p:cNvSpPr/>
          <p:nvPr/>
        </p:nvSpPr>
        <p:spPr>
          <a:xfrm>
            <a:off x="7939245" y="3549969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Pandas: Data analysis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B6C6BB6-746C-7769-2A12-5657D4134120}"/>
              </a:ext>
            </a:extLst>
          </p:cNvPr>
          <p:cNvSpPr/>
          <p:nvPr/>
        </p:nvSpPr>
        <p:spPr>
          <a:xfrm>
            <a:off x="9442715" y="5351507"/>
            <a:ext cx="2182640" cy="476763"/>
          </a:xfrm>
          <a:prstGeom prst="roundRect">
            <a:avLst/>
          </a:prstGeom>
          <a:solidFill>
            <a:srgbClr val="BC67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Google Search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ECDEBB4-1285-26F8-181D-258F66978B1B}"/>
              </a:ext>
            </a:extLst>
          </p:cNvPr>
          <p:cNvSpPr/>
          <p:nvPr/>
        </p:nvSpPr>
        <p:spPr>
          <a:xfrm>
            <a:off x="7190146" y="6006262"/>
            <a:ext cx="2182640" cy="476763"/>
          </a:xfrm>
          <a:prstGeom prst="roundRect">
            <a:avLst/>
          </a:prstGeom>
          <a:solidFill>
            <a:srgbClr val="BC67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Bing Search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EC0CACC-E8A3-65A6-DB0F-2A3987029D15}"/>
              </a:ext>
            </a:extLst>
          </p:cNvPr>
          <p:cNvSpPr/>
          <p:nvPr/>
        </p:nvSpPr>
        <p:spPr>
          <a:xfrm>
            <a:off x="453144" y="4105068"/>
            <a:ext cx="2400612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Data Preprocessing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EC52755-DFE6-F72A-A297-E56C3A0DEE20}"/>
              </a:ext>
            </a:extLst>
          </p:cNvPr>
          <p:cNvSpPr/>
          <p:nvPr/>
        </p:nvSpPr>
        <p:spPr>
          <a:xfrm>
            <a:off x="2957763" y="4122247"/>
            <a:ext cx="2362466" cy="476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Async Task Manager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F180041-090E-198A-86DA-8E9930553B2D}"/>
              </a:ext>
            </a:extLst>
          </p:cNvPr>
          <p:cNvSpPr/>
          <p:nvPr/>
        </p:nvSpPr>
        <p:spPr>
          <a:xfrm>
            <a:off x="9442715" y="5969241"/>
            <a:ext cx="2182640" cy="476763"/>
          </a:xfrm>
          <a:prstGeom prst="roundRect">
            <a:avLst/>
          </a:prstGeom>
          <a:solidFill>
            <a:srgbClr val="BC67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Bing Search</a:t>
            </a:r>
          </a:p>
        </p:txBody>
      </p:sp>
    </p:spTree>
    <p:extLst>
      <p:ext uri="{BB962C8B-B14F-4D97-AF65-F5344CB8AC3E}">
        <p14:creationId xmlns:p14="http://schemas.microsoft.com/office/powerpoint/2010/main" val="10686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27992"/>
            <a:ext cx="10972800" cy="884344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Technology Stack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2825" y="1239296"/>
            <a:ext cx="5242560" cy="4023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4" name="Rounded Rectangle 3"/>
          <p:cNvSpPr/>
          <p:nvPr/>
        </p:nvSpPr>
        <p:spPr>
          <a:xfrm>
            <a:off x="6153065" y="1239296"/>
            <a:ext cx="5242560" cy="4023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5" name="TextBox 4"/>
          <p:cNvSpPr txBox="1"/>
          <p:nvPr/>
        </p:nvSpPr>
        <p:spPr>
          <a:xfrm>
            <a:off x="2517230" y="1239296"/>
            <a:ext cx="10537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1E328C"/>
                </a:solidFill>
              </a:defRPr>
            </a:pPr>
            <a:r>
              <a:t>Frontend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4754" y="1239296"/>
            <a:ext cx="14591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1E328C"/>
                </a:solidFill>
              </a:defRPr>
            </a:pPr>
            <a:r>
              <a:t>Backend &amp; 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665" y="1848897"/>
            <a:ext cx="5063694" cy="1857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 err="1"/>
              <a:t>Streamlit</a:t>
            </a:r>
            <a:r>
              <a:rPr sz="1867" dirty="0"/>
              <a:t> - Python-based UI framework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 err="1"/>
              <a:t>Plotly</a:t>
            </a:r>
            <a:r>
              <a:rPr sz="1867" dirty="0"/>
              <a:t> - Interactive data visualization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Custom CSS - Responsive design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Interactive components - Filters, charts,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6905" y="1848896"/>
            <a:ext cx="4361002" cy="2842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Python - Core application logic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 err="1"/>
              <a:t>yfinance</a:t>
            </a:r>
            <a:r>
              <a:rPr sz="1867" dirty="0"/>
              <a:t> - Real-time market data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Pandas/NumPy - Data processing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 err="1"/>
              <a:t>Ollama</a:t>
            </a:r>
            <a:r>
              <a:rPr sz="1867" dirty="0"/>
              <a:t> - Local LLM integration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Custom RAG system - Context-aware AI</a:t>
            </a:r>
            <a:endParaRPr lang="en-US" sz="1867" dirty="0"/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  <a:defRPr sz="1400"/>
            </a:pPr>
            <a:r>
              <a:rPr sz="1867" dirty="0"/>
              <a:t>NLTK - Sentiment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22597"/>
            <a:ext cx="10972800" cy="97536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Key Functionalities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0394" y="3908952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4" name="TextBox 3"/>
          <p:cNvSpPr txBox="1"/>
          <p:nvPr/>
        </p:nvSpPr>
        <p:spPr>
          <a:xfrm>
            <a:off x="854235" y="4091833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7675" y="4030872"/>
            <a:ext cx="14896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Price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7675" y="4396632"/>
            <a:ext cx="7566815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Interactive candlestick charts with moving averages and technical indicators.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0394" y="5128152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8" name="TextBox 7"/>
          <p:cNvSpPr txBox="1"/>
          <p:nvPr/>
        </p:nvSpPr>
        <p:spPr>
          <a:xfrm>
            <a:off x="854235" y="5311033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📊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674" y="5250072"/>
            <a:ext cx="17482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rPr dirty="0"/>
              <a:t>Volume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7674" y="5615832"/>
            <a:ext cx="6032292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/>
              <a:t>Track trading volume patterns and identify significant spikes.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0394" y="1485637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12" name="TextBox 11"/>
          <p:cNvSpPr txBox="1"/>
          <p:nvPr/>
        </p:nvSpPr>
        <p:spPr>
          <a:xfrm>
            <a:off x="854235" y="1668518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7674" y="1607557"/>
            <a:ext cx="17519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t>News Sentiment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7675" y="1973317"/>
            <a:ext cx="6516399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 b="1" dirty="0"/>
              <a:t>NLP-driven</a:t>
            </a:r>
            <a:r>
              <a:rPr sz="1867" dirty="0"/>
              <a:t> analysis of news articles with NLTK sentiment scoring.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0394" y="2704837"/>
            <a:ext cx="10972800" cy="97536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16" name="TextBox 15"/>
          <p:cNvSpPr txBox="1"/>
          <p:nvPr/>
        </p:nvSpPr>
        <p:spPr>
          <a:xfrm>
            <a:off x="854235" y="2887718"/>
            <a:ext cx="5950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sz="3200"/>
              <a:t>🤖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7675" y="2826757"/>
            <a:ext cx="12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28C"/>
                </a:solidFill>
              </a:defRPr>
            </a:pPr>
            <a:r>
              <a:rPr dirty="0"/>
              <a:t>AI Assistant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7674" y="3192517"/>
            <a:ext cx="7412286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66666"/>
                </a:solidFill>
              </a:defRPr>
            </a:pPr>
            <a:r>
              <a:rPr sz="1867" b="1" dirty="0"/>
              <a:t>RAG-powered</a:t>
            </a:r>
            <a:r>
              <a:rPr sz="1867" dirty="0"/>
              <a:t> insights with vector similarity search using context retrieval.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0"/>
            <a:ext cx="10972800" cy="731520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Interactive Price Charts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" y="731520"/>
            <a:ext cx="11484234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sz="2133" dirty="0"/>
              <a:t>Analyze stock price movements with candlestick charts, multiple timeframes, and technical indicators.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FABD4D-43EE-3208-5C32-985B2FE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4" y="1207421"/>
            <a:ext cx="9978067" cy="5325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1"/>
            <a:ext cx="10972800" cy="731521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News Sentiment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4" y="643580"/>
            <a:ext cx="11946604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sz="2133" dirty="0"/>
              <a:t>Track market perception through automated analysis of news articles with sentiment scoring visualization.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B1F305-FFBB-DC88-253D-CF752A14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7" y="1109299"/>
            <a:ext cx="10148603" cy="551830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1603FB-FF31-3675-7EF5-81B504F2C395}"/>
              </a:ext>
            </a:extLst>
          </p:cNvPr>
          <p:cNvSpPr/>
          <p:nvPr/>
        </p:nvSpPr>
        <p:spPr>
          <a:xfrm>
            <a:off x="2788355" y="1275643"/>
            <a:ext cx="5170311" cy="6547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27260"/>
            <a:ext cx="10972800" cy="613957"/>
          </a:xfrm>
        </p:spPr>
        <p:txBody>
          <a:bodyPr>
            <a:noAutofit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AI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" y="619027"/>
            <a:ext cx="11691277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sz="2133"/>
              <a:t>Generate comprehensive stock analyses with key metrics, performance trends, and sector comparisons.</a:t>
            </a:r>
          </a:p>
        </p:txBody>
      </p:sp>
      <p:pic>
        <p:nvPicPr>
          <p:cNvPr id="7" name="Picture 6" descr="A screenshot of a document&#10;&#10;AI-generated content may be incorrect.">
            <a:extLst>
              <a:ext uri="{FF2B5EF4-FFF2-40B4-BE49-F238E27FC236}">
                <a16:creationId xmlns:a16="http://schemas.microsoft.com/office/drawing/2014/main" id="{1A5E28BB-06BE-84BF-31B1-215464EC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7" y="984787"/>
            <a:ext cx="10075496" cy="5440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" y="424"/>
            <a:ext cx="10972800" cy="731521"/>
          </a:xfrm>
        </p:spPr>
        <p:txBody>
          <a:bodyPr>
            <a:normAutofit fontScale="90000"/>
          </a:bodyPr>
          <a:lstStyle/>
          <a:p>
            <a:pPr algn="l">
              <a:defRPr>
                <a:solidFill>
                  <a:srgbClr val="1E328C"/>
                </a:solidFill>
              </a:defRPr>
            </a:pPr>
            <a:r>
              <a:rPr sz="4267" b="1" dirty="0">
                <a:solidFill>
                  <a:srgbClr val="1E328C"/>
                </a:solidFill>
              </a:rPr>
              <a:t>AI Assistant Chat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" y="591295"/>
            <a:ext cx="11620617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sz="2133" dirty="0"/>
              <a:t>Interact with an AI assistant that provides context-aware responses about stocks using RAG technology.</a:t>
            </a:r>
          </a:p>
        </p:txBody>
      </p:sp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1586A0C3-C7DE-8721-D004-6C9B8AD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3" y="957055"/>
            <a:ext cx="10257263" cy="5567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65826A-944A-064A-AF8D-60B27905271D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449</Words>
  <Application>Microsoft Macintosh PowerPoint</Application>
  <PresentationFormat>Custom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PowerPoint Presentation</vt:lpstr>
      <vt:lpstr>Comprehensive Stock Analysis Platform</vt:lpstr>
      <vt:lpstr>PowerPoint Presentation</vt:lpstr>
      <vt:lpstr>Technology Stack</vt:lpstr>
      <vt:lpstr>Key Functionalities</vt:lpstr>
      <vt:lpstr>Interactive Price Charts</vt:lpstr>
      <vt:lpstr>News Sentiment Analysis</vt:lpstr>
      <vt:lpstr>AI Analysis</vt:lpstr>
      <vt:lpstr>AI Assistant Chat</vt:lpstr>
      <vt:lpstr>Who Benefits From StoxChai?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Thoutam, Jagadish</cp:lastModifiedBy>
  <cp:revision>6</cp:revision>
  <dcterms:created xsi:type="dcterms:W3CDTF">2013-01-27T09:14:16Z</dcterms:created>
  <dcterms:modified xsi:type="dcterms:W3CDTF">2025-05-17T12:48:24Z</dcterms:modified>
  <cp:category/>
</cp:coreProperties>
</file>