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0"/>
  </p:notesMasterIdLst>
  <p:handoutMasterIdLst>
    <p:handoutMasterId r:id="rId41"/>
  </p:handoutMasterIdLst>
  <p:sldIdLst>
    <p:sldId id="256" r:id="rId2"/>
    <p:sldId id="678" r:id="rId3"/>
    <p:sldId id="705" r:id="rId4"/>
    <p:sldId id="706" r:id="rId5"/>
    <p:sldId id="679" r:id="rId6"/>
    <p:sldId id="707" r:id="rId7"/>
    <p:sldId id="708" r:id="rId8"/>
    <p:sldId id="710" r:id="rId9"/>
    <p:sldId id="711" r:id="rId10"/>
    <p:sldId id="712" r:id="rId11"/>
    <p:sldId id="713" r:id="rId12"/>
    <p:sldId id="714" r:id="rId13"/>
    <p:sldId id="715" r:id="rId14"/>
    <p:sldId id="716" r:id="rId15"/>
    <p:sldId id="717" r:id="rId16"/>
    <p:sldId id="718" r:id="rId17"/>
    <p:sldId id="719" r:id="rId18"/>
    <p:sldId id="720" r:id="rId19"/>
    <p:sldId id="722" r:id="rId20"/>
    <p:sldId id="723" r:id="rId21"/>
    <p:sldId id="725" r:id="rId22"/>
    <p:sldId id="726" r:id="rId23"/>
    <p:sldId id="727" r:id="rId24"/>
    <p:sldId id="728" r:id="rId25"/>
    <p:sldId id="730" r:id="rId26"/>
    <p:sldId id="729" r:id="rId27"/>
    <p:sldId id="731" r:id="rId28"/>
    <p:sldId id="732" r:id="rId29"/>
    <p:sldId id="733" r:id="rId30"/>
    <p:sldId id="734" r:id="rId31"/>
    <p:sldId id="735" r:id="rId32"/>
    <p:sldId id="736" r:id="rId33"/>
    <p:sldId id="737" r:id="rId34"/>
    <p:sldId id="739" r:id="rId35"/>
    <p:sldId id="738" r:id="rId36"/>
    <p:sldId id="740" r:id="rId37"/>
    <p:sldId id="741" r:id="rId38"/>
    <p:sldId id="709" r:id="rId39"/>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32" autoAdjust="0"/>
    <p:restoredTop sz="87694" autoAdjust="0"/>
  </p:normalViewPr>
  <p:slideViewPr>
    <p:cSldViewPr>
      <p:cViewPr varScale="1">
        <p:scale>
          <a:sx n="86" d="100"/>
          <a:sy n="86" d="100"/>
        </p:scale>
        <p:origin x="1272"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BB4837D-D532-4E1A-9DB1-D690BBB1381B}"/>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46083" name="Rectangle 3">
            <a:extLst>
              <a:ext uri="{FF2B5EF4-FFF2-40B4-BE49-F238E27FC236}">
                <a16:creationId xmlns:a16="http://schemas.microsoft.com/office/drawing/2014/main" id="{D8AD72B5-785C-4317-A1E3-BA75C66912E5}"/>
              </a:ext>
            </a:extLst>
          </p:cNvPr>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algn="r" defTabSz="930275" eaLnBrk="1" hangingPunct="1">
              <a:defRPr sz="1200">
                <a:latin typeface="Arial" charset="0"/>
              </a:defRPr>
            </a:lvl1pPr>
          </a:lstStyle>
          <a:p>
            <a:pPr>
              <a:defRPr/>
            </a:pPr>
            <a:endParaRPr lang="en-US"/>
          </a:p>
        </p:txBody>
      </p:sp>
      <p:sp>
        <p:nvSpPr>
          <p:cNvPr id="46084" name="Rectangle 4">
            <a:extLst>
              <a:ext uri="{FF2B5EF4-FFF2-40B4-BE49-F238E27FC236}">
                <a16:creationId xmlns:a16="http://schemas.microsoft.com/office/drawing/2014/main" id="{7EDDD4F0-5B4F-4D4D-BC7E-CD3E659AF612}"/>
              </a:ext>
            </a:extLst>
          </p:cNvPr>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46085" name="Rectangle 5">
            <a:extLst>
              <a:ext uri="{FF2B5EF4-FFF2-40B4-BE49-F238E27FC236}">
                <a16:creationId xmlns:a16="http://schemas.microsoft.com/office/drawing/2014/main" id="{CF5807E7-433C-4817-9AF3-E179674E23C3}"/>
              </a:ext>
            </a:extLst>
          </p:cNvPr>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algn="r" defTabSz="930275" eaLnBrk="1" hangingPunct="1">
              <a:defRPr sz="1200"/>
            </a:lvl1pPr>
          </a:lstStyle>
          <a:p>
            <a:pPr>
              <a:defRPr/>
            </a:pPr>
            <a:fld id="{4AB5933C-FA31-4A6B-AC3D-5D5C5ED5C2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6BC6046-8AC8-4979-AFAC-25C05EDE89D4}"/>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11267" name="Rectangle 3">
            <a:extLst>
              <a:ext uri="{FF2B5EF4-FFF2-40B4-BE49-F238E27FC236}">
                <a16:creationId xmlns:a16="http://schemas.microsoft.com/office/drawing/2014/main" id="{4FECB455-ABF9-45DB-9F3C-17B2397DC6B7}"/>
              </a:ext>
            </a:extLst>
          </p:cNvPr>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algn="r" defTabSz="930275"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FD2D6C98-F198-433A-9D9A-775372CA64C5}"/>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C00310BC-61B9-4B7B-AEA6-6ED9C726185D}"/>
              </a:ext>
            </a:extLst>
          </p:cNvPr>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3863A96D-71F8-480E-88D0-E18BAE55009E}"/>
              </a:ext>
            </a:extLst>
          </p:cNvPr>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11271" name="Rectangle 7">
            <a:extLst>
              <a:ext uri="{FF2B5EF4-FFF2-40B4-BE49-F238E27FC236}">
                <a16:creationId xmlns:a16="http://schemas.microsoft.com/office/drawing/2014/main" id="{C0E31932-C66A-4176-980D-F3CA4C2EF74E}"/>
              </a:ext>
            </a:extLst>
          </p:cNvPr>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algn="r" defTabSz="930275" eaLnBrk="1" hangingPunct="1">
              <a:defRPr sz="1200"/>
            </a:lvl1pPr>
          </a:lstStyle>
          <a:p>
            <a:pPr>
              <a:defRPr/>
            </a:pPr>
            <a:fld id="{04E00595-87AB-4AF2-86D9-EF99B75BE9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4E00595-87AB-4AF2-86D9-EF99B75BE979}" type="slidenum">
              <a:rPr lang="en-US" altLang="en-US" smtClean="0"/>
              <a:pPr>
                <a:defRPr/>
              </a:pPr>
              <a:t>2</a:t>
            </a:fld>
            <a:endParaRPr lang="en-US" altLang="en-US"/>
          </a:p>
        </p:txBody>
      </p:sp>
    </p:spTree>
    <p:extLst>
      <p:ext uri="{BB962C8B-B14F-4D97-AF65-F5344CB8AC3E}">
        <p14:creationId xmlns:p14="http://schemas.microsoft.com/office/powerpoint/2010/main" val="153810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4E00595-87AB-4AF2-86D9-EF99B75BE979}" type="slidenum">
              <a:rPr lang="en-US" altLang="en-US" smtClean="0"/>
              <a:pPr>
                <a:defRPr/>
              </a:pPr>
              <a:t>3</a:t>
            </a:fld>
            <a:endParaRPr lang="en-US" altLang="en-US"/>
          </a:p>
        </p:txBody>
      </p:sp>
    </p:spTree>
    <p:extLst>
      <p:ext uri="{BB962C8B-B14F-4D97-AF65-F5344CB8AC3E}">
        <p14:creationId xmlns:p14="http://schemas.microsoft.com/office/powerpoint/2010/main" val="2467373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4E00595-87AB-4AF2-86D9-EF99B75BE979}" type="slidenum">
              <a:rPr lang="en-US" altLang="en-US" smtClean="0"/>
              <a:pPr>
                <a:defRPr/>
              </a:pPr>
              <a:t>4</a:t>
            </a:fld>
            <a:endParaRPr lang="en-US" altLang="en-US"/>
          </a:p>
        </p:txBody>
      </p:sp>
    </p:spTree>
    <p:extLst>
      <p:ext uri="{BB962C8B-B14F-4D97-AF65-F5344CB8AC3E}">
        <p14:creationId xmlns:p14="http://schemas.microsoft.com/office/powerpoint/2010/main" val="369709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C188EA6-AE68-4209-A78C-40510A168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Arial" panose="020B0604020202020204" pitchFamily="34" charset="0"/>
              </a:defRPr>
            </a:lvl1pPr>
            <a:lvl2pPr marL="37931725" indent="-37474525" defTabSz="957263">
              <a:spcBef>
                <a:spcPct val="30000"/>
              </a:spcBef>
              <a:defRPr sz="1200">
                <a:solidFill>
                  <a:schemeClr val="tx1"/>
                </a:solidFill>
                <a:latin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96540E-5D8E-4F75-A910-56FE1EE0984D}" type="slidenum">
              <a:rPr lang="en-AU" altLang="en-US" sz="1300" smtClean="0">
                <a:latin typeface="Times New Roman" panose="02020603050405020304" pitchFamily="18" charset="0"/>
                <a:ea typeface="MS PGothic" panose="020B0600070205080204" pitchFamily="34" charset="-128"/>
              </a:rPr>
              <a:pPr>
                <a:spcBef>
                  <a:spcPct val="0"/>
                </a:spcBef>
              </a:pPr>
              <a:t>38</a:t>
            </a:fld>
            <a:endParaRPr lang="en-AU" altLang="en-US" sz="1300">
              <a:latin typeface="Times New Roman" panose="02020603050405020304" pitchFamily="18" charset="0"/>
              <a:ea typeface="MS PGothic" panose="020B0600070205080204" pitchFamily="34" charset="-128"/>
            </a:endParaRPr>
          </a:p>
        </p:txBody>
      </p:sp>
      <p:sp>
        <p:nvSpPr>
          <p:cNvPr id="10243" name="Rectangle 2">
            <a:extLst>
              <a:ext uri="{FF2B5EF4-FFF2-40B4-BE49-F238E27FC236}">
                <a16:creationId xmlns:a16="http://schemas.microsoft.com/office/drawing/2014/main" id="{4B64BCE8-53BB-4523-B3BC-26FCB20BAD1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D71F984-FD1D-453B-8189-8B3F694987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325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2228" name="Rectangle 4"/>
          <p:cNvSpPr>
            <a:spLocks noGrp="1" noChangeArrowheads="1"/>
          </p:cNvSpPr>
          <p:nvPr>
            <p:ph type="subTitle" idx="1"/>
          </p:nvPr>
        </p:nvSpPr>
        <p:spPr>
          <a:xfrm>
            <a:off x="1371600" y="3886200"/>
            <a:ext cx="6400800" cy="1752600"/>
          </a:xfrm>
        </p:spPr>
        <p:txBody>
          <a:bodyPr/>
          <a:lstStyle>
            <a:lvl1pPr marL="0" indent="0" algn="ctr">
              <a:buFont typeface="Monotype Sorts" charset="0"/>
              <a:buNone/>
              <a:defRPr/>
            </a:lvl1pPr>
          </a:lstStyle>
          <a:p>
            <a:r>
              <a:rPr lang="en-US"/>
              <a:t>Click here to add subtitle</a:t>
            </a:r>
          </a:p>
        </p:txBody>
      </p:sp>
      <p:sp>
        <p:nvSpPr>
          <p:cNvPr id="52229" name="Rectangle 5"/>
          <p:cNvSpPr>
            <a:spLocks noGrp="1" noChangeArrowheads="1"/>
          </p:cNvSpPr>
          <p:nvPr>
            <p:ph type="ctrTitle"/>
          </p:nvPr>
        </p:nvSpPr>
        <p:spPr>
          <a:xfrm>
            <a:off x="762000" y="1676400"/>
            <a:ext cx="7772400" cy="1470025"/>
          </a:xfrm>
        </p:spPr>
        <p:txBody>
          <a:bodyPr/>
          <a:lstStyle>
            <a:lvl1pPr>
              <a:defRPr/>
            </a:lvl1pPr>
          </a:lstStyle>
          <a:p>
            <a:r>
              <a:rPr lang="en-US"/>
              <a:t>Click here to add title</a:t>
            </a:r>
          </a:p>
        </p:txBody>
      </p:sp>
    </p:spTree>
    <p:extLst>
      <p:ext uri="{BB962C8B-B14F-4D97-AF65-F5344CB8AC3E}">
        <p14:creationId xmlns:p14="http://schemas.microsoft.com/office/powerpoint/2010/main" val="92197858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216919"/>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8050" y="101600"/>
            <a:ext cx="1885950" cy="675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00200" y="101600"/>
            <a:ext cx="5505450" cy="675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79355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660121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72866455"/>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002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948353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0339099"/>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2062828"/>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93121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5194269"/>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185756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626687-88B1-4FD2-B276-83A2C40FF013}"/>
              </a:ext>
            </a:extLst>
          </p:cNvPr>
          <p:cNvSpPr>
            <a:spLocks noChangeArrowheads="1"/>
          </p:cNvSpPr>
          <p:nvPr/>
        </p:nvSpPr>
        <p:spPr bwMode="auto">
          <a:xfrm>
            <a:off x="0" y="5029200"/>
            <a:ext cx="914400" cy="914400"/>
          </a:xfrm>
          <a:prstGeom prst="rect">
            <a:avLst/>
          </a:prstGeom>
          <a:solidFill>
            <a:srgbClr val="330066"/>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pic>
        <p:nvPicPr>
          <p:cNvPr id="1027" name="Picture 3" descr="Picture1">
            <a:extLst>
              <a:ext uri="{FF2B5EF4-FFF2-40B4-BE49-F238E27FC236}">
                <a16:creationId xmlns:a16="http://schemas.microsoft.com/office/drawing/2014/main" id="{47CAFBA6-0443-4280-AB66-87EB178ABA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9D0631FC-5979-49A4-A31E-8810256AE5C3}"/>
              </a:ext>
            </a:extLst>
          </p:cNvPr>
          <p:cNvSpPr>
            <a:spLocks noChangeArrowheads="1"/>
          </p:cNvSpPr>
          <p:nvPr/>
        </p:nvSpPr>
        <p:spPr bwMode="auto">
          <a:xfrm>
            <a:off x="0" y="1905000"/>
            <a:ext cx="914400" cy="3276600"/>
          </a:xfrm>
          <a:prstGeom prst="rect">
            <a:avLst/>
          </a:prstGeom>
          <a:gradFill rotWithShape="1">
            <a:gsLst>
              <a:gs pos="0">
                <a:schemeClr val="bg1"/>
              </a:gs>
              <a:gs pos="100000">
                <a:srgbClr val="330066"/>
              </a:gs>
            </a:gsLst>
            <a:lin ang="5400000" scaled="1"/>
          </a:gra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29" name="Rectangle 6">
            <a:extLst>
              <a:ext uri="{FF2B5EF4-FFF2-40B4-BE49-F238E27FC236}">
                <a16:creationId xmlns:a16="http://schemas.microsoft.com/office/drawing/2014/main" id="{E6FEFDCB-6431-450C-97AA-909B808A85D6}"/>
              </a:ext>
            </a:extLst>
          </p:cNvPr>
          <p:cNvSpPr>
            <a:spLocks noGrp="1" noChangeArrowheads="1"/>
          </p:cNvSpPr>
          <p:nvPr>
            <p:ph type="body" idx="1"/>
          </p:nvPr>
        </p:nvSpPr>
        <p:spPr bwMode="auto">
          <a:xfrm>
            <a:off x="952500" y="1066800"/>
            <a:ext cx="81915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7">
            <a:extLst>
              <a:ext uri="{FF2B5EF4-FFF2-40B4-BE49-F238E27FC236}">
                <a16:creationId xmlns:a16="http://schemas.microsoft.com/office/drawing/2014/main" id="{00C33F15-44AC-41D7-BFB6-69F38937141D}"/>
              </a:ext>
            </a:extLst>
          </p:cNvPr>
          <p:cNvSpPr>
            <a:spLocks noGrp="1" noChangeArrowheads="1"/>
          </p:cNvSpPr>
          <p:nvPr>
            <p:ph type="title"/>
          </p:nvPr>
        </p:nvSpPr>
        <p:spPr bwMode="auto">
          <a:xfrm>
            <a:off x="952500" y="31750"/>
            <a:ext cx="8191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en-US" altLang="en-US"/>
              <a:t>Click to edit Master title style</a:t>
            </a:r>
          </a:p>
        </p:txBody>
      </p:sp>
      <p:cxnSp>
        <p:nvCxnSpPr>
          <p:cNvPr id="1031" name="AutoShape 9">
            <a:extLst>
              <a:ext uri="{FF2B5EF4-FFF2-40B4-BE49-F238E27FC236}">
                <a16:creationId xmlns:a16="http://schemas.microsoft.com/office/drawing/2014/main" id="{263EB19E-C670-45C4-8C64-604B46412665}"/>
              </a:ext>
            </a:extLst>
          </p:cNvPr>
          <p:cNvCxnSpPr>
            <a:cxnSpLocks noChangeShapeType="1"/>
          </p:cNvCxnSpPr>
          <p:nvPr/>
        </p:nvCxnSpPr>
        <p:spPr bwMode="auto">
          <a:xfrm>
            <a:off x="914400" y="990600"/>
            <a:ext cx="82296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3" name="Text Box 10">
            <a:extLst>
              <a:ext uri="{FF2B5EF4-FFF2-40B4-BE49-F238E27FC236}">
                <a16:creationId xmlns:a16="http://schemas.microsoft.com/office/drawing/2014/main" id="{5E62514E-3C2E-4729-8B42-6D5BEA06ECD7}"/>
              </a:ext>
            </a:extLst>
          </p:cNvPr>
          <p:cNvSpPr txBox="1">
            <a:spLocks noChangeArrowheads="1"/>
          </p:cNvSpPr>
          <p:nvPr/>
        </p:nvSpPr>
        <p:spPr bwMode="auto">
          <a:xfrm>
            <a:off x="-19050" y="6400800"/>
            <a:ext cx="685800" cy="4000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fld id="{5EA2B5AF-7668-4F65-9C3C-46D24318F430}" type="slidenum">
              <a:rPr lang="en-US" altLang="en-US" sz="2000" b="1" smtClean="0"/>
              <a:pPr algn="ctr" eaLnBrk="1" hangingPunct="1">
                <a:defRPr/>
              </a:pPr>
              <a:t>‹#›</a:t>
            </a:fld>
            <a:endParaRPr lang="en-US" altLang="en-US" sz="2800" b="1" dirty="0"/>
          </a:p>
        </p:txBody>
      </p:sp>
      <p:pic>
        <p:nvPicPr>
          <p:cNvPr id="2" name="Picture 1">
            <a:extLst>
              <a:ext uri="{FF2B5EF4-FFF2-40B4-BE49-F238E27FC236}">
                <a16:creationId xmlns:a16="http://schemas.microsoft.com/office/drawing/2014/main" id="{2972BD78-687B-4CE9-B095-71DD222AEA8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800" y="6350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transition>
    <p:wipe/>
  </p:transition>
  <p:hf sldNum="0" hdr="0" ftr="0" dt="0"/>
  <p:txStyles>
    <p:titleStyle>
      <a:lvl1pPr algn="ctr" rtl="0" eaLnBrk="0" fontAlgn="base" hangingPunct="0">
        <a:lnSpc>
          <a:spcPct val="85000"/>
        </a:lnSpc>
        <a:spcBef>
          <a:spcPct val="0"/>
        </a:spcBef>
        <a:spcAft>
          <a:spcPct val="0"/>
        </a:spcAft>
        <a:defRPr sz="3600" b="1">
          <a:solidFill>
            <a:srgbClr val="330066"/>
          </a:solidFill>
          <a:latin typeface="+mj-lt"/>
          <a:ea typeface="+mj-ea"/>
          <a:cs typeface="+mj-cs"/>
        </a:defRPr>
      </a:lvl1pPr>
      <a:lvl2pPr algn="ctr" rtl="0" eaLnBrk="0" fontAlgn="base" hangingPunct="0">
        <a:lnSpc>
          <a:spcPct val="85000"/>
        </a:lnSpc>
        <a:spcBef>
          <a:spcPct val="0"/>
        </a:spcBef>
        <a:spcAft>
          <a:spcPct val="0"/>
        </a:spcAft>
        <a:defRPr sz="3600" b="1">
          <a:solidFill>
            <a:srgbClr val="330066"/>
          </a:solidFill>
          <a:latin typeface="Arial" charset="0"/>
        </a:defRPr>
      </a:lvl2pPr>
      <a:lvl3pPr algn="ctr" rtl="0" eaLnBrk="0" fontAlgn="base" hangingPunct="0">
        <a:lnSpc>
          <a:spcPct val="85000"/>
        </a:lnSpc>
        <a:spcBef>
          <a:spcPct val="0"/>
        </a:spcBef>
        <a:spcAft>
          <a:spcPct val="0"/>
        </a:spcAft>
        <a:defRPr sz="3600" b="1">
          <a:solidFill>
            <a:srgbClr val="330066"/>
          </a:solidFill>
          <a:latin typeface="Arial" charset="0"/>
        </a:defRPr>
      </a:lvl3pPr>
      <a:lvl4pPr algn="ctr" rtl="0" eaLnBrk="0" fontAlgn="base" hangingPunct="0">
        <a:lnSpc>
          <a:spcPct val="85000"/>
        </a:lnSpc>
        <a:spcBef>
          <a:spcPct val="0"/>
        </a:spcBef>
        <a:spcAft>
          <a:spcPct val="0"/>
        </a:spcAft>
        <a:defRPr sz="3600" b="1">
          <a:solidFill>
            <a:srgbClr val="330066"/>
          </a:solidFill>
          <a:latin typeface="Arial" charset="0"/>
        </a:defRPr>
      </a:lvl4pPr>
      <a:lvl5pPr algn="ctr" rtl="0" eaLnBrk="0" fontAlgn="base" hangingPunct="0">
        <a:lnSpc>
          <a:spcPct val="85000"/>
        </a:lnSpc>
        <a:spcBef>
          <a:spcPct val="0"/>
        </a:spcBef>
        <a:spcAft>
          <a:spcPct val="0"/>
        </a:spcAft>
        <a:defRPr sz="3600" b="1">
          <a:solidFill>
            <a:srgbClr val="330066"/>
          </a:solidFill>
          <a:latin typeface="Arial" charset="0"/>
        </a:defRPr>
      </a:lvl5pPr>
      <a:lvl6pPr marL="457200" algn="ctr" rtl="0" fontAlgn="base">
        <a:lnSpc>
          <a:spcPct val="85000"/>
        </a:lnSpc>
        <a:spcBef>
          <a:spcPct val="0"/>
        </a:spcBef>
        <a:spcAft>
          <a:spcPct val="0"/>
        </a:spcAft>
        <a:defRPr sz="3600" b="1">
          <a:solidFill>
            <a:srgbClr val="330066"/>
          </a:solidFill>
          <a:latin typeface="Arial" charset="0"/>
        </a:defRPr>
      </a:lvl6pPr>
      <a:lvl7pPr marL="914400" algn="ctr" rtl="0" fontAlgn="base">
        <a:lnSpc>
          <a:spcPct val="85000"/>
        </a:lnSpc>
        <a:spcBef>
          <a:spcPct val="0"/>
        </a:spcBef>
        <a:spcAft>
          <a:spcPct val="0"/>
        </a:spcAft>
        <a:defRPr sz="3600" b="1">
          <a:solidFill>
            <a:srgbClr val="330066"/>
          </a:solidFill>
          <a:latin typeface="Arial" charset="0"/>
        </a:defRPr>
      </a:lvl7pPr>
      <a:lvl8pPr marL="1371600" algn="ctr" rtl="0" fontAlgn="base">
        <a:lnSpc>
          <a:spcPct val="85000"/>
        </a:lnSpc>
        <a:spcBef>
          <a:spcPct val="0"/>
        </a:spcBef>
        <a:spcAft>
          <a:spcPct val="0"/>
        </a:spcAft>
        <a:defRPr sz="3600" b="1">
          <a:solidFill>
            <a:srgbClr val="330066"/>
          </a:solidFill>
          <a:latin typeface="Arial" charset="0"/>
        </a:defRPr>
      </a:lvl8pPr>
      <a:lvl9pPr marL="1828800" algn="ctr" rtl="0" fontAlgn="base">
        <a:lnSpc>
          <a:spcPct val="85000"/>
        </a:lnSpc>
        <a:spcBef>
          <a:spcPct val="0"/>
        </a:spcBef>
        <a:spcAft>
          <a:spcPct val="0"/>
        </a:spcAft>
        <a:defRPr sz="3600" b="1">
          <a:solidFill>
            <a:srgbClr val="330066"/>
          </a:solidFill>
          <a:latin typeface="Arial" charset="0"/>
        </a:defRPr>
      </a:lvl9pPr>
    </p:titleStyle>
    <p:body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15"/>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15"/>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15"/>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15"/>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15"/>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EC89285-0C26-410C-9AEF-B9F426458413}"/>
              </a:ext>
            </a:extLst>
          </p:cNvPr>
          <p:cNvSpPr>
            <a:spLocks noGrp="1" noChangeArrowheads="1"/>
          </p:cNvSpPr>
          <p:nvPr>
            <p:ph type="ctrTitle"/>
          </p:nvPr>
        </p:nvSpPr>
        <p:spPr>
          <a:xfrm>
            <a:off x="304800" y="1905000"/>
            <a:ext cx="8610600" cy="1905000"/>
          </a:xfrm>
        </p:spPr>
        <p:txBody>
          <a:bodyPr/>
          <a:lstStyle/>
          <a:p>
            <a:pPr eaLnBrk="1" hangingPunct="1"/>
            <a:r>
              <a:rPr lang="en-US" altLang="en-US" b="0" dirty="0"/>
              <a:t>Lab 7</a:t>
            </a:r>
            <a:endParaRPr lang="en-US" altLang="en-US" dirty="0"/>
          </a:p>
        </p:txBody>
      </p:sp>
      <p:sp>
        <p:nvSpPr>
          <p:cNvPr id="4098" name="Rectangle 3">
            <a:extLst>
              <a:ext uri="{FF2B5EF4-FFF2-40B4-BE49-F238E27FC236}">
                <a16:creationId xmlns:a16="http://schemas.microsoft.com/office/drawing/2014/main" id="{7724D25F-C4BE-4094-ABAF-1DE483B01777}"/>
              </a:ext>
            </a:extLst>
          </p:cNvPr>
          <p:cNvSpPr>
            <a:spLocks noGrp="1" noChangeArrowheads="1"/>
          </p:cNvSpPr>
          <p:nvPr>
            <p:ph type="subTitle" idx="1"/>
          </p:nvPr>
        </p:nvSpPr>
        <p:spPr>
          <a:xfrm>
            <a:off x="1409700" y="4038600"/>
            <a:ext cx="6400800" cy="2133600"/>
          </a:xfrm>
        </p:spPr>
        <p:txBody>
          <a:bodyPr/>
          <a:lstStyle/>
          <a:p>
            <a:pPr eaLnBrk="1" hangingPunct="1">
              <a:defRPr/>
            </a:pPr>
            <a:endParaRPr lang="en-US" altLang="en-US" sz="4000" dirty="0"/>
          </a:p>
        </p:txBody>
      </p:sp>
      <p:pic>
        <p:nvPicPr>
          <p:cNvPr id="5124" name="Picture 1">
            <a:extLst>
              <a:ext uri="{FF2B5EF4-FFF2-40B4-BE49-F238E27FC236}">
                <a16:creationId xmlns:a16="http://schemas.microsoft.com/office/drawing/2014/main" id="{FC6B59F8-68B6-4A11-AE46-D51750BF3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0" y="304800"/>
            <a:ext cx="4368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Find()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dirty="0"/>
              <a:t>Find(8)</a:t>
            </a:r>
          </a:p>
          <a:p>
            <a:r>
              <a:rPr lang="en-US" dirty="0"/>
              <a:t>We have found 8 so return this node</a:t>
            </a:r>
          </a:p>
          <a:p>
            <a:endParaRPr lang="en-US" dirty="0"/>
          </a:p>
        </p:txBody>
      </p:sp>
      <p:sp>
        <p:nvSpPr>
          <p:cNvPr id="4" name="Flowchart: Connector 3">
            <a:extLst>
              <a:ext uri="{FF2B5EF4-FFF2-40B4-BE49-F238E27FC236}">
                <a16:creationId xmlns:a16="http://schemas.microsoft.com/office/drawing/2014/main" id="{5FFACBE3-BFC3-4F3F-96AE-94427EBE9FED}"/>
              </a:ext>
            </a:extLst>
          </p:cNvPr>
          <p:cNvSpPr/>
          <p:nvPr/>
        </p:nvSpPr>
        <p:spPr>
          <a:xfrm>
            <a:off x="4572000" y="3066653"/>
            <a:ext cx="762000" cy="724693"/>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914650" y="4133453"/>
            <a:ext cx="762000" cy="724693"/>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400800" y="414337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0200" y="542011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810000" y="5420118"/>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543800" y="542011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257800" y="540106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p:nvPr/>
        </p:nvCxnSpPr>
        <p:spPr>
          <a:xfrm flipV="1">
            <a:off x="3429000" y="3505200"/>
            <a:ext cx="1219200" cy="68580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endCxn id="5" idx="3"/>
          </p:cNvCxnSpPr>
          <p:nvPr/>
        </p:nvCxnSpPr>
        <p:spPr>
          <a:xfrm flipV="1">
            <a:off x="2114550" y="4752017"/>
            <a:ext cx="911692" cy="73438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565058" y="4752017"/>
            <a:ext cx="625942" cy="668101"/>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222408" y="3685217"/>
            <a:ext cx="1289984" cy="564286"/>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5908208" y="4761938"/>
            <a:ext cx="604184" cy="745259"/>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p:cNvCxnSpPr>
          <p:nvPr/>
        </p:nvCxnSpPr>
        <p:spPr>
          <a:xfrm>
            <a:off x="7051208" y="4761938"/>
            <a:ext cx="756584" cy="724461"/>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961231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Select() Example</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dirty="0"/>
              <a:t>For select we want to find the node of a certain rank, which is the position the node would have if it was in a sorted list</a:t>
            </a:r>
          </a:p>
          <a:p>
            <a:r>
              <a:rPr lang="en-US" dirty="0"/>
              <a:t>To calculate the rank of the node you are on use the size of the left node.  If you do not have a left node then your rank is 0.</a:t>
            </a:r>
          </a:p>
          <a:p>
            <a:r>
              <a:rPr lang="en-US" dirty="0"/>
              <a:t>When using recursion to the left node pass the same r value to the function but when recursing to the right node you need to pass the value of (r – the rank of the current node - 1) </a:t>
            </a:r>
          </a:p>
          <a:p>
            <a:endParaRPr lang="en-US" dirty="0"/>
          </a:p>
        </p:txBody>
      </p:sp>
    </p:spTree>
    <p:extLst>
      <p:ext uri="{BB962C8B-B14F-4D97-AF65-F5344CB8AC3E}">
        <p14:creationId xmlns:p14="http://schemas.microsoft.com/office/powerpoint/2010/main" val="273500482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Select()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Select(6)</a:t>
            </a:r>
          </a:p>
          <a:p>
            <a:r>
              <a:rPr lang="en-US" sz="2000" dirty="0"/>
              <a:t>The size of the node left of the current node is 7 so the rank of the current node is 7.</a:t>
            </a:r>
          </a:p>
          <a:p>
            <a:r>
              <a:rPr lang="en-US" sz="2000" dirty="0"/>
              <a:t>7 is greater than 6 so we will use select on the left side</a:t>
            </a:r>
          </a:p>
          <a:p>
            <a:pPr lvl="1"/>
            <a:r>
              <a:rPr lang="en-US" sz="1800" dirty="0"/>
              <a:t>Select(</a:t>
            </a:r>
            <a:r>
              <a:rPr lang="en-US" sz="1800" dirty="0" err="1"/>
              <a:t>left_side</a:t>
            </a:r>
            <a:r>
              <a:rPr lang="en-US" sz="1800" dirty="0"/>
              <a:t>, 6)</a:t>
            </a:r>
          </a:p>
        </p:txBody>
      </p:sp>
      <p:sp>
        <p:nvSpPr>
          <p:cNvPr id="4" name="Flowchart: Connector 3">
            <a:extLst>
              <a:ext uri="{FF2B5EF4-FFF2-40B4-BE49-F238E27FC236}">
                <a16:creationId xmlns:a16="http://schemas.microsoft.com/office/drawing/2014/main" id="{5FFACBE3-BFC3-4F3F-96AE-94427EBE9FED}"/>
              </a:ext>
            </a:extLst>
          </p:cNvPr>
          <p:cNvSpPr/>
          <p:nvPr/>
        </p:nvSpPr>
        <p:spPr>
          <a:xfrm>
            <a:off x="4476507" y="3008650"/>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668704" y="394334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602772" y="394335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4830" y="48876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652155" y="491784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489631"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436189"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a:cxnSpLocks/>
            <a:stCxn id="5" idx="7"/>
            <a:endCxn id="4" idx="3"/>
          </p:cNvCxnSpPr>
          <p:nvPr/>
        </p:nvCxnSpPr>
        <p:spPr>
          <a:xfrm flipV="1">
            <a:off x="3319112" y="3627214"/>
            <a:ext cx="1268987" cy="422264"/>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985830" y="4561913"/>
            <a:ext cx="794466" cy="32572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319112" y="4561913"/>
            <a:ext cx="714043" cy="355932"/>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126915" y="3627214"/>
            <a:ext cx="1587449" cy="422265"/>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6086597" y="4561914"/>
            <a:ext cx="627767" cy="46042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a:endCxn id="9" idx="0"/>
          </p:cNvCxnSpPr>
          <p:nvPr/>
        </p:nvCxnSpPr>
        <p:spPr>
          <a:xfrm>
            <a:off x="7253180" y="4561914"/>
            <a:ext cx="617451" cy="354296"/>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042281"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197359"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122862"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080958"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4988726"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019480"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884140"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138732" y="601979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423281" y="5506199"/>
            <a:ext cx="29314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255238" y="5506199"/>
            <a:ext cx="32312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503862" y="5536409"/>
            <a:ext cx="259885" cy="54383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369726" y="5534774"/>
            <a:ext cx="178055"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086597" y="5534774"/>
            <a:ext cx="313883" cy="545469"/>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265140" y="5534774"/>
            <a:ext cx="336083"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140039" y="5534774"/>
            <a:ext cx="379693" cy="485025"/>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02563" y="5536409"/>
            <a:ext cx="159395" cy="53395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03641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Select()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Select(6)</a:t>
            </a:r>
          </a:p>
          <a:p>
            <a:r>
              <a:rPr lang="en-US" sz="2000" dirty="0"/>
              <a:t>The size of the node left of the current node is 3 so the rank of the current node is 3.</a:t>
            </a:r>
          </a:p>
          <a:p>
            <a:r>
              <a:rPr lang="en-US" sz="2000" dirty="0"/>
              <a:t>3 is less than 6 so we will use select on the right side making sure we properly adjust the rank we are looking for</a:t>
            </a:r>
          </a:p>
          <a:p>
            <a:pPr lvl="1"/>
            <a:r>
              <a:rPr lang="en-US" sz="1800" dirty="0"/>
              <a:t>Select(</a:t>
            </a:r>
            <a:r>
              <a:rPr lang="en-US" sz="1800" dirty="0" err="1"/>
              <a:t>right_side</a:t>
            </a:r>
            <a:r>
              <a:rPr lang="en-US" sz="1800" dirty="0"/>
              <a:t>, 6 – 3 – 1 = 2 )</a:t>
            </a:r>
          </a:p>
        </p:txBody>
      </p:sp>
      <p:sp>
        <p:nvSpPr>
          <p:cNvPr id="4" name="Flowchart: Connector 3">
            <a:extLst>
              <a:ext uri="{FF2B5EF4-FFF2-40B4-BE49-F238E27FC236}">
                <a16:creationId xmlns:a16="http://schemas.microsoft.com/office/drawing/2014/main" id="{5FFACBE3-BFC3-4F3F-96AE-94427EBE9FED}"/>
              </a:ext>
            </a:extLst>
          </p:cNvPr>
          <p:cNvSpPr/>
          <p:nvPr/>
        </p:nvSpPr>
        <p:spPr>
          <a:xfrm>
            <a:off x="4461958" y="3194378"/>
            <a:ext cx="762000" cy="724693"/>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668704" y="3943349"/>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602772" y="394335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4830" y="48876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652155" y="491784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489631"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436189"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a:cxnSpLocks/>
            <a:stCxn id="5" idx="7"/>
            <a:endCxn id="4" idx="3"/>
          </p:cNvCxnSpPr>
          <p:nvPr/>
        </p:nvCxnSpPr>
        <p:spPr>
          <a:xfrm flipV="1">
            <a:off x="3319112" y="3812942"/>
            <a:ext cx="1254438" cy="236536"/>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985830" y="4561913"/>
            <a:ext cx="794466" cy="32572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319112" y="4561913"/>
            <a:ext cx="714043" cy="355932"/>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112366" y="3812942"/>
            <a:ext cx="1601998" cy="236537"/>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6086597" y="4561914"/>
            <a:ext cx="627767" cy="46042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a:endCxn id="9" idx="0"/>
          </p:cNvCxnSpPr>
          <p:nvPr/>
        </p:nvCxnSpPr>
        <p:spPr>
          <a:xfrm>
            <a:off x="7253180" y="4561914"/>
            <a:ext cx="617451" cy="354296"/>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042281"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197359"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122862"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080958"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4988726"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019480"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884140"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138732" y="601979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423281" y="5506199"/>
            <a:ext cx="29314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255238" y="5506199"/>
            <a:ext cx="32312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503862" y="5536409"/>
            <a:ext cx="259885" cy="54383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369726" y="5534774"/>
            <a:ext cx="178055"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086597" y="5534774"/>
            <a:ext cx="313883" cy="545469"/>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265140" y="5534774"/>
            <a:ext cx="336083"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140039" y="5534774"/>
            <a:ext cx="379693" cy="485025"/>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02563" y="5536409"/>
            <a:ext cx="159395" cy="53395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7270571"/>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Select()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Select(2) (original value was 6)</a:t>
            </a:r>
          </a:p>
          <a:p>
            <a:r>
              <a:rPr lang="en-US" sz="2000" dirty="0"/>
              <a:t>The size of the node left of the current node is 1 so the rank of the current node is 1.</a:t>
            </a:r>
          </a:p>
          <a:p>
            <a:r>
              <a:rPr lang="en-US" sz="2000" dirty="0"/>
              <a:t>1 is less than 2 so we will use select on the right side making sure we properly adjust the rank we are looking for</a:t>
            </a:r>
          </a:p>
          <a:p>
            <a:pPr lvl="1"/>
            <a:r>
              <a:rPr lang="en-US" sz="1800" dirty="0"/>
              <a:t>Select(</a:t>
            </a:r>
            <a:r>
              <a:rPr lang="en-US" sz="1800" dirty="0" err="1"/>
              <a:t>right_side</a:t>
            </a:r>
            <a:r>
              <a:rPr lang="en-US" sz="1800" dirty="0"/>
              <a:t>, 2 – 1 – 1 = 0 )</a:t>
            </a:r>
          </a:p>
        </p:txBody>
      </p:sp>
      <p:sp>
        <p:nvSpPr>
          <p:cNvPr id="4" name="Flowchart: Connector 3">
            <a:extLst>
              <a:ext uri="{FF2B5EF4-FFF2-40B4-BE49-F238E27FC236}">
                <a16:creationId xmlns:a16="http://schemas.microsoft.com/office/drawing/2014/main" id="{5FFACBE3-BFC3-4F3F-96AE-94427EBE9FED}"/>
              </a:ext>
            </a:extLst>
          </p:cNvPr>
          <p:cNvSpPr/>
          <p:nvPr/>
        </p:nvSpPr>
        <p:spPr>
          <a:xfrm>
            <a:off x="4461958" y="3194378"/>
            <a:ext cx="762000" cy="724693"/>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668704" y="3943349"/>
            <a:ext cx="762000" cy="724693"/>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602772" y="394335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4830" y="48876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652155" y="4917845"/>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489631"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436189"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a:cxnSpLocks/>
            <a:stCxn id="5" idx="7"/>
            <a:endCxn id="4" idx="3"/>
          </p:cNvCxnSpPr>
          <p:nvPr/>
        </p:nvCxnSpPr>
        <p:spPr>
          <a:xfrm flipV="1">
            <a:off x="3319112" y="3812942"/>
            <a:ext cx="1254438" cy="236536"/>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985830" y="4561913"/>
            <a:ext cx="794466" cy="32572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319112" y="4561913"/>
            <a:ext cx="714043" cy="355932"/>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112366" y="3812942"/>
            <a:ext cx="1601998" cy="236537"/>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6086597" y="4561914"/>
            <a:ext cx="627767" cy="46042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a:endCxn id="9" idx="0"/>
          </p:cNvCxnSpPr>
          <p:nvPr/>
        </p:nvCxnSpPr>
        <p:spPr>
          <a:xfrm>
            <a:off x="7253180" y="4561914"/>
            <a:ext cx="617451" cy="354296"/>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042281"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197359"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122862"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080958"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4988726"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019480"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884140"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138732" y="601979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423281" y="5506199"/>
            <a:ext cx="29314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255238" y="5506199"/>
            <a:ext cx="32312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503862" y="5536409"/>
            <a:ext cx="259885" cy="54383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369726" y="5534774"/>
            <a:ext cx="178055"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086597" y="5534774"/>
            <a:ext cx="313883" cy="545469"/>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265140" y="5534774"/>
            <a:ext cx="336083"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140039" y="5534774"/>
            <a:ext cx="379693" cy="485025"/>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02563" y="5536409"/>
            <a:ext cx="159395" cy="53395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4705861"/>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Select()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Select(0) (original value was 6)</a:t>
            </a:r>
          </a:p>
          <a:p>
            <a:r>
              <a:rPr lang="en-US" sz="2000" dirty="0"/>
              <a:t>The current node does not have a left node, so the rank of the current node is 0.</a:t>
            </a:r>
          </a:p>
          <a:p>
            <a:r>
              <a:rPr lang="en-US" sz="2000" dirty="0"/>
              <a:t>0 is the value we are looking for, so we return this node</a:t>
            </a:r>
          </a:p>
        </p:txBody>
      </p:sp>
      <p:sp>
        <p:nvSpPr>
          <p:cNvPr id="4" name="Flowchart: Connector 3">
            <a:extLst>
              <a:ext uri="{FF2B5EF4-FFF2-40B4-BE49-F238E27FC236}">
                <a16:creationId xmlns:a16="http://schemas.microsoft.com/office/drawing/2014/main" id="{5FFACBE3-BFC3-4F3F-96AE-94427EBE9FED}"/>
              </a:ext>
            </a:extLst>
          </p:cNvPr>
          <p:cNvSpPr/>
          <p:nvPr/>
        </p:nvSpPr>
        <p:spPr>
          <a:xfrm>
            <a:off x="4461958" y="3194378"/>
            <a:ext cx="762000" cy="724693"/>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668704" y="3943349"/>
            <a:ext cx="762000" cy="724693"/>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602772" y="394335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4830" y="48876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652155" y="4917845"/>
            <a:ext cx="762000" cy="724693"/>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489631"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436189"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a:cxnSpLocks/>
            <a:stCxn id="5" idx="7"/>
            <a:endCxn id="4" idx="3"/>
          </p:cNvCxnSpPr>
          <p:nvPr/>
        </p:nvCxnSpPr>
        <p:spPr>
          <a:xfrm flipV="1">
            <a:off x="3319112" y="3812942"/>
            <a:ext cx="1254438" cy="236536"/>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985830" y="4561913"/>
            <a:ext cx="794466" cy="32572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319112" y="4561913"/>
            <a:ext cx="714043" cy="355932"/>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112366" y="3812942"/>
            <a:ext cx="1601998" cy="236537"/>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6086597" y="4561914"/>
            <a:ext cx="627767" cy="46042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a:endCxn id="9" idx="0"/>
          </p:cNvCxnSpPr>
          <p:nvPr/>
        </p:nvCxnSpPr>
        <p:spPr>
          <a:xfrm>
            <a:off x="7253180" y="4561914"/>
            <a:ext cx="617451" cy="354296"/>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042281"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197359"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122862"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080958" y="6070363"/>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4988726"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019480"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884140"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138732" y="601979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423281" y="5506199"/>
            <a:ext cx="29314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255238" y="5506199"/>
            <a:ext cx="32312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503862" y="5536409"/>
            <a:ext cx="259885" cy="54383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369726" y="5534774"/>
            <a:ext cx="178055"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086597" y="5534774"/>
            <a:ext cx="313883" cy="545469"/>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265140" y="5534774"/>
            <a:ext cx="336083"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140039" y="5534774"/>
            <a:ext cx="379693" cy="485025"/>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02563" y="5536409"/>
            <a:ext cx="159395" cy="53395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732478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795C-BF44-4693-B8A8-DA35952250A5}"/>
              </a:ext>
            </a:extLst>
          </p:cNvPr>
          <p:cNvSpPr>
            <a:spLocks noGrp="1"/>
          </p:cNvSpPr>
          <p:nvPr>
            <p:ph type="title"/>
          </p:nvPr>
        </p:nvSpPr>
        <p:spPr/>
        <p:txBody>
          <a:bodyPr/>
          <a:lstStyle/>
          <a:p>
            <a:r>
              <a:rPr lang="en-US" dirty="0"/>
              <a:t>Join() Example</a:t>
            </a:r>
          </a:p>
        </p:txBody>
      </p:sp>
      <p:sp>
        <p:nvSpPr>
          <p:cNvPr id="3" name="Content Placeholder 2">
            <a:extLst>
              <a:ext uri="{FF2B5EF4-FFF2-40B4-BE49-F238E27FC236}">
                <a16:creationId xmlns:a16="http://schemas.microsoft.com/office/drawing/2014/main" id="{D315B644-91E8-40CE-BCAB-97F08BADF4BB}"/>
              </a:ext>
            </a:extLst>
          </p:cNvPr>
          <p:cNvSpPr>
            <a:spLocks noGrp="1"/>
          </p:cNvSpPr>
          <p:nvPr>
            <p:ph idx="1"/>
          </p:nvPr>
        </p:nvSpPr>
        <p:spPr/>
        <p:txBody>
          <a:bodyPr/>
          <a:lstStyle/>
          <a:p>
            <a:r>
              <a:rPr lang="en-US" dirty="0"/>
              <a:t>When you are joining two trees you need to randomly select which one will become the new root</a:t>
            </a:r>
          </a:p>
          <a:p>
            <a:r>
              <a:rPr lang="en-US" dirty="0"/>
              <a:t>In order to randomly select a root this example will use the formula |L|/(|L|+|R|), which is the probability that the top of the left tree will become the new root</a:t>
            </a:r>
          </a:p>
          <a:p>
            <a:r>
              <a:rPr lang="en-US" dirty="0"/>
              <a:t>You must then generate a random double between 0 and 1.  </a:t>
            </a:r>
          </a:p>
          <a:p>
            <a:r>
              <a:rPr lang="en-US" dirty="0"/>
              <a:t>If the random value is less than or equal to the calculated probability, then the root of the left tree left will become the root of the joined tree. Otherwise the root of the right tree will become the root of the joined tree.</a:t>
            </a:r>
          </a:p>
        </p:txBody>
      </p:sp>
    </p:spTree>
    <p:extLst>
      <p:ext uri="{BB962C8B-B14F-4D97-AF65-F5344CB8AC3E}">
        <p14:creationId xmlns:p14="http://schemas.microsoft.com/office/powerpoint/2010/main" val="2075992523"/>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Join()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With the two trees below the probability that the left tree will become the new root is 7/(7+7) = .5</a:t>
            </a:r>
          </a:p>
          <a:p>
            <a:r>
              <a:rPr lang="en-US" sz="2000" dirty="0"/>
              <a:t>If we then generate a random number of .84 then our random value is bigger than our probability, so we use the root from the right side as our new root.</a:t>
            </a:r>
          </a:p>
          <a:p>
            <a:r>
              <a:rPr lang="en-US" sz="2000" dirty="0"/>
              <a:t>When we do this, we must then join the left side of the right tree with the left tree and make that new tree the right tree’s new left side</a:t>
            </a:r>
            <a:endParaRPr lang="en-US" sz="1800" dirty="0"/>
          </a:p>
        </p:txBody>
      </p:sp>
      <p:sp>
        <p:nvSpPr>
          <p:cNvPr id="5" name="Flowchart: Connector 4">
            <a:extLst>
              <a:ext uri="{FF2B5EF4-FFF2-40B4-BE49-F238E27FC236}">
                <a16:creationId xmlns:a16="http://schemas.microsoft.com/office/drawing/2014/main" id="{76B9B341-8618-42FA-B108-4477AA15B9C4}"/>
              </a:ext>
            </a:extLst>
          </p:cNvPr>
          <p:cNvSpPr/>
          <p:nvPr/>
        </p:nvSpPr>
        <p:spPr>
          <a:xfrm>
            <a:off x="2668704" y="3943349"/>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602772" y="3943350"/>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4830" y="48876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652155" y="491784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489631"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436189"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985830" y="4561913"/>
            <a:ext cx="794466" cy="32572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319112" y="4561913"/>
            <a:ext cx="714043" cy="355932"/>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6086597" y="4561914"/>
            <a:ext cx="627767" cy="46042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a:endCxn id="9" idx="0"/>
          </p:cNvCxnSpPr>
          <p:nvPr/>
        </p:nvCxnSpPr>
        <p:spPr>
          <a:xfrm>
            <a:off x="7253180" y="4561914"/>
            <a:ext cx="617451" cy="354296"/>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042281"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197359"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122862"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080958"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4988726"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019480"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884140"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138732" y="601979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423281" y="5506199"/>
            <a:ext cx="29314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255238" y="5506199"/>
            <a:ext cx="32312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503862" y="5536409"/>
            <a:ext cx="259885" cy="54383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369726" y="5534774"/>
            <a:ext cx="178055"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086597" y="5534774"/>
            <a:ext cx="313883" cy="545469"/>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265140" y="5534774"/>
            <a:ext cx="336083"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140039" y="5534774"/>
            <a:ext cx="379693" cy="485025"/>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02563" y="5536409"/>
            <a:ext cx="159395" cy="533954"/>
          </a:xfrm>
          <a:prstGeom prst="line">
            <a:avLst/>
          </a:prstGeom>
          <a:ln w="38100"/>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A320100E-EF0A-46CD-9D3A-A95BDA83EF08}"/>
              </a:ext>
            </a:extLst>
          </p:cNvPr>
          <p:cNvSpPr/>
          <p:nvPr/>
        </p:nvSpPr>
        <p:spPr>
          <a:xfrm>
            <a:off x="4887876" y="4822030"/>
            <a:ext cx="1951347" cy="20042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E1F56E0-DBE5-46D9-8859-82D8D59D9A20}"/>
              </a:ext>
            </a:extLst>
          </p:cNvPr>
          <p:cNvSpPr txBox="1"/>
          <p:nvPr/>
        </p:nvSpPr>
        <p:spPr>
          <a:xfrm>
            <a:off x="3856816" y="3712843"/>
            <a:ext cx="2580184" cy="461665"/>
          </a:xfrm>
          <a:prstGeom prst="rect">
            <a:avLst/>
          </a:prstGeom>
          <a:noFill/>
        </p:spPr>
        <p:txBody>
          <a:bodyPr wrap="square" rtlCol="0">
            <a:spAutoFit/>
          </a:bodyPr>
          <a:lstStyle/>
          <a:p>
            <a:r>
              <a:rPr lang="en-US" sz="2400" dirty="0">
                <a:solidFill>
                  <a:srgbClr val="FF0000"/>
                </a:solidFill>
                <a:hlinkClick r:id="rId2" action="ppaction://hlinksldjump"/>
              </a:rPr>
              <a:t>Resulting Tree</a:t>
            </a:r>
            <a:endParaRPr lang="en-US" sz="2400" dirty="0">
              <a:solidFill>
                <a:srgbClr val="FF0000"/>
              </a:solidFill>
            </a:endParaRPr>
          </a:p>
        </p:txBody>
      </p:sp>
    </p:spTree>
    <p:extLst>
      <p:ext uri="{BB962C8B-B14F-4D97-AF65-F5344CB8AC3E}">
        <p14:creationId xmlns:p14="http://schemas.microsoft.com/office/powerpoint/2010/main" val="2830215727"/>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Join()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With the two trees below the probability that the left tree will become the new root is 7/(7+3) = .7</a:t>
            </a:r>
          </a:p>
          <a:p>
            <a:r>
              <a:rPr lang="en-US" sz="2000" dirty="0"/>
              <a:t>If we then generate a random number of .61 then our random value is smaller than our probability, so we use the root from the left side as our new root.</a:t>
            </a:r>
          </a:p>
          <a:p>
            <a:r>
              <a:rPr lang="en-US" sz="2000" dirty="0"/>
              <a:t>When we do this, we must then join the right side of the left tree with the right tree and make that new tree the left tree’s new right side</a:t>
            </a:r>
            <a:endParaRPr lang="en-US" sz="1800" dirty="0"/>
          </a:p>
        </p:txBody>
      </p:sp>
      <p:sp>
        <p:nvSpPr>
          <p:cNvPr id="5" name="Flowchart: Connector 4">
            <a:extLst>
              <a:ext uri="{FF2B5EF4-FFF2-40B4-BE49-F238E27FC236}">
                <a16:creationId xmlns:a16="http://schemas.microsoft.com/office/drawing/2014/main" id="{76B9B341-8618-42FA-B108-4477AA15B9C4}"/>
              </a:ext>
            </a:extLst>
          </p:cNvPr>
          <p:cNvSpPr/>
          <p:nvPr/>
        </p:nvSpPr>
        <p:spPr>
          <a:xfrm>
            <a:off x="2668704" y="3943349"/>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4830" y="48876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652155" y="491784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6376800" y="3943349"/>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985830" y="4561913"/>
            <a:ext cx="794466" cy="32572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319112" y="4561913"/>
            <a:ext cx="714043" cy="355932"/>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042281"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197359"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122862"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080958"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5389766" y="542593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7539170" y="548714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423281" y="5506199"/>
            <a:ext cx="29314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255238" y="5506199"/>
            <a:ext cx="32312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503862" y="5536409"/>
            <a:ext cx="259885" cy="54383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770766" y="4561913"/>
            <a:ext cx="717626" cy="864021"/>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7027208" y="4561913"/>
            <a:ext cx="892962" cy="925236"/>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02563" y="5536409"/>
            <a:ext cx="159395" cy="533954"/>
          </a:xfrm>
          <a:prstGeom prst="line">
            <a:avLst/>
          </a:prstGeom>
          <a:ln w="38100"/>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288CBDB6-4207-4260-B553-DBD5910572A9}"/>
              </a:ext>
            </a:extLst>
          </p:cNvPr>
          <p:cNvSpPr/>
          <p:nvPr/>
        </p:nvSpPr>
        <p:spPr>
          <a:xfrm>
            <a:off x="3029316" y="4774170"/>
            <a:ext cx="1898620" cy="205207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18FFAB3-9077-4310-9584-AA211A4234BA}"/>
              </a:ext>
            </a:extLst>
          </p:cNvPr>
          <p:cNvSpPr txBox="1"/>
          <p:nvPr/>
        </p:nvSpPr>
        <p:spPr>
          <a:xfrm>
            <a:off x="3796616" y="3875155"/>
            <a:ext cx="2580184" cy="461665"/>
          </a:xfrm>
          <a:prstGeom prst="rect">
            <a:avLst/>
          </a:prstGeom>
          <a:noFill/>
        </p:spPr>
        <p:txBody>
          <a:bodyPr wrap="square" rtlCol="0">
            <a:spAutoFit/>
          </a:bodyPr>
          <a:lstStyle/>
          <a:p>
            <a:r>
              <a:rPr lang="en-US" sz="2400" dirty="0">
                <a:solidFill>
                  <a:srgbClr val="FF0000"/>
                </a:solidFill>
                <a:hlinkClick r:id="rId2" action="ppaction://hlinksldjump"/>
              </a:rPr>
              <a:t>Resulting Tree</a:t>
            </a:r>
            <a:endParaRPr lang="en-US" sz="2400" dirty="0">
              <a:solidFill>
                <a:srgbClr val="FF0000"/>
              </a:solidFill>
            </a:endParaRPr>
          </a:p>
        </p:txBody>
      </p:sp>
    </p:spTree>
    <p:extLst>
      <p:ext uri="{BB962C8B-B14F-4D97-AF65-F5344CB8AC3E}">
        <p14:creationId xmlns:p14="http://schemas.microsoft.com/office/powerpoint/2010/main" val="218162470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Join()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With the two tree below the probability that the left tree will become the new root is 3/(3+3) = .5</a:t>
            </a:r>
          </a:p>
          <a:p>
            <a:r>
              <a:rPr lang="en-US" sz="2000" dirty="0"/>
              <a:t>If we then generate a random number of .3 then our random value is smaller than our probability, so we use the root from the left side as our new root.</a:t>
            </a:r>
          </a:p>
          <a:p>
            <a:r>
              <a:rPr lang="en-US" sz="2000" dirty="0"/>
              <a:t>When we do this, we must then join the right side of the left tree with the right tree and make that new tree the left tree’s new right side</a:t>
            </a:r>
            <a:endParaRPr lang="en-US" sz="1800" dirty="0"/>
          </a:p>
        </p:txBody>
      </p:sp>
      <p:sp>
        <p:nvSpPr>
          <p:cNvPr id="8" name="Flowchart: Connector 7">
            <a:extLst>
              <a:ext uri="{FF2B5EF4-FFF2-40B4-BE49-F238E27FC236}">
                <a16:creationId xmlns:a16="http://schemas.microsoft.com/office/drawing/2014/main" id="{85364746-79A4-4162-8280-EEB15DA38539}"/>
              </a:ext>
            </a:extLst>
          </p:cNvPr>
          <p:cNvSpPr/>
          <p:nvPr/>
        </p:nvSpPr>
        <p:spPr>
          <a:xfrm>
            <a:off x="3003566" y="3962400"/>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6376800" y="3943349"/>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1969240" y="545971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3955070" y="542593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5389766" y="542593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7539170" y="548714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2350240" y="4580964"/>
            <a:ext cx="764918" cy="878755"/>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770766" y="4561913"/>
            <a:ext cx="717626" cy="864021"/>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7027208" y="4561913"/>
            <a:ext cx="892962" cy="925236"/>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3653974" y="4580964"/>
            <a:ext cx="682096" cy="844970"/>
          </a:xfrm>
          <a:prstGeom prst="line">
            <a:avLst/>
          </a:prstGeom>
          <a:ln w="38100"/>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BAB56200-574F-451E-9593-A80333E26561}"/>
              </a:ext>
            </a:extLst>
          </p:cNvPr>
          <p:cNvSpPr/>
          <p:nvPr/>
        </p:nvSpPr>
        <p:spPr>
          <a:xfrm>
            <a:off x="3505200" y="5181600"/>
            <a:ext cx="1547940" cy="1219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CF312E2-73AB-43CA-BBA1-2BCD922B4B1E}"/>
              </a:ext>
            </a:extLst>
          </p:cNvPr>
          <p:cNvSpPr txBox="1"/>
          <p:nvPr/>
        </p:nvSpPr>
        <p:spPr>
          <a:xfrm>
            <a:off x="3898683" y="3668237"/>
            <a:ext cx="2580184" cy="461665"/>
          </a:xfrm>
          <a:prstGeom prst="rect">
            <a:avLst/>
          </a:prstGeom>
          <a:noFill/>
        </p:spPr>
        <p:txBody>
          <a:bodyPr wrap="square" rtlCol="0">
            <a:spAutoFit/>
          </a:bodyPr>
          <a:lstStyle/>
          <a:p>
            <a:r>
              <a:rPr lang="en-US" sz="2400" dirty="0">
                <a:solidFill>
                  <a:srgbClr val="FF0000"/>
                </a:solidFill>
                <a:hlinkClick r:id="rId2" action="ppaction://hlinksldjump"/>
              </a:rPr>
              <a:t>Resulting Tree</a:t>
            </a:r>
            <a:endParaRPr lang="en-US" sz="2400" dirty="0">
              <a:solidFill>
                <a:srgbClr val="FF0000"/>
              </a:solidFill>
            </a:endParaRPr>
          </a:p>
        </p:txBody>
      </p:sp>
    </p:spTree>
    <p:extLst>
      <p:ext uri="{BB962C8B-B14F-4D97-AF65-F5344CB8AC3E}">
        <p14:creationId xmlns:p14="http://schemas.microsoft.com/office/powerpoint/2010/main" val="230454651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9561BCF-7AA7-4965-B277-6723D30ED014}"/>
              </a:ext>
            </a:extLst>
          </p:cNvPr>
          <p:cNvSpPr>
            <a:spLocks noGrp="1" noChangeArrowheads="1"/>
          </p:cNvSpPr>
          <p:nvPr>
            <p:ph type="title"/>
          </p:nvPr>
        </p:nvSpPr>
        <p:spPr/>
        <p:txBody>
          <a:bodyPr/>
          <a:lstStyle/>
          <a:p>
            <a:r>
              <a:rPr lang="en-US" altLang="en-US" dirty="0"/>
              <a:t>Lab Goal</a:t>
            </a:r>
          </a:p>
        </p:txBody>
      </p:sp>
      <p:sp>
        <p:nvSpPr>
          <p:cNvPr id="6148" name="Content Placeholder 2">
            <a:extLst>
              <a:ext uri="{FF2B5EF4-FFF2-40B4-BE49-F238E27FC236}">
                <a16:creationId xmlns:a16="http://schemas.microsoft.com/office/drawing/2014/main" id="{2E8924E9-6939-4488-8BE3-E63C03BF9A4F}"/>
              </a:ext>
            </a:extLst>
          </p:cNvPr>
          <p:cNvSpPr>
            <a:spLocks noGrp="1" noChangeArrowheads="1"/>
          </p:cNvSpPr>
          <p:nvPr>
            <p:ph idx="1"/>
          </p:nvPr>
        </p:nvSpPr>
        <p:spPr>
          <a:xfrm>
            <a:off x="952500" y="1066800"/>
            <a:ext cx="7810500" cy="5638800"/>
          </a:xfrm>
        </p:spPr>
        <p:txBody>
          <a:bodyPr/>
          <a:lstStyle/>
          <a:p>
            <a:r>
              <a:rPr lang="en-US" dirty="0"/>
              <a:t>Gain familiarity with binary search tree</a:t>
            </a:r>
          </a:p>
          <a:p>
            <a:r>
              <a:rPr lang="en-US" dirty="0"/>
              <a:t>A binary search tree is a data structure of nodes that contain two child subtrees labeled left and right.  All the nodes in the left subtree are less than its parent and all nodes in the right subtree are greater than the parent</a:t>
            </a:r>
          </a:p>
          <a:p>
            <a:r>
              <a:rPr lang="en-US" altLang="en-US" dirty="0"/>
              <a:t>You will be implementing a randomly balanced binary search tree which means that when items are inserted/removed from the tree, there is a high probability that the tree will have a height of O(log(n)) </a:t>
            </a:r>
          </a:p>
          <a:p>
            <a:r>
              <a:rPr lang="en-US" altLang="en-US" dirty="0"/>
              <a:t>Because of the structure of the binary search tree, many functions that perform operations on the tree can be implemented recursively </a:t>
            </a:r>
          </a:p>
          <a:p>
            <a:endParaRPr lang="en-US" altLang="en-US" dirty="0"/>
          </a:p>
        </p:txBody>
      </p:sp>
    </p:spTree>
    <p:extLst>
      <p:ext uri="{BB962C8B-B14F-4D97-AF65-F5344CB8AC3E}">
        <p14:creationId xmlns:p14="http://schemas.microsoft.com/office/powerpoint/2010/main" val="3069813719"/>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Join()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With the two tree below the probability that the left tree will become the new root is 1/(1+3) = .25</a:t>
            </a:r>
          </a:p>
          <a:p>
            <a:r>
              <a:rPr lang="en-US" sz="2000" dirty="0"/>
              <a:t>If we then generate a random number of .25 then our random value is equal than our probability, so we use the root from the left side as our new root.</a:t>
            </a:r>
          </a:p>
          <a:p>
            <a:r>
              <a:rPr lang="en-US" sz="2000" dirty="0"/>
              <a:t>When we do this, we must then join the right side of the left tree with the right tree and make that new tree the left tree’s new right side. Because the left tree does not have a right side then we simply add the right tree to left trees right side. </a:t>
            </a:r>
            <a:endParaRPr lang="en-US" sz="1800" dirty="0"/>
          </a:p>
        </p:txBody>
      </p:sp>
      <p:sp>
        <p:nvSpPr>
          <p:cNvPr id="10" name="Flowchart: Connector 9">
            <a:extLst>
              <a:ext uri="{FF2B5EF4-FFF2-40B4-BE49-F238E27FC236}">
                <a16:creationId xmlns:a16="http://schemas.microsoft.com/office/drawing/2014/main" id="{184AC878-A020-467E-A41C-5B33824133BC}"/>
              </a:ext>
            </a:extLst>
          </p:cNvPr>
          <p:cNvSpPr/>
          <p:nvPr/>
        </p:nvSpPr>
        <p:spPr>
          <a:xfrm>
            <a:off x="6376800" y="3943349"/>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2677616" y="3962400"/>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5389766" y="542593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7539170" y="548714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770766" y="4561913"/>
            <a:ext cx="717626" cy="864021"/>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7027208" y="4561913"/>
            <a:ext cx="892962" cy="925236"/>
          </a:xfrm>
          <a:prstGeom prst="line">
            <a:avLst/>
          </a:prstGeom>
          <a:ln w="3810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BBA2ABD7-BE1B-4338-AA45-C865E2B1E007}"/>
              </a:ext>
            </a:extLst>
          </p:cNvPr>
          <p:cNvSpPr txBox="1"/>
          <p:nvPr/>
        </p:nvSpPr>
        <p:spPr>
          <a:xfrm>
            <a:off x="3758158" y="4013816"/>
            <a:ext cx="2580184" cy="461665"/>
          </a:xfrm>
          <a:prstGeom prst="rect">
            <a:avLst/>
          </a:prstGeom>
          <a:noFill/>
        </p:spPr>
        <p:txBody>
          <a:bodyPr wrap="square" rtlCol="0">
            <a:spAutoFit/>
          </a:bodyPr>
          <a:lstStyle/>
          <a:p>
            <a:r>
              <a:rPr lang="en-US" sz="2400" dirty="0">
                <a:solidFill>
                  <a:srgbClr val="FF0000"/>
                </a:solidFill>
                <a:hlinkClick r:id="rId2" action="ppaction://hlinksldjump"/>
              </a:rPr>
              <a:t>Resulting Tree</a:t>
            </a:r>
            <a:endParaRPr lang="en-US" sz="2400" dirty="0">
              <a:solidFill>
                <a:srgbClr val="FF0000"/>
              </a:solidFill>
            </a:endParaRPr>
          </a:p>
        </p:txBody>
      </p:sp>
    </p:spTree>
    <p:extLst>
      <p:ext uri="{BB962C8B-B14F-4D97-AF65-F5344CB8AC3E}">
        <p14:creationId xmlns:p14="http://schemas.microsoft.com/office/powerpoint/2010/main" val="425652851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Join()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Result from </a:t>
            </a:r>
            <a:r>
              <a:rPr lang="en-US" sz="2000" dirty="0">
                <a:hlinkClick r:id="rId2" action="ppaction://hlinksldjump"/>
              </a:rPr>
              <a:t>slide 20</a:t>
            </a:r>
            <a:endParaRPr lang="en-US" sz="1800" dirty="0"/>
          </a:p>
        </p:txBody>
      </p:sp>
      <p:sp>
        <p:nvSpPr>
          <p:cNvPr id="10" name="Flowchart: Connector 9">
            <a:extLst>
              <a:ext uri="{FF2B5EF4-FFF2-40B4-BE49-F238E27FC236}">
                <a16:creationId xmlns:a16="http://schemas.microsoft.com/office/drawing/2014/main" id="{184AC878-A020-467E-A41C-5B33824133BC}"/>
              </a:ext>
            </a:extLst>
          </p:cNvPr>
          <p:cNvSpPr/>
          <p:nvPr/>
        </p:nvSpPr>
        <p:spPr>
          <a:xfrm>
            <a:off x="6376800" y="3943349"/>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724400" y="2704307"/>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5389766" y="542593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7539170" y="548714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770766" y="4561913"/>
            <a:ext cx="717626" cy="864021"/>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7027208" y="4561913"/>
            <a:ext cx="892962" cy="925236"/>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80CB1E9-D24F-4D82-A44D-41EF8E59A0CC}"/>
              </a:ext>
            </a:extLst>
          </p:cNvPr>
          <p:cNvCxnSpPr>
            <a:cxnSpLocks/>
            <a:stCxn id="10" idx="1"/>
            <a:endCxn id="50" idx="5"/>
          </p:cNvCxnSpPr>
          <p:nvPr/>
        </p:nvCxnSpPr>
        <p:spPr>
          <a:xfrm flipH="1" flipV="1">
            <a:off x="5374808" y="3322871"/>
            <a:ext cx="1113584" cy="72660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009513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Join()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1800" dirty="0"/>
              <a:t>Result from </a:t>
            </a:r>
            <a:r>
              <a:rPr lang="en-US" sz="1800" dirty="0">
                <a:hlinkClick r:id="rId2" action="ppaction://hlinksldjump"/>
              </a:rPr>
              <a:t>slide 19</a:t>
            </a:r>
            <a:endParaRPr lang="en-US" sz="1800" dirty="0"/>
          </a:p>
        </p:txBody>
      </p:sp>
      <p:sp>
        <p:nvSpPr>
          <p:cNvPr id="8" name="Flowchart: Connector 7">
            <a:extLst>
              <a:ext uri="{FF2B5EF4-FFF2-40B4-BE49-F238E27FC236}">
                <a16:creationId xmlns:a16="http://schemas.microsoft.com/office/drawing/2014/main" id="{85364746-79A4-4162-8280-EEB15DA38539}"/>
              </a:ext>
            </a:extLst>
          </p:cNvPr>
          <p:cNvSpPr/>
          <p:nvPr/>
        </p:nvSpPr>
        <p:spPr>
          <a:xfrm>
            <a:off x="4393968" y="1570271"/>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296031" y="288297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677031" y="2188835"/>
            <a:ext cx="828529" cy="694135"/>
          </a:xfrm>
          <a:prstGeom prst="line">
            <a:avLst/>
          </a:prstGeom>
          <a:ln w="38100"/>
        </p:spPr>
        <p:style>
          <a:lnRef idx="1">
            <a:schemeClr val="dk1"/>
          </a:lnRef>
          <a:fillRef idx="0">
            <a:schemeClr val="dk1"/>
          </a:fillRef>
          <a:effectRef idx="0">
            <a:schemeClr val="dk1"/>
          </a:effectRef>
          <a:fontRef idx="minor">
            <a:schemeClr val="tx1"/>
          </a:fontRef>
        </p:style>
      </p:cxnSp>
      <p:sp>
        <p:nvSpPr>
          <p:cNvPr id="15" name="Flowchart: Connector 14">
            <a:extLst>
              <a:ext uri="{FF2B5EF4-FFF2-40B4-BE49-F238E27FC236}">
                <a16:creationId xmlns:a16="http://schemas.microsoft.com/office/drawing/2014/main" id="{91E852C1-589E-416A-B1A5-6E9742E4D776}"/>
              </a:ext>
            </a:extLst>
          </p:cNvPr>
          <p:cNvSpPr/>
          <p:nvPr/>
        </p:nvSpPr>
        <p:spPr>
          <a:xfrm>
            <a:off x="6781800" y="3932471"/>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16" name="Flowchart: Connector 15">
            <a:extLst>
              <a:ext uri="{FF2B5EF4-FFF2-40B4-BE49-F238E27FC236}">
                <a16:creationId xmlns:a16="http://schemas.microsoft.com/office/drawing/2014/main" id="{86CD4A53-361B-4FA0-9548-9898300D07DB}"/>
              </a:ext>
            </a:extLst>
          </p:cNvPr>
          <p:cNvSpPr/>
          <p:nvPr/>
        </p:nvSpPr>
        <p:spPr>
          <a:xfrm>
            <a:off x="5707044" y="297180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7" name="Flowchart: Connector 16">
            <a:extLst>
              <a:ext uri="{FF2B5EF4-FFF2-40B4-BE49-F238E27FC236}">
                <a16:creationId xmlns:a16="http://schemas.microsoft.com/office/drawing/2014/main" id="{0D6CC2E4-8DA1-4385-AEAF-1FEDC092B4DD}"/>
              </a:ext>
            </a:extLst>
          </p:cNvPr>
          <p:cNvSpPr/>
          <p:nvPr/>
        </p:nvSpPr>
        <p:spPr>
          <a:xfrm>
            <a:off x="5595452" y="523914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19" name="Flowchart: Connector 18">
            <a:extLst>
              <a:ext uri="{FF2B5EF4-FFF2-40B4-BE49-F238E27FC236}">
                <a16:creationId xmlns:a16="http://schemas.microsoft.com/office/drawing/2014/main" id="{0FFAB5EF-B01E-42C9-9FB5-22053AF0A13A}"/>
              </a:ext>
            </a:extLst>
          </p:cNvPr>
          <p:cNvSpPr/>
          <p:nvPr/>
        </p:nvSpPr>
        <p:spPr>
          <a:xfrm>
            <a:off x="7924800" y="523914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cxnSp>
        <p:nvCxnSpPr>
          <p:cNvPr id="20" name="Straight Connector 19">
            <a:extLst>
              <a:ext uri="{FF2B5EF4-FFF2-40B4-BE49-F238E27FC236}">
                <a16:creationId xmlns:a16="http://schemas.microsoft.com/office/drawing/2014/main" id="{0EEECBFC-F8C7-4D2E-B161-6A2A4C1D02CC}"/>
              </a:ext>
            </a:extLst>
          </p:cNvPr>
          <p:cNvCxnSpPr>
            <a:cxnSpLocks/>
            <a:stCxn id="17" idx="0"/>
            <a:endCxn id="15" idx="3"/>
          </p:cNvCxnSpPr>
          <p:nvPr/>
        </p:nvCxnSpPr>
        <p:spPr>
          <a:xfrm flipV="1">
            <a:off x="5976452" y="4551035"/>
            <a:ext cx="916940" cy="688111"/>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C355A5D-95FD-41C0-B553-DD2C205378C5}"/>
              </a:ext>
            </a:extLst>
          </p:cNvPr>
          <p:cNvCxnSpPr>
            <a:cxnSpLocks/>
            <a:stCxn id="19" idx="0"/>
            <a:endCxn id="15" idx="5"/>
          </p:cNvCxnSpPr>
          <p:nvPr/>
        </p:nvCxnSpPr>
        <p:spPr>
          <a:xfrm flipH="1" flipV="1">
            <a:off x="7432208" y="4551035"/>
            <a:ext cx="873592" cy="68811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296B856-06B5-4088-95FD-0BFCC1A017E2}"/>
              </a:ext>
            </a:extLst>
          </p:cNvPr>
          <p:cNvCxnSpPr>
            <a:cxnSpLocks/>
            <a:stCxn id="15" idx="1"/>
            <a:endCxn id="16" idx="5"/>
          </p:cNvCxnSpPr>
          <p:nvPr/>
        </p:nvCxnSpPr>
        <p:spPr>
          <a:xfrm flipH="1" flipV="1">
            <a:off x="6357452" y="3590364"/>
            <a:ext cx="535940" cy="448236"/>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E3330D4-1C4E-4E19-976A-D2A66D63950A}"/>
              </a:ext>
            </a:extLst>
          </p:cNvPr>
          <p:cNvCxnSpPr>
            <a:cxnSpLocks/>
            <a:stCxn id="16" idx="1"/>
            <a:endCxn id="8" idx="5"/>
          </p:cNvCxnSpPr>
          <p:nvPr/>
        </p:nvCxnSpPr>
        <p:spPr>
          <a:xfrm flipH="1" flipV="1">
            <a:off x="5044376" y="2188835"/>
            <a:ext cx="774260" cy="88909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029279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Join()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Result from </a:t>
            </a:r>
            <a:r>
              <a:rPr lang="en-US" sz="2000" dirty="0">
                <a:hlinkClick r:id="rId2" action="ppaction://hlinksldjump"/>
              </a:rPr>
              <a:t>slide 18</a:t>
            </a:r>
            <a:endParaRPr lang="en-US" sz="1800" dirty="0"/>
          </a:p>
        </p:txBody>
      </p:sp>
      <p:sp>
        <p:nvSpPr>
          <p:cNvPr id="5" name="Flowchart: Connector 4">
            <a:extLst>
              <a:ext uri="{FF2B5EF4-FFF2-40B4-BE49-F238E27FC236}">
                <a16:creationId xmlns:a16="http://schemas.microsoft.com/office/drawing/2014/main" id="{76B9B341-8618-42FA-B108-4477AA15B9C4}"/>
              </a:ext>
            </a:extLst>
          </p:cNvPr>
          <p:cNvSpPr/>
          <p:nvPr/>
        </p:nvSpPr>
        <p:spPr>
          <a:xfrm>
            <a:off x="4482166" y="1755892"/>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2784506" y="2715537"/>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5758557" y="272221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7429500" y="4876800"/>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3165506" y="2374456"/>
            <a:ext cx="1428252" cy="341081"/>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5132574" y="2374456"/>
            <a:ext cx="1006983" cy="347762"/>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716212" y="387528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3577655" y="387528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4668106" y="3875287"/>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6856640" y="387528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6611704" y="6051312"/>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8241469" y="6070362"/>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2097212" y="3334101"/>
            <a:ext cx="798886" cy="54118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3434914" y="3334101"/>
            <a:ext cx="523741" cy="541185"/>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5049106" y="3340782"/>
            <a:ext cx="821043" cy="534505"/>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6992704" y="5495364"/>
            <a:ext cx="548388" cy="555948"/>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8079908" y="5495364"/>
            <a:ext cx="542561" cy="574998"/>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6408965" y="3340782"/>
            <a:ext cx="828675" cy="534502"/>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95DB60A-D688-4A30-9B77-677732CD5762}"/>
              </a:ext>
            </a:extLst>
          </p:cNvPr>
          <p:cNvCxnSpPr>
            <a:cxnSpLocks/>
            <a:stCxn id="10" idx="0"/>
            <a:endCxn id="50" idx="5"/>
          </p:cNvCxnSpPr>
          <p:nvPr/>
        </p:nvCxnSpPr>
        <p:spPr>
          <a:xfrm flipH="1" flipV="1">
            <a:off x="7507048" y="4493848"/>
            <a:ext cx="303452" cy="382952"/>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532361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Join()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Result from </a:t>
            </a:r>
            <a:r>
              <a:rPr lang="en-US" sz="2000" dirty="0">
                <a:hlinkClick r:id="rId2" action="ppaction://hlinksldjump"/>
              </a:rPr>
              <a:t>slide 17</a:t>
            </a:r>
            <a:endParaRPr lang="en-US" sz="1800" dirty="0"/>
          </a:p>
        </p:txBody>
      </p:sp>
      <p:sp>
        <p:nvSpPr>
          <p:cNvPr id="5" name="Flowchart: Connector 4">
            <a:extLst>
              <a:ext uri="{FF2B5EF4-FFF2-40B4-BE49-F238E27FC236}">
                <a16:creationId xmlns:a16="http://schemas.microsoft.com/office/drawing/2014/main" id="{76B9B341-8618-42FA-B108-4477AA15B9C4}"/>
              </a:ext>
            </a:extLst>
          </p:cNvPr>
          <p:cNvSpPr/>
          <p:nvPr/>
        </p:nvSpPr>
        <p:spPr>
          <a:xfrm>
            <a:off x="1899966" y="2513014"/>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730716" y="3361591"/>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081566" y="336389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4524981" y="520639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111716" y="3131578"/>
            <a:ext cx="899842" cy="230013"/>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2550374" y="3131578"/>
            <a:ext cx="912192" cy="232318"/>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73490" y="4329762"/>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1437419" y="432157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2327886" y="432157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3915853" y="427948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3874573" y="6060771"/>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5297143" y="60421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454490" y="3980155"/>
            <a:ext cx="387818" cy="349607"/>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1381124" y="3980155"/>
            <a:ext cx="437295" cy="341419"/>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2708886" y="3982460"/>
            <a:ext cx="484272" cy="33911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4255573" y="5824957"/>
            <a:ext cx="381000" cy="235814"/>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5175389" y="5824957"/>
            <a:ext cx="502754" cy="217186"/>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3731974" y="3982460"/>
            <a:ext cx="564879" cy="29702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95DB60A-D688-4A30-9B77-677732CD5762}"/>
              </a:ext>
            </a:extLst>
          </p:cNvPr>
          <p:cNvCxnSpPr>
            <a:cxnSpLocks/>
            <a:stCxn id="10" idx="0"/>
            <a:endCxn id="50" idx="5"/>
          </p:cNvCxnSpPr>
          <p:nvPr/>
        </p:nvCxnSpPr>
        <p:spPr>
          <a:xfrm flipH="1" flipV="1">
            <a:off x="4566261" y="4898044"/>
            <a:ext cx="339720" cy="308349"/>
          </a:xfrm>
          <a:prstGeom prst="line">
            <a:avLst/>
          </a:prstGeom>
          <a:ln w="38100"/>
        </p:spPr>
        <p:style>
          <a:lnRef idx="1">
            <a:schemeClr val="dk1"/>
          </a:lnRef>
          <a:fillRef idx="0">
            <a:schemeClr val="dk1"/>
          </a:fillRef>
          <a:effectRef idx="0">
            <a:schemeClr val="dk1"/>
          </a:effectRef>
          <a:fontRef idx="minor">
            <a:schemeClr val="tx1"/>
          </a:fontRef>
        </p:style>
      </p:cxnSp>
      <p:sp>
        <p:nvSpPr>
          <p:cNvPr id="23" name="Flowchart: Connector 22">
            <a:extLst>
              <a:ext uri="{FF2B5EF4-FFF2-40B4-BE49-F238E27FC236}">
                <a16:creationId xmlns:a16="http://schemas.microsoft.com/office/drawing/2014/main" id="{BC060A98-62CB-48C1-B0D8-B4340555A2FC}"/>
              </a:ext>
            </a:extLst>
          </p:cNvPr>
          <p:cNvSpPr/>
          <p:nvPr/>
        </p:nvSpPr>
        <p:spPr>
          <a:xfrm>
            <a:off x="4185261" y="1524096"/>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24" name="Flowchart: Connector 23">
            <a:extLst>
              <a:ext uri="{FF2B5EF4-FFF2-40B4-BE49-F238E27FC236}">
                <a16:creationId xmlns:a16="http://schemas.microsoft.com/office/drawing/2014/main" id="{C594E9F8-59C9-473C-8DFB-6469AA9B60A7}"/>
              </a:ext>
            </a:extLst>
          </p:cNvPr>
          <p:cNvSpPr/>
          <p:nvPr/>
        </p:nvSpPr>
        <p:spPr>
          <a:xfrm>
            <a:off x="6405106" y="247899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cxnSp>
        <p:nvCxnSpPr>
          <p:cNvPr id="25" name="Straight Connector 24">
            <a:extLst>
              <a:ext uri="{FF2B5EF4-FFF2-40B4-BE49-F238E27FC236}">
                <a16:creationId xmlns:a16="http://schemas.microsoft.com/office/drawing/2014/main" id="{8026C79F-7F89-449A-8236-67DCA65B60C2}"/>
              </a:ext>
            </a:extLst>
          </p:cNvPr>
          <p:cNvCxnSpPr>
            <a:cxnSpLocks/>
            <a:stCxn id="23" idx="5"/>
            <a:endCxn id="24" idx="0"/>
          </p:cNvCxnSpPr>
          <p:nvPr/>
        </p:nvCxnSpPr>
        <p:spPr>
          <a:xfrm>
            <a:off x="4835669" y="2142660"/>
            <a:ext cx="1950437" cy="336339"/>
          </a:xfrm>
          <a:prstGeom prst="line">
            <a:avLst/>
          </a:prstGeom>
          <a:ln w="38100"/>
        </p:spPr>
        <p:style>
          <a:lnRef idx="1">
            <a:schemeClr val="dk1"/>
          </a:lnRef>
          <a:fillRef idx="0">
            <a:schemeClr val="dk1"/>
          </a:fillRef>
          <a:effectRef idx="0">
            <a:schemeClr val="dk1"/>
          </a:effectRef>
          <a:fontRef idx="minor">
            <a:schemeClr val="tx1"/>
          </a:fontRef>
        </p:style>
      </p:cxnSp>
      <p:sp>
        <p:nvSpPr>
          <p:cNvPr id="26" name="Flowchart: Connector 25">
            <a:extLst>
              <a:ext uri="{FF2B5EF4-FFF2-40B4-BE49-F238E27FC236}">
                <a16:creationId xmlns:a16="http://schemas.microsoft.com/office/drawing/2014/main" id="{82CE412D-9506-4962-87ED-35C79357E233}"/>
              </a:ext>
            </a:extLst>
          </p:cNvPr>
          <p:cNvSpPr/>
          <p:nvPr/>
        </p:nvSpPr>
        <p:spPr>
          <a:xfrm>
            <a:off x="5458666" y="33844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27" name="Flowchart: Connector 26">
            <a:extLst>
              <a:ext uri="{FF2B5EF4-FFF2-40B4-BE49-F238E27FC236}">
                <a16:creationId xmlns:a16="http://schemas.microsoft.com/office/drawing/2014/main" id="{052A1D20-C84C-4C20-A2FE-5750CAF746B4}"/>
              </a:ext>
            </a:extLst>
          </p:cNvPr>
          <p:cNvSpPr/>
          <p:nvPr/>
        </p:nvSpPr>
        <p:spPr>
          <a:xfrm>
            <a:off x="7467600" y="336389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28" name="Straight Connector 27">
            <a:extLst>
              <a:ext uri="{FF2B5EF4-FFF2-40B4-BE49-F238E27FC236}">
                <a16:creationId xmlns:a16="http://schemas.microsoft.com/office/drawing/2014/main" id="{16D01D00-DE5E-4CEE-A8A8-406947F932A0}"/>
              </a:ext>
            </a:extLst>
          </p:cNvPr>
          <p:cNvCxnSpPr>
            <a:cxnSpLocks/>
            <a:stCxn id="26" idx="0"/>
            <a:endCxn id="24" idx="3"/>
          </p:cNvCxnSpPr>
          <p:nvPr/>
        </p:nvCxnSpPr>
        <p:spPr>
          <a:xfrm flipV="1">
            <a:off x="5839666" y="3097563"/>
            <a:ext cx="677032" cy="286872"/>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9B3F8B6-ACB9-4F01-AFEC-D297D5B4238C}"/>
              </a:ext>
            </a:extLst>
          </p:cNvPr>
          <p:cNvCxnSpPr>
            <a:cxnSpLocks/>
            <a:stCxn id="27" idx="0"/>
            <a:endCxn id="24" idx="5"/>
          </p:cNvCxnSpPr>
          <p:nvPr/>
        </p:nvCxnSpPr>
        <p:spPr>
          <a:xfrm flipH="1" flipV="1">
            <a:off x="7055514" y="3097563"/>
            <a:ext cx="793086" cy="26633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7DD5BA4-424F-4AE6-A21D-E061B91F4AD6}"/>
              </a:ext>
            </a:extLst>
          </p:cNvPr>
          <p:cNvCxnSpPr>
            <a:cxnSpLocks/>
            <a:stCxn id="23" idx="3"/>
            <a:endCxn id="5" idx="7"/>
          </p:cNvCxnSpPr>
          <p:nvPr/>
        </p:nvCxnSpPr>
        <p:spPr>
          <a:xfrm flipH="1">
            <a:off x="2550374" y="2142660"/>
            <a:ext cx="1746479" cy="476483"/>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5137582"/>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912D-B9A1-402C-A7D5-D1A639E5FD27}"/>
              </a:ext>
            </a:extLst>
          </p:cNvPr>
          <p:cNvSpPr>
            <a:spLocks noGrp="1"/>
          </p:cNvSpPr>
          <p:nvPr>
            <p:ph type="title"/>
          </p:nvPr>
        </p:nvSpPr>
        <p:spPr/>
        <p:txBody>
          <a:bodyPr/>
          <a:lstStyle/>
          <a:p>
            <a:r>
              <a:rPr lang="en-US" dirty="0"/>
              <a:t>Split() Example</a:t>
            </a:r>
          </a:p>
        </p:txBody>
      </p:sp>
      <p:sp>
        <p:nvSpPr>
          <p:cNvPr id="3" name="Content Placeholder 2">
            <a:extLst>
              <a:ext uri="{FF2B5EF4-FFF2-40B4-BE49-F238E27FC236}">
                <a16:creationId xmlns:a16="http://schemas.microsoft.com/office/drawing/2014/main" id="{0B7CF9F6-B0B5-49EC-81BB-9AD60A523013}"/>
              </a:ext>
            </a:extLst>
          </p:cNvPr>
          <p:cNvSpPr>
            <a:spLocks noGrp="1"/>
          </p:cNvSpPr>
          <p:nvPr>
            <p:ph idx="1"/>
          </p:nvPr>
        </p:nvSpPr>
        <p:spPr/>
        <p:txBody>
          <a:bodyPr/>
          <a:lstStyle/>
          <a:p>
            <a:r>
              <a:rPr lang="en-US" dirty="0"/>
              <a:t>For this function you will receive a number k a tree T, and a two trees L and R in which you will store your result into</a:t>
            </a:r>
          </a:p>
          <a:p>
            <a:r>
              <a:rPr lang="en-US" dirty="0"/>
              <a:t>Tree T should be split so that tree L contains values less than or equal to k and R should contain values greater than k</a:t>
            </a:r>
          </a:p>
          <a:p>
            <a:endParaRPr lang="en-US" dirty="0"/>
          </a:p>
        </p:txBody>
      </p:sp>
    </p:spTree>
    <p:extLst>
      <p:ext uri="{BB962C8B-B14F-4D97-AF65-F5344CB8AC3E}">
        <p14:creationId xmlns:p14="http://schemas.microsoft.com/office/powerpoint/2010/main" val="3337221277"/>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Split()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Split(6)</a:t>
            </a:r>
          </a:p>
          <a:p>
            <a:r>
              <a:rPr lang="en-US" sz="2000" dirty="0"/>
              <a:t>10 is greater than 6 so the current node and its entire right side will go into the right-side tree</a:t>
            </a:r>
          </a:p>
          <a:p>
            <a:r>
              <a:rPr lang="en-US" sz="2000" dirty="0"/>
              <a:t>We will then split the left side of the current tree and place the resulting right side as the current trees left side and the resulting left side will become the left tree</a:t>
            </a:r>
          </a:p>
        </p:txBody>
      </p:sp>
      <p:sp>
        <p:nvSpPr>
          <p:cNvPr id="4" name="Flowchart: Connector 3">
            <a:extLst>
              <a:ext uri="{FF2B5EF4-FFF2-40B4-BE49-F238E27FC236}">
                <a16:creationId xmlns:a16="http://schemas.microsoft.com/office/drawing/2014/main" id="{5FFACBE3-BFC3-4F3F-96AE-94427EBE9FED}"/>
              </a:ext>
            </a:extLst>
          </p:cNvPr>
          <p:cNvSpPr/>
          <p:nvPr/>
        </p:nvSpPr>
        <p:spPr>
          <a:xfrm>
            <a:off x="4607726" y="3206235"/>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668704" y="394334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602772" y="394335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4830" y="48876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652155" y="491784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489631"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436189"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a:cxnSpLocks/>
            <a:stCxn id="5" idx="7"/>
            <a:endCxn id="4" idx="3"/>
          </p:cNvCxnSpPr>
          <p:nvPr/>
        </p:nvCxnSpPr>
        <p:spPr>
          <a:xfrm flipV="1">
            <a:off x="3319112" y="3824799"/>
            <a:ext cx="1400206" cy="224679"/>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985830" y="4561913"/>
            <a:ext cx="794466" cy="32572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319112" y="4561913"/>
            <a:ext cx="714043" cy="355932"/>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258134" y="3824799"/>
            <a:ext cx="1456230" cy="22468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6086597" y="4561914"/>
            <a:ext cx="627767" cy="46042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a:endCxn id="9" idx="0"/>
          </p:cNvCxnSpPr>
          <p:nvPr/>
        </p:nvCxnSpPr>
        <p:spPr>
          <a:xfrm>
            <a:off x="7253180" y="4561914"/>
            <a:ext cx="617451" cy="354296"/>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042281"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197359"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122862"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080958"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4988726"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019480"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884140"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138732" y="601979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423281" y="5506199"/>
            <a:ext cx="29314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255238" y="5506199"/>
            <a:ext cx="32312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503862" y="5536409"/>
            <a:ext cx="259885" cy="54383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369726" y="5534774"/>
            <a:ext cx="178055"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086597" y="5534774"/>
            <a:ext cx="313883" cy="545469"/>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265140" y="5534774"/>
            <a:ext cx="336083"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140039" y="5534774"/>
            <a:ext cx="379693" cy="485025"/>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02563" y="5536409"/>
            <a:ext cx="159395" cy="533954"/>
          </a:xfrm>
          <a:prstGeom prst="line">
            <a:avLst/>
          </a:prstGeom>
          <a:ln w="38100"/>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26476381-A145-46BD-B987-611769474C2F}"/>
              </a:ext>
            </a:extLst>
          </p:cNvPr>
          <p:cNvSpPr/>
          <p:nvPr/>
        </p:nvSpPr>
        <p:spPr>
          <a:xfrm>
            <a:off x="952500" y="3930928"/>
            <a:ext cx="3944873" cy="29270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ECF745B-E356-46B9-B78C-9F3883C3FA4B}"/>
              </a:ext>
            </a:extLst>
          </p:cNvPr>
          <p:cNvSpPr txBox="1"/>
          <p:nvPr/>
        </p:nvSpPr>
        <p:spPr>
          <a:xfrm>
            <a:off x="6019480" y="3141370"/>
            <a:ext cx="2580184" cy="461665"/>
          </a:xfrm>
          <a:prstGeom prst="rect">
            <a:avLst/>
          </a:prstGeom>
          <a:noFill/>
        </p:spPr>
        <p:txBody>
          <a:bodyPr wrap="square" rtlCol="0">
            <a:spAutoFit/>
          </a:bodyPr>
          <a:lstStyle/>
          <a:p>
            <a:r>
              <a:rPr lang="en-US" sz="2400" dirty="0">
                <a:solidFill>
                  <a:srgbClr val="FF0000"/>
                </a:solidFill>
                <a:hlinkClick r:id="rId2" action="ppaction://hlinksldjump"/>
              </a:rPr>
              <a:t>Resulting Trees</a:t>
            </a:r>
            <a:endParaRPr lang="en-US" sz="2400" dirty="0">
              <a:solidFill>
                <a:srgbClr val="FF0000"/>
              </a:solidFill>
            </a:endParaRPr>
          </a:p>
        </p:txBody>
      </p:sp>
    </p:spTree>
    <p:extLst>
      <p:ext uri="{BB962C8B-B14F-4D97-AF65-F5344CB8AC3E}">
        <p14:creationId xmlns:p14="http://schemas.microsoft.com/office/powerpoint/2010/main" val="3928901597"/>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Split()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Split(6)</a:t>
            </a:r>
          </a:p>
          <a:p>
            <a:r>
              <a:rPr lang="en-US" sz="2000" dirty="0"/>
              <a:t>6 is equal than 6 so the current node and its entire left side will go into the left-side tree</a:t>
            </a:r>
          </a:p>
          <a:p>
            <a:r>
              <a:rPr lang="en-US" sz="2000" dirty="0"/>
              <a:t>We will then split the right side of the current tree and place the resulting left side as the current trees right side and the resulting right side will become the right tree</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4302563" y="3247232"/>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2088611" y="427058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6674389" y="427058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2469611" y="3865796"/>
            <a:ext cx="1944544" cy="40479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4952971" y="3865796"/>
            <a:ext cx="2102418" cy="404790"/>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960684" y="567944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3326746" y="570801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5558738" y="570801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7924800" y="579120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341684" y="4889150"/>
            <a:ext cx="858519" cy="790290"/>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739019" y="4889150"/>
            <a:ext cx="968727" cy="818865"/>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5939738" y="4889150"/>
            <a:ext cx="846243" cy="818865"/>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7324797" y="4889150"/>
            <a:ext cx="981003" cy="902050"/>
          </a:xfrm>
          <a:prstGeom prst="line">
            <a:avLst/>
          </a:prstGeom>
          <a:ln w="38100"/>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FADA89EE-DEE5-4EE6-B69C-0B1E81D25F4E}"/>
              </a:ext>
            </a:extLst>
          </p:cNvPr>
          <p:cNvSpPr/>
          <p:nvPr/>
        </p:nvSpPr>
        <p:spPr>
          <a:xfrm>
            <a:off x="5224856" y="4114800"/>
            <a:ext cx="3690543" cy="2590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E83D4B4D-0A26-43AA-AA45-821F5E8448E4}"/>
              </a:ext>
            </a:extLst>
          </p:cNvPr>
          <p:cNvSpPr txBox="1"/>
          <p:nvPr/>
        </p:nvSpPr>
        <p:spPr>
          <a:xfrm>
            <a:off x="5834442" y="3265960"/>
            <a:ext cx="2580184" cy="461665"/>
          </a:xfrm>
          <a:prstGeom prst="rect">
            <a:avLst/>
          </a:prstGeom>
          <a:noFill/>
        </p:spPr>
        <p:txBody>
          <a:bodyPr wrap="square" rtlCol="0">
            <a:spAutoFit/>
          </a:bodyPr>
          <a:lstStyle/>
          <a:p>
            <a:r>
              <a:rPr lang="en-US" sz="2400" dirty="0">
                <a:solidFill>
                  <a:srgbClr val="FF0000"/>
                </a:solidFill>
                <a:hlinkClick r:id="rId2" action="ppaction://hlinksldjump"/>
              </a:rPr>
              <a:t>Resulting Trees</a:t>
            </a:r>
            <a:endParaRPr lang="en-US" sz="2400" dirty="0">
              <a:solidFill>
                <a:srgbClr val="FF0000"/>
              </a:solidFill>
            </a:endParaRPr>
          </a:p>
        </p:txBody>
      </p:sp>
    </p:spTree>
    <p:extLst>
      <p:ext uri="{BB962C8B-B14F-4D97-AF65-F5344CB8AC3E}">
        <p14:creationId xmlns:p14="http://schemas.microsoft.com/office/powerpoint/2010/main" val="1469479117"/>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Split()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Split(6)</a:t>
            </a:r>
          </a:p>
          <a:p>
            <a:r>
              <a:rPr lang="en-US" sz="2000" dirty="0"/>
              <a:t>8 is greater than 6 so the current node and its entire right side will go into the right-side tree</a:t>
            </a:r>
          </a:p>
          <a:p>
            <a:r>
              <a:rPr lang="en-US" sz="2000" dirty="0"/>
              <a:t>We will then split the left side of the current tree and place the resulting right side as the current trees left side and the resulting left side will become the left tree</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4317533" y="3505200"/>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2198221" y="5572521"/>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6405562" y="5610621"/>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2579221" y="4123764"/>
            <a:ext cx="1849904" cy="1448757"/>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967941" y="4123764"/>
            <a:ext cx="1818621" cy="1486857"/>
          </a:xfrm>
          <a:prstGeom prst="line">
            <a:avLst/>
          </a:prstGeom>
          <a:ln w="38100"/>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3FBB0FBA-86EA-4984-BCEB-2885EE930D09}"/>
              </a:ext>
            </a:extLst>
          </p:cNvPr>
          <p:cNvSpPr txBox="1"/>
          <p:nvPr/>
        </p:nvSpPr>
        <p:spPr>
          <a:xfrm>
            <a:off x="6019480" y="3141370"/>
            <a:ext cx="2580184" cy="461665"/>
          </a:xfrm>
          <a:prstGeom prst="rect">
            <a:avLst/>
          </a:prstGeom>
          <a:noFill/>
        </p:spPr>
        <p:txBody>
          <a:bodyPr wrap="square" rtlCol="0">
            <a:spAutoFit/>
          </a:bodyPr>
          <a:lstStyle/>
          <a:p>
            <a:r>
              <a:rPr lang="en-US" sz="2400" dirty="0">
                <a:solidFill>
                  <a:srgbClr val="FF0000"/>
                </a:solidFill>
                <a:hlinkClick r:id="rId2" action="ppaction://hlinksldjump"/>
              </a:rPr>
              <a:t>Resulting Trees</a:t>
            </a:r>
            <a:endParaRPr lang="en-US" sz="2400" dirty="0">
              <a:solidFill>
                <a:srgbClr val="FF0000"/>
              </a:solidFill>
            </a:endParaRPr>
          </a:p>
        </p:txBody>
      </p:sp>
    </p:spTree>
    <p:extLst>
      <p:ext uri="{BB962C8B-B14F-4D97-AF65-F5344CB8AC3E}">
        <p14:creationId xmlns:p14="http://schemas.microsoft.com/office/powerpoint/2010/main" val="2070667175"/>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Split()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Split(6)</a:t>
            </a:r>
          </a:p>
          <a:p>
            <a:r>
              <a:rPr lang="en-US" sz="2000" dirty="0"/>
              <a:t>7 is greater than 6 so the current node and its entire right side will go into the right-side tree</a:t>
            </a:r>
          </a:p>
          <a:p>
            <a:r>
              <a:rPr lang="en-US" sz="2000" dirty="0"/>
              <a:t>We will then split the left side of the current tree and place the resulting right side as the current trees left side and the resulting left side will become the left tree. </a:t>
            </a:r>
          </a:p>
          <a:p>
            <a:r>
              <a:rPr lang="en-US" sz="2000" dirty="0"/>
              <a:t>Because the left side of this tree is a null pointer then the recursion will stop here with the left sided tree pointing to a null pointer and the right sided tree pointing to the current tree </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4343400" y="441960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9" name="TextBox 8">
            <a:extLst>
              <a:ext uri="{FF2B5EF4-FFF2-40B4-BE49-F238E27FC236}">
                <a16:creationId xmlns:a16="http://schemas.microsoft.com/office/drawing/2014/main" id="{F3077370-E211-4CB0-AB89-B06EBE7EAF01}"/>
              </a:ext>
            </a:extLst>
          </p:cNvPr>
          <p:cNvSpPr txBox="1"/>
          <p:nvPr/>
        </p:nvSpPr>
        <p:spPr>
          <a:xfrm>
            <a:off x="5611316" y="4551113"/>
            <a:ext cx="2580184" cy="461665"/>
          </a:xfrm>
          <a:prstGeom prst="rect">
            <a:avLst/>
          </a:prstGeom>
          <a:noFill/>
        </p:spPr>
        <p:txBody>
          <a:bodyPr wrap="square" rtlCol="0">
            <a:spAutoFit/>
          </a:bodyPr>
          <a:lstStyle/>
          <a:p>
            <a:r>
              <a:rPr lang="en-US" sz="2400" dirty="0">
                <a:solidFill>
                  <a:srgbClr val="FF0000"/>
                </a:solidFill>
                <a:hlinkClick r:id="rId2" action="ppaction://hlinksldjump"/>
              </a:rPr>
              <a:t>Resulting Trees</a:t>
            </a:r>
            <a:endParaRPr lang="en-US" sz="2400" dirty="0">
              <a:solidFill>
                <a:srgbClr val="FF0000"/>
              </a:solidFill>
            </a:endParaRPr>
          </a:p>
        </p:txBody>
      </p:sp>
    </p:spTree>
    <p:extLst>
      <p:ext uri="{BB962C8B-B14F-4D97-AF65-F5344CB8AC3E}">
        <p14:creationId xmlns:p14="http://schemas.microsoft.com/office/powerpoint/2010/main" val="38073516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9561BCF-7AA7-4965-B277-6723D30ED014}"/>
              </a:ext>
            </a:extLst>
          </p:cNvPr>
          <p:cNvSpPr>
            <a:spLocks noGrp="1" noChangeArrowheads="1"/>
          </p:cNvSpPr>
          <p:nvPr>
            <p:ph type="title"/>
          </p:nvPr>
        </p:nvSpPr>
        <p:spPr/>
        <p:txBody>
          <a:bodyPr/>
          <a:lstStyle/>
          <a:p>
            <a:r>
              <a:rPr lang="en-US" altLang="en-US" dirty="0"/>
              <a:t>Important Provided Code</a:t>
            </a:r>
          </a:p>
        </p:txBody>
      </p:sp>
      <p:sp>
        <p:nvSpPr>
          <p:cNvPr id="6148" name="Content Placeholder 2">
            <a:extLst>
              <a:ext uri="{FF2B5EF4-FFF2-40B4-BE49-F238E27FC236}">
                <a16:creationId xmlns:a16="http://schemas.microsoft.com/office/drawing/2014/main" id="{2E8924E9-6939-4488-8BE3-E63C03BF9A4F}"/>
              </a:ext>
            </a:extLst>
          </p:cNvPr>
          <p:cNvSpPr>
            <a:spLocks noGrp="1" noChangeArrowheads="1"/>
          </p:cNvSpPr>
          <p:nvPr>
            <p:ph idx="1"/>
          </p:nvPr>
        </p:nvSpPr>
        <p:spPr>
          <a:xfrm>
            <a:off x="952500" y="1066800"/>
            <a:ext cx="7810500" cy="5638800"/>
          </a:xfrm>
        </p:spPr>
        <p:txBody>
          <a:bodyPr/>
          <a:lstStyle/>
          <a:p>
            <a:r>
              <a:rPr lang="en-US" altLang="en-US" dirty="0"/>
              <a:t>node : struct</a:t>
            </a:r>
          </a:p>
          <a:p>
            <a:pPr lvl="1"/>
            <a:r>
              <a:rPr lang="en-US" altLang="en-US" dirty="0"/>
              <a:t>int key: value that the node holds</a:t>
            </a:r>
          </a:p>
          <a:p>
            <a:pPr lvl="1"/>
            <a:r>
              <a:rPr lang="en-US" altLang="en-US" dirty="0"/>
              <a:t>int size: the total size of the node. Total size is equal to the combined size of the two subtrees plus 1 (the one is to include itself)</a:t>
            </a:r>
          </a:p>
          <a:p>
            <a:pPr lvl="1"/>
            <a:r>
              <a:rPr lang="en-US" altLang="en-US" dirty="0"/>
              <a:t>node *left: pointer to the left subtree </a:t>
            </a:r>
          </a:p>
          <a:p>
            <a:pPr lvl="1"/>
            <a:r>
              <a:rPr lang="en-US" altLang="en-US" dirty="0"/>
              <a:t>node *right: pointer to the right subtree</a:t>
            </a:r>
          </a:p>
          <a:p>
            <a:r>
              <a:rPr lang="fr-FR" dirty="0" err="1"/>
              <a:t>fix_size</a:t>
            </a:r>
            <a:r>
              <a:rPr lang="fr-FR" dirty="0"/>
              <a:t>(Node *T)</a:t>
            </a:r>
          </a:p>
          <a:p>
            <a:pPr lvl="1"/>
            <a:r>
              <a:rPr lang="fr-FR" dirty="0"/>
              <a:t>Will set the size of the </a:t>
            </a:r>
            <a:r>
              <a:rPr lang="fr-FR" dirty="0" err="1"/>
              <a:t>node</a:t>
            </a:r>
            <a:r>
              <a:rPr lang="fr-FR" dirty="0"/>
              <a:t> </a:t>
            </a:r>
            <a:r>
              <a:rPr lang="fr-FR" dirty="0" err="1"/>
              <a:t>passed</a:t>
            </a:r>
            <a:r>
              <a:rPr lang="fr-FR" dirty="0"/>
              <a:t> in</a:t>
            </a:r>
          </a:p>
          <a:p>
            <a:pPr lvl="1"/>
            <a:r>
              <a:rPr lang="fr-FR" dirty="0"/>
              <a:t>This </a:t>
            </a:r>
            <a:r>
              <a:rPr lang="fr-FR" dirty="0" err="1"/>
              <a:t>function</a:t>
            </a:r>
            <a:r>
              <a:rPr lang="fr-FR" dirty="0"/>
              <a:t> uses the size of </a:t>
            </a:r>
            <a:r>
              <a:rPr lang="fr-FR" dirty="0" err="1"/>
              <a:t>its</a:t>
            </a:r>
            <a:r>
              <a:rPr lang="fr-FR" dirty="0"/>
              <a:t> </a:t>
            </a:r>
            <a:r>
              <a:rPr lang="fr-FR" dirty="0" err="1"/>
              <a:t>children</a:t>
            </a:r>
            <a:r>
              <a:rPr lang="fr-FR" dirty="0"/>
              <a:t> to </a:t>
            </a:r>
            <a:r>
              <a:rPr lang="fr-FR" dirty="0" err="1"/>
              <a:t>determine</a:t>
            </a:r>
            <a:r>
              <a:rPr lang="fr-FR" dirty="0"/>
              <a:t> the </a:t>
            </a:r>
            <a:r>
              <a:rPr lang="fr-FR" dirty="0" err="1"/>
              <a:t>given</a:t>
            </a:r>
            <a:r>
              <a:rPr lang="fr-FR" dirty="0"/>
              <a:t> </a:t>
            </a:r>
            <a:r>
              <a:rPr lang="fr-FR" dirty="0" err="1"/>
              <a:t>nodes</a:t>
            </a:r>
            <a:r>
              <a:rPr lang="fr-FR" dirty="0"/>
              <a:t> size, </a:t>
            </a:r>
            <a:r>
              <a:rPr lang="fr-FR" dirty="0" err="1"/>
              <a:t>so</a:t>
            </a:r>
            <a:r>
              <a:rPr lang="fr-FR" dirty="0"/>
              <a:t> for </a:t>
            </a:r>
            <a:r>
              <a:rPr lang="fr-FR" dirty="0" err="1"/>
              <a:t>it</a:t>
            </a:r>
            <a:r>
              <a:rPr lang="fr-FR" dirty="0"/>
              <a:t> to </a:t>
            </a:r>
            <a:r>
              <a:rPr lang="fr-FR" dirty="0" err="1"/>
              <a:t>work</a:t>
            </a:r>
            <a:r>
              <a:rPr lang="fr-FR" dirty="0"/>
              <a:t> the </a:t>
            </a:r>
            <a:r>
              <a:rPr lang="fr-FR" dirty="0" err="1"/>
              <a:t>children’s</a:t>
            </a:r>
            <a:r>
              <a:rPr lang="fr-FR" dirty="0"/>
              <a:t> sizes </a:t>
            </a:r>
            <a:r>
              <a:rPr lang="fr-FR" dirty="0" err="1"/>
              <a:t>will</a:t>
            </a:r>
            <a:r>
              <a:rPr lang="fr-FR" dirty="0"/>
              <a:t> have to </a:t>
            </a:r>
            <a:r>
              <a:rPr lang="fr-FR" dirty="0" err="1"/>
              <a:t>be</a:t>
            </a:r>
            <a:r>
              <a:rPr lang="fr-FR" dirty="0"/>
              <a:t> correct.</a:t>
            </a:r>
          </a:p>
          <a:p>
            <a:endParaRPr lang="en-US" altLang="en-US" dirty="0"/>
          </a:p>
          <a:p>
            <a:pPr lvl="1"/>
            <a:endParaRPr lang="en-US" altLang="en-US" dirty="0"/>
          </a:p>
        </p:txBody>
      </p:sp>
    </p:spTree>
    <p:extLst>
      <p:ext uri="{BB962C8B-B14F-4D97-AF65-F5344CB8AC3E}">
        <p14:creationId xmlns:p14="http://schemas.microsoft.com/office/powerpoint/2010/main" val="1638814776"/>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Split()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Split(6)</a:t>
            </a:r>
          </a:p>
          <a:p>
            <a:r>
              <a:rPr lang="en-US" sz="2000" dirty="0"/>
              <a:t>Result from </a:t>
            </a:r>
            <a:r>
              <a:rPr lang="en-US" sz="2000" dirty="0">
                <a:hlinkClick r:id="rId2" action="ppaction://hlinksldjump"/>
              </a:rPr>
              <a:t>slide 29</a:t>
            </a:r>
            <a:endParaRPr lang="en-US" sz="2000" dirty="0"/>
          </a:p>
        </p:txBody>
      </p:sp>
      <p:sp>
        <p:nvSpPr>
          <p:cNvPr id="49" name="Flowchart: Connector 48">
            <a:extLst>
              <a:ext uri="{FF2B5EF4-FFF2-40B4-BE49-F238E27FC236}">
                <a16:creationId xmlns:a16="http://schemas.microsoft.com/office/drawing/2014/main" id="{2779F4D5-06B4-4BC4-9B45-AD033EC6B73C}"/>
              </a:ext>
            </a:extLst>
          </p:cNvPr>
          <p:cNvSpPr/>
          <p:nvPr/>
        </p:nvSpPr>
        <p:spPr>
          <a:xfrm>
            <a:off x="6162675" y="3338018"/>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4" name="TextBox 3">
            <a:extLst>
              <a:ext uri="{FF2B5EF4-FFF2-40B4-BE49-F238E27FC236}">
                <a16:creationId xmlns:a16="http://schemas.microsoft.com/office/drawing/2014/main" id="{C5AFE91F-335A-444F-874D-37E4FA620C4F}"/>
              </a:ext>
            </a:extLst>
          </p:cNvPr>
          <p:cNvSpPr txBox="1"/>
          <p:nvPr/>
        </p:nvSpPr>
        <p:spPr>
          <a:xfrm>
            <a:off x="6076950" y="2362200"/>
            <a:ext cx="933450" cy="461665"/>
          </a:xfrm>
          <a:prstGeom prst="rect">
            <a:avLst/>
          </a:prstGeom>
          <a:noFill/>
        </p:spPr>
        <p:txBody>
          <a:bodyPr wrap="square" rtlCol="0">
            <a:spAutoFit/>
          </a:bodyPr>
          <a:lstStyle/>
          <a:p>
            <a:r>
              <a:rPr lang="en-US" sz="2400" dirty="0">
                <a:solidFill>
                  <a:srgbClr val="7030A0"/>
                </a:solidFill>
              </a:rPr>
              <a:t>Right</a:t>
            </a:r>
          </a:p>
        </p:txBody>
      </p:sp>
      <p:sp>
        <p:nvSpPr>
          <p:cNvPr id="7" name="TextBox 6">
            <a:extLst>
              <a:ext uri="{FF2B5EF4-FFF2-40B4-BE49-F238E27FC236}">
                <a16:creationId xmlns:a16="http://schemas.microsoft.com/office/drawing/2014/main" id="{2A6FD0E9-BE99-49C6-A381-E0F4F6B75A26}"/>
              </a:ext>
            </a:extLst>
          </p:cNvPr>
          <p:cNvSpPr txBox="1"/>
          <p:nvPr/>
        </p:nvSpPr>
        <p:spPr>
          <a:xfrm>
            <a:off x="2528896" y="2514600"/>
            <a:ext cx="933450" cy="461665"/>
          </a:xfrm>
          <a:prstGeom prst="rect">
            <a:avLst/>
          </a:prstGeom>
          <a:noFill/>
        </p:spPr>
        <p:txBody>
          <a:bodyPr wrap="square" rtlCol="0">
            <a:spAutoFit/>
          </a:bodyPr>
          <a:lstStyle/>
          <a:p>
            <a:r>
              <a:rPr lang="en-US" sz="2400" dirty="0">
                <a:solidFill>
                  <a:srgbClr val="7030A0"/>
                </a:solidFill>
              </a:rPr>
              <a:t>Left</a:t>
            </a:r>
          </a:p>
        </p:txBody>
      </p:sp>
      <p:cxnSp>
        <p:nvCxnSpPr>
          <p:cNvPr id="8" name="Straight Arrow Connector 7">
            <a:extLst>
              <a:ext uri="{FF2B5EF4-FFF2-40B4-BE49-F238E27FC236}">
                <a16:creationId xmlns:a16="http://schemas.microsoft.com/office/drawing/2014/main" id="{E3E1CDB6-D9F6-43D9-BC05-C043624A549B}"/>
              </a:ext>
            </a:extLst>
          </p:cNvPr>
          <p:cNvCxnSpPr>
            <a:stCxn id="4" idx="2"/>
            <a:endCxn id="49" idx="0"/>
          </p:cNvCxnSpPr>
          <p:nvPr/>
        </p:nvCxnSpPr>
        <p:spPr>
          <a:xfrm>
            <a:off x="6543675" y="2823865"/>
            <a:ext cx="0" cy="51415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a:extLst>
              <a:ext uri="{FF2B5EF4-FFF2-40B4-BE49-F238E27FC236}">
                <a16:creationId xmlns:a16="http://schemas.microsoft.com/office/drawing/2014/main" id="{B32D0D6B-BCBF-4955-A459-1AC2FF01A2B3}"/>
              </a:ext>
            </a:extLst>
          </p:cNvPr>
          <p:cNvCxnSpPr>
            <a:cxnSpLocks/>
            <a:stCxn id="7" idx="2"/>
          </p:cNvCxnSpPr>
          <p:nvPr/>
        </p:nvCxnSpPr>
        <p:spPr>
          <a:xfrm>
            <a:off x="2995621" y="2976265"/>
            <a:ext cx="0" cy="51415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TextBox 14">
            <a:extLst>
              <a:ext uri="{FF2B5EF4-FFF2-40B4-BE49-F238E27FC236}">
                <a16:creationId xmlns:a16="http://schemas.microsoft.com/office/drawing/2014/main" id="{D91A7C81-E84D-4CBC-92DF-75E28C2242E9}"/>
              </a:ext>
            </a:extLst>
          </p:cNvPr>
          <p:cNvSpPr txBox="1"/>
          <p:nvPr/>
        </p:nvSpPr>
        <p:spPr>
          <a:xfrm>
            <a:off x="2147907" y="3520432"/>
            <a:ext cx="1885934" cy="461665"/>
          </a:xfrm>
          <a:prstGeom prst="rect">
            <a:avLst/>
          </a:prstGeom>
          <a:noFill/>
        </p:spPr>
        <p:txBody>
          <a:bodyPr wrap="square" rtlCol="0">
            <a:spAutoFit/>
          </a:bodyPr>
          <a:lstStyle/>
          <a:p>
            <a:r>
              <a:rPr lang="en-US" sz="2400" dirty="0">
                <a:solidFill>
                  <a:srgbClr val="7030A0"/>
                </a:solidFill>
              </a:rPr>
              <a:t>Null pointer</a:t>
            </a:r>
          </a:p>
        </p:txBody>
      </p:sp>
    </p:spTree>
    <p:extLst>
      <p:ext uri="{BB962C8B-B14F-4D97-AF65-F5344CB8AC3E}">
        <p14:creationId xmlns:p14="http://schemas.microsoft.com/office/powerpoint/2010/main" val="3352131442"/>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Split()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Split(6)</a:t>
            </a:r>
          </a:p>
          <a:p>
            <a:r>
              <a:rPr lang="en-US" sz="2000" dirty="0"/>
              <a:t>Result from </a:t>
            </a:r>
            <a:r>
              <a:rPr lang="en-US" sz="2000" dirty="0">
                <a:hlinkClick r:id="rId2" action="ppaction://hlinksldjump"/>
              </a:rPr>
              <a:t>slide 28</a:t>
            </a:r>
            <a:endParaRPr lang="en-US" sz="2000" dirty="0"/>
          </a:p>
        </p:txBody>
      </p:sp>
      <p:sp>
        <p:nvSpPr>
          <p:cNvPr id="8" name="Flowchart: Connector 7">
            <a:extLst>
              <a:ext uri="{FF2B5EF4-FFF2-40B4-BE49-F238E27FC236}">
                <a16:creationId xmlns:a16="http://schemas.microsoft.com/office/drawing/2014/main" id="{85364746-79A4-4162-8280-EEB15DA38539}"/>
              </a:ext>
            </a:extLst>
          </p:cNvPr>
          <p:cNvSpPr/>
          <p:nvPr/>
        </p:nvSpPr>
        <p:spPr>
          <a:xfrm>
            <a:off x="6730071" y="3146928"/>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5562600" y="4609792"/>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7924800" y="4628842"/>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5943600" y="3765492"/>
            <a:ext cx="898063" cy="844300"/>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7380479" y="3765492"/>
            <a:ext cx="925321" cy="863350"/>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14177D4-9C8F-4E0F-8393-DAB6F6E8C4BD}"/>
              </a:ext>
            </a:extLst>
          </p:cNvPr>
          <p:cNvSpPr txBox="1"/>
          <p:nvPr/>
        </p:nvSpPr>
        <p:spPr>
          <a:xfrm>
            <a:off x="2209800" y="2201409"/>
            <a:ext cx="933450" cy="461665"/>
          </a:xfrm>
          <a:prstGeom prst="rect">
            <a:avLst/>
          </a:prstGeom>
          <a:noFill/>
        </p:spPr>
        <p:txBody>
          <a:bodyPr wrap="square" rtlCol="0">
            <a:spAutoFit/>
          </a:bodyPr>
          <a:lstStyle/>
          <a:p>
            <a:r>
              <a:rPr lang="en-US" sz="2400" dirty="0">
                <a:solidFill>
                  <a:srgbClr val="7030A0"/>
                </a:solidFill>
              </a:rPr>
              <a:t>Left</a:t>
            </a:r>
          </a:p>
        </p:txBody>
      </p:sp>
      <p:cxnSp>
        <p:nvCxnSpPr>
          <p:cNvPr id="10" name="Straight Arrow Connector 9">
            <a:extLst>
              <a:ext uri="{FF2B5EF4-FFF2-40B4-BE49-F238E27FC236}">
                <a16:creationId xmlns:a16="http://schemas.microsoft.com/office/drawing/2014/main" id="{BDDC8730-2724-4D37-BC78-0B96A2A49707}"/>
              </a:ext>
            </a:extLst>
          </p:cNvPr>
          <p:cNvCxnSpPr>
            <a:cxnSpLocks/>
            <a:stCxn id="9" idx="2"/>
            <a:endCxn id="11" idx="0"/>
          </p:cNvCxnSpPr>
          <p:nvPr/>
        </p:nvCxnSpPr>
        <p:spPr>
          <a:xfrm>
            <a:off x="2676525" y="2663074"/>
            <a:ext cx="4096" cy="4856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36E2F28C-125D-4597-9F18-0CB9BC260AED}"/>
              </a:ext>
            </a:extLst>
          </p:cNvPr>
          <p:cNvSpPr txBox="1"/>
          <p:nvPr/>
        </p:nvSpPr>
        <p:spPr>
          <a:xfrm>
            <a:off x="1737654" y="3148733"/>
            <a:ext cx="1885934" cy="461665"/>
          </a:xfrm>
          <a:prstGeom prst="rect">
            <a:avLst/>
          </a:prstGeom>
          <a:noFill/>
        </p:spPr>
        <p:txBody>
          <a:bodyPr wrap="square" rtlCol="0">
            <a:spAutoFit/>
          </a:bodyPr>
          <a:lstStyle/>
          <a:p>
            <a:r>
              <a:rPr lang="en-US" sz="2400" dirty="0">
                <a:solidFill>
                  <a:srgbClr val="7030A0"/>
                </a:solidFill>
              </a:rPr>
              <a:t>Null pointer</a:t>
            </a:r>
          </a:p>
        </p:txBody>
      </p:sp>
      <p:sp>
        <p:nvSpPr>
          <p:cNvPr id="16" name="TextBox 15">
            <a:extLst>
              <a:ext uri="{FF2B5EF4-FFF2-40B4-BE49-F238E27FC236}">
                <a16:creationId xmlns:a16="http://schemas.microsoft.com/office/drawing/2014/main" id="{9417E41B-CECF-43D0-8BF2-7B23FA48A025}"/>
              </a:ext>
            </a:extLst>
          </p:cNvPr>
          <p:cNvSpPr txBox="1"/>
          <p:nvPr/>
        </p:nvSpPr>
        <p:spPr>
          <a:xfrm>
            <a:off x="6644346" y="2147916"/>
            <a:ext cx="933450" cy="461665"/>
          </a:xfrm>
          <a:prstGeom prst="rect">
            <a:avLst/>
          </a:prstGeom>
          <a:noFill/>
        </p:spPr>
        <p:txBody>
          <a:bodyPr wrap="square" rtlCol="0">
            <a:spAutoFit/>
          </a:bodyPr>
          <a:lstStyle/>
          <a:p>
            <a:r>
              <a:rPr lang="en-US" sz="2400" dirty="0">
                <a:solidFill>
                  <a:srgbClr val="7030A0"/>
                </a:solidFill>
              </a:rPr>
              <a:t>Right</a:t>
            </a:r>
          </a:p>
        </p:txBody>
      </p:sp>
      <p:cxnSp>
        <p:nvCxnSpPr>
          <p:cNvPr id="17" name="Straight Arrow Connector 16">
            <a:extLst>
              <a:ext uri="{FF2B5EF4-FFF2-40B4-BE49-F238E27FC236}">
                <a16:creationId xmlns:a16="http://schemas.microsoft.com/office/drawing/2014/main" id="{B6A65B60-EE2A-4DBA-8223-D3268F57FE86}"/>
              </a:ext>
            </a:extLst>
          </p:cNvPr>
          <p:cNvCxnSpPr>
            <a:cxnSpLocks/>
            <a:stCxn id="16" idx="2"/>
            <a:endCxn id="8" idx="0"/>
          </p:cNvCxnSpPr>
          <p:nvPr/>
        </p:nvCxnSpPr>
        <p:spPr>
          <a:xfrm>
            <a:off x="7111071" y="2609581"/>
            <a:ext cx="0" cy="53734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51391570"/>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Split()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Split(6)</a:t>
            </a:r>
          </a:p>
          <a:p>
            <a:r>
              <a:rPr lang="en-US" sz="2000" dirty="0"/>
              <a:t>Result from </a:t>
            </a:r>
            <a:r>
              <a:rPr lang="en-US" sz="2000" dirty="0">
                <a:hlinkClick r:id="rId2" action="ppaction://hlinksldjump"/>
              </a:rPr>
              <a:t>slide 27</a:t>
            </a:r>
            <a:endParaRPr lang="en-US" sz="2000" dirty="0"/>
          </a:p>
        </p:txBody>
      </p:sp>
      <p:sp>
        <p:nvSpPr>
          <p:cNvPr id="5" name="Flowchart: Connector 4">
            <a:extLst>
              <a:ext uri="{FF2B5EF4-FFF2-40B4-BE49-F238E27FC236}">
                <a16:creationId xmlns:a16="http://schemas.microsoft.com/office/drawing/2014/main" id="{76B9B341-8618-42FA-B108-4477AA15B9C4}"/>
              </a:ext>
            </a:extLst>
          </p:cNvPr>
          <p:cNvSpPr/>
          <p:nvPr/>
        </p:nvSpPr>
        <p:spPr>
          <a:xfrm>
            <a:off x="2295339" y="3011352"/>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438203" y="4495637"/>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6712561" y="309034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4"/>
          </p:cNvCxnSpPr>
          <p:nvPr/>
        </p:nvCxnSpPr>
        <p:spPr>
          <a:xfrm flipV="1">
            <a:off x="1819203" y="3736045"/>
            <a:ext cx="857136" cy="759592"/>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507461" y="5653801"/>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362200" y="565380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5705662" y="4375861"/>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7703578" y="4407372"/>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888461" y="5114201"/>
            <a:ext cx="661334" cy="539600"/>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088611" y="5114201"/>
            <a:ext cx="654589" cy="539599"/>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6086662" y="3708912"/>
            <a:ext cx="737491" cy="666949"/>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7362969" y="3708912"/>
            <a:ext cx="721609" cy="698460"/>
          </a:xfrm>
          <a:prstGeom prst="line">
            <a:avLst/>
          </a:prstGeom>
          <a:ln w="38100"/>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A1DA8242-3A3C-4206-8A8E-569E1715BCAB}"/>
              </a:ext>
            </a:extLst>
          </p:cNvPr>
          <p:cNvSpPr txBox="1"/>
          <p:nvPr/>
        </p:nvSpPr>
        <p:spPr>
          <a:xfrm>
            <a:off x="2276103" y="2009573"/>
            <a:ext cx="933450" cy="461665"/>
          </a:xfrm>
          <a:prstGeom prst="rect">
            <a:avLst/>
          </a:prstGeom>
          <a:noFill/>
        </p:spPr>
        <p:txBody>
          <a:bodyPr wrap="square" rtlCol="0">
            <a:spAutoFit/>
          </a:bodyPr>
          <a:lstStyle/>
          <a:p>
            <a:r>
              <a:rPr lang="en-US" sz="2400" dirty="0">
                <a:solidFill>
                  <a:srgbClr val="7030A0"/>
                </a:solidFill>
              </a:rPr>
              <a:t>Left</a:t>
            </a:r>
          </a:p>
        </p:txBody>
      </p:sp>
      <p:cxnSp>
        <p:nvCxnSpPr>
          <p:cNvPr id="33" name="Straight Arrow Connector 32">
            <a:extLst>
              <a:ext uri="{FF2B5EF4-FFF2-40B4-BE49-F238E27FC236}">
                <a16:creationId xmlns:a16="http://schemas.microsoft.com/office/drawing/2014/main" id="{AA08EE13-36AF-4E13-BEBE-A35C96237089}"/>
              </a:ext>
            </a:extLst>
          </p:cNvPr>
          <p:cNvCxnSpPr>
            <a:cxnSpLocks/>
            <a:stCxn id="32" idx="2"/>
          </p:cNvCxnSpPr>
          <p:nvPr/>
        </p:nvCxnSpPr>
        <p:spPr>
          <a:xfrm>
            <a:off x="2742828" y="2471238"/>
            <a:ext cx="0" cy="59200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5" name="TextBox 34">
            <a:extLst>
              <a:ext uri="{FF2B5EF4-FFF2-40B4-BE49-F238E27FC236}">
                <a16:creationId xmlns:a16="http://schemas.microsoft.com/office/drawing/2014/main" id="{FD0960B1-167B-4EDB-BD2A-728D9AB7D877}"/>
              </a:ext>
            </a:extLst>
          </p:cNvPr>
          <p:cNvSpPr txBox="1"/>
          <p:nvPr/>
        </p:nvSpPr>
        <p:spPr>
          <a:xfrm>
            <a:off x="6626836" y="2028915"/>
            <a:ext cx="933450" cy="461665"/>
          </a:xfrm>
          <a:prstGeom prst="rect">
            <a:avLst/>
          </a:prstGeom>
          <a:noFill/>
        </p:spPr>
        <p:txBody>
          <a:bodyPr wrap="square" rtlCol="0">
            <a:spAutoFit/>
          </a:bodyPr>
          <a:lstStyle/>
          <a:p>
            <a:r>
              <a:rPr lang="en-US" sz="2400" dirty="0">
                <a:solidFill>
                  <a:srgbClr val="7030A0"/>
                </a:solidFill>
              </a:rPr>
              <a:t>Right</a:t>
            </a:r>
          </a:p>
        </p:txBody>
      </p:sp>
      <p:cxnSp>
        <p:nvCxnSpPr>
          <p:cNvPr id="36" name="Straight Arrow Connector 35">
            <a:extLst>
              <a:ext uri="{FF2B5EF4-FFF2-40B4-BE49-F238E27FC236}">
                <a16:creationId xmlns:a16="http://schemas.microsoft.com/office/drawing/2014/main" id="{BEAD4ACA-0361-4F36-8E6C-504184A6EA2B}"/>
              </a:ext>
            </a:extLst>
          </p:cNvPr>
          <p:cNvCxnSpPr>
            <a:cxnSpLocks/>
            <a:stCxn id="35" idx="2"/>
            <a:endCxn id="8" idx="0"/>
          </p:cNvCxnSpPr>
          <p:nvPr/>
        </p:nvCxnSpPr>
        <p:spPr>
          <a:xfrm>
            <a:off x="7093561" y="2490580"/>
            <a:ext cx="0" cy="5997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0588407"/>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Split()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Split(6)</a:t>
            </a:r>
          </a:p>
          <a:p>
            <a:r>
              <a:rPr lang="en-US" sz="2000" dirty="0"/>
              <a:t>Result from </a:t>
            </a:r>
            <a:r>
              <a:rPr lang="en-US" sz="2000" dirty="0">
                <a:hlinkClick r:id="rId2" action="ppaction://hlinksldjump"/>
              </a:rPr>
              <a:t>slide 26</a:t>
            </a:r>
            <a:endParaRPr lang="en-US" sz="2000" dirty="0"/>
          </a:p>
        </p:txBody>
      </p:sp>
      <p:sp>
        <p:nvSpPr>
          <p:cNvPr id="4" name="Flowchart: Connector 3">
            <a:extLst>
              <a:ext uri="{FF2B5EF4-FFF2-40B4-BE49-F238E27FC236}">
                <a16:creationId xmlns:a16="http://schemas.microsoft.com/office/drawing/2014/main" id="{5FFACBE3-BFC3-4F3F-96AE-94427EBE9FED}"/>
              </a:ext>
            </a:extLst>
          </p:cNvPr>
          <p:cNvSpPr/>
          <p:nvPr/>
        </p:nvSpPr>
        <p:spPr>
          <a:xfrm>
            <a:off x="5423442" y="2694270"/>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102882" y="306659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781480" y="353579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263909" y="4138452"/>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4226726" y="365780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586592" y="454492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793838" y="444427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644909" y="3685160"/>
            <a:ext cx="569565" cy="45329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4" idx="3"/>
          </p:cNvCxnSpPr>
          <p:nvPr/>
        </p:nvCxnSpPr>
        <p:spPr>
          <a:xfrm flipV="1">
            <a:off x="4607726" y="3312834"/>
            <a:ext cx="927308" cy="344971"/>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6073850" y="3312834"/>
            <a:ext cx="819222" cy="329085"/>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6444246" y="4154354"/>
            <a:ext cx="448826" cy="39605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a:endCxn id="9" idx="0"/>
          </p:cNvCxnSpPr>
          <p:nvPr/>
        </p:nvCxnSpPr>
        <p:spPr>
          <a:xfrm>
            <a:off x="7431888" y="4154354"/>
            <a:ext cx="535704" cy="390566"/>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655588" y="5066507"/>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1994684" y="511200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495297" y="444427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876480" y="449580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5142208" y="581864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163717" y="586627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971653" y="588460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373293" y="594360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036588" y="4757016"/>
            <a:ext cx="338913" cy="309491"/>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1914317" y="4757016"/>
            <a:ext cx="461367" cy="354987"/>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876297" y="4276369"/>
            <a:ext cx="462021" cy="167907"/>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523208" y="5062839"/>
            <a:ext cx="382222" cy="755809"/>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444246" y="5062839"/>
            <a:ext cx="100471" cy="803434"/>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352653" y="5163484"/>
            <a:ext cx="345531" cy="721120"/>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237000" y="5163484"/>
            <a:ext cx="517293" cy="780116"/>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877134" y="4276369"/>
            <a:ext cx="380346" cy="219440"/>
          </a:xfrm>
          <a:prstGeom prst="line">
            <a:avLst/>
          </a:prstGeom>
          <a:ln w="38100"/>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1E6383CF-6DD7-4665-A193-D4174BEAE160}"/>
              </a:ext>
            </a:extLst>
          </p:cNvPr>
          <p:cNvSpPr txBox="1"/>
          <p:nvPr/>
        </p:nvSpPr>
        <p:spPr>
          <a:xfrm>
            <a:off x="2025909" y="2031978"/>
            <a:ext cx="933450" cy="461665"/>
          </a:xfrm>
          <a:prstGeom prst="rect">
            <a:avLst/>
          </a:prstGeom>
          <a:noFill/>
        </p:spPr>
        <p:txBody>
          <a:bodyPr wrap="square" rtlCol="0">
            <a:spAutoFit/>
          </a:bodyPr>
          <a:lstStyle/>
          <a:p>
            <a:r>
              <a:rPr lang="en-US" sz="2400" dirty="0">
                <a:solidFill>
                  <a:srgbClr val="7030A0"/>
                </a:solidFill>
              </a:rPr>
              <a:t>Left</a:t>
            </a:r>
          </a:p>
        </p:txBody>
      </p:sp>
      <p:cxnSp>
        <p:nvCxnSpPr>
          <p:cNvPr id="46" name="Straight Arrow Connector 45">
            <a:extLst>
              <a:ext uri="{FF2B5EF4-FFF2-40B4-BE49-F238E27FC236}">
                <a16:creationId xmlns:a16="http://schemas.microsoft.com/office/drawing/2014/main" id="{376EC1FB-8DF7-4285-B748-7FAB7D72AA16}"/>
              </a:ext>
            </a:extLst>
          </p:cNvPr>
          <p:cNvCxnSpPr>
            <a:cxnSpLocks/>
            <a:stCxn id="45" idx="2"/>
          </p:cNvCxnSpPr>
          <p:nvPr/>
        </p:nvCxnSpPr>
        <p:spPr>
          <a:xfrm>
            <a:off x="2492634" y="2493643"/>
            <a:ext cx="0" cy="59200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5" name="TextBox 54">
            <a:extLst>
              <a:ext uri="{FF2B5EF4-FFF2-40B4-BE49-F238E27FC236}">
                <a16:creationId xmlns:a16="http://schemas.microsoft.com/office/drawing/2014/main" id="{0260AE14-BD6D-4973-88F5-0459FBE6C649}"/>
              </a:ext>
            </a:extLst>
          </p:cNvPr>
          <p:cNvSpPr txBox="1"/>
          <p:nvPr/>
        </p:nvSpPr>
        <p:spPr>
          <a:xfrm>
            <a:off x="5327113" y="1634459"/>
            <a:ext cx="933450" cy="461665"/>
          </a:xfrm>
          <a:prstGeom prst="rect">
            <a:avLst/>
          </a:prstGeom>
          <a:noFill/>
        </p:spPr>
        <p:txBody>
          <a:bodyPr wrap="square" rtlCol="0">
            <a:spAutoFit/>
          </a:bodyPr>
          <a:lstStyle/>
          <a:p>
            <a:r>
              <a:rPr lang="en-US" sz="2400" dirty="0">
                <a:solidFill>
                  <a:srgbClr val="7030A0"/>
                </a:solidFill>
              </a:rPr>
              <a:t>Right</a:t>
            </a:r>
          </a:p>
        </p:txBody>
      </p:sp>
      <p:cxnSp>
        <p:nvCxnSpPr>
          <p:cNvPr id="56" name="Straight Arrow Connector 55">
            <a:extLst>
              <a:ext uri="{FF2B5EF4-FFF2-40B4-BE49-F238E27FC236}">
                <a16:creationId xmlns:a16="http://schemas.microsoft.com/office/drawing/2014/main" id="{943D3BEF-00FF-4883-A44C-ED703C388791}"/>
              </a:ext>
            </a:extLst>
          </p:cNvPr>
          <p:cNvCxnSpPr>
            <a:cxnSpLocks/>
            <a:stCxn id="55" idx="2"/>
          </p:cNvCxnSpPr>
          <p:nvPr/>
        </p:nvCxnSpPr>
        <p:spPr>
          <a:xfrm>
            <a:off x="5793838" y="2096124"/>
            <a:ext cx="0" cy="5997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690003635"/>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C2DD-168B-4E4E-966D-7532992FE8E4}"/>
              </a:ext>
            </a:extLst>
          </p:cNvPr>
          <p:cNvSpPr>
            <a:spLocks noGrp="1"/>
          </p:cNvSpPr>
          <p:nvPr>
            <p:ph type="title"/>
          </p:nvPr>
        </p:nvSpPr>
        <p:spPr/>
        <p:txBody>
          <a:bodyPr/>
          <a:lstStyle/>
          <a:p>
            <a:r>
              <a:rPr lang="en-US" dirty="0" err="1"/>
              <a:t>Insert_random</a:t>
            </a:r>
            <a:r>
              <a:rPr lang="en-US" dirty="0"/>
              <a:t>() Example</a:t>
            </a:r>
          </a:p>
        </p:txBody>
      </p:sp>
      <p:sp>
        <p:nvSpPr>
          <p:cNvPr id="3" name="Content Placeholder 2">
            <a:extLst>
              <a:ext uri="{FF2B5EF4-FFF2-40B4-BE49-F238E27FC236}">
                <a16:creationId xmlns:a16="http://schemas.microsoft.com/office/drawing/2014/main" id="{E367C1D3-D526-4985-9B1F-4C25A36BD773}"/>
              </a:ext>
            </a:extLst>
          </p:cNvPr>
          <p:cNvSpPr>
            <a:spLocks noGrp="1"/>
          </p:cNvSpPr>
          <p:nvPr>
            <p:ph idx="1"/>
          </p:nvPr>
        </p:nvSpPr>
        <p:spPr/>
        <p:txBody>
          <a:bodyPr/>
          <a:lstStyle/>
          <a:p>
            <a:r>
              <a:rPr lang="en-US" dirty="0"/>
              <a:t>When inserting a number into the tree, generate a random number and mod it by the size of the tree</a:t>
            </a:r>
          </a:p>
          <a:p>
            <a:r>
              <a:rPr lang="en-US" dirty="0"/>
              <a:t>If the resulting number is a 0 then you will need to set the number being inserted as the new root</a:t>
            </a:r>
          </a:p>
          <a:p>
            <a:r>
              <a:rPr lang="en-US" dirty="0"/>
              <a:t>To do this you will need to use the split function to split the tree and set the resulting left and right tree as the child nodes of a new node</a:t>
            </a:r>
          </a:p>
          <a:p>
            <a:r>
              <a:rPr lang="en-US" dirty="0"/>
              <a:t>If the value is not a 0 then you will need to then use </a:t>
            </a:r>
            <a:r>
              <a:rPr lang="en-US" dirty="0" err="1"/>
              <a:t>random_insert</a:t>
            </a:r>
            <a:r>
              <a:rPr lang="en-US" dirty="0"/>
              <a:t> on the correct side of the tree</a:t>
            </a:r>
          </a:p>
        </p:txBody>
      </p:sp>
    </p:spTree>
    <p:extLst>
      <p:ext uri="{BB962C8B-B14F-4D97-AF65-F5344CB8AC3E}">
        <p14:creationId xmlns:p14="http://schemas.microsoft.com/office/powerpoint/2010/main" val="1054033150"/>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err="1"/>
              <a:t>Insert_random</a:t>
            </a:r>
            <a:r>
              <a:rPr lang="en-US" dirty="0"/>
              <a: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err="1"/>
              <a:t>Insert_random</a:t>
            </a:r>
            <a:r>
              <a:rPr lang="en-US" sz="2000" dirty="0"/>
              <a:t>(15)</a:t>
            </a:r>
          </a:p>
          <a:p>
            <a:r>
              <a:rPr lang="en-US" sz="2000" dirty="0"/>
              <a:t>Size = 15</a:t>
            </a:r>
          </a:p>
          <a:p>
            <a:r>
              <a:rPr lang="en-US" sz="2000" dirty="0"/>
              <a:t>Let’s assume </a:t>
            </a:r>
            <a:r>
              <a:rPr lang="en-US" sz="2000" dirty="0" err="1"/>
              <a:t>rand_value</a:t>
            </a:r>
            <a:r>
              <a:rPr lang="en-US" sz="2000" dirty="0"/>
              <a:t>() % size = 6</a:t>
            </a:r>
          </a:p>
          <a:p>
            <a:r>
              <a:rPr lang="en-US" sz="2000" dirty="0"/>
              <a:t>15 will not become the new root so we need to insert to the right side since 15 is greater than 10</a:t>
            </a:r>
          </a:p>
          <a:p>
            <a:endParaRPr lang="en-US" sz="2000" dirty="0"/>
          </a:p>
        </p:txBody>
      </p:sp>
      <p:sp>
        <p:nvSpPr>
          <p:cNvPr id="4" name="Flowchart: Connector 3">
            <a:extLst>
              <a:ext uri="{FF2B5EF4-FFF2-40B4-BE49-F238E27FC236}">
                <a16:creationId xmlns:a16="http://schemas.microsoft.com/office/drawing/2014/main" id="{5FFACBE3-BFC3-4F3F-96AE-94427EBE9FED}"/>
              </a:ext>
            </a:extLst>
          </p:cNvPr>
          <p:cNvSpPr/>
          <p:nvPr/>
        </p:nvSpPr>
        <p:spPr>
          <a:xfrm>
            <a:off x="4607726" y="3206235"/>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668704" y="394334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602772" y="394335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4830" y="48876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652155" y="491784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489631"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436189"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a:cxnSpLocks/>
            <a:stCxn id="5" idx="7"/>
            <a:endCxn id="4" idx="3"/>
          </p:cNvCxnSpPr>
          <p:nvPr/>
        </p:nvCxnSpPr>
        <p:spPr>
          <a:xfrm flipV="1">
            <a:off x="3319112" y="3824799"/>
            <a:ext cx="1400206" cy="224679"/>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985830" y="4561913"/>
            <a:ext cx="794466" cy="32572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319112" y="4561913"/>
            <a:ext cx="714043" cy="355932"/>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258134" y="3824799"/>
            <a:ext cx="1456230" cy="22468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6086597" y="4561914"/>
            <a:ext cx="627767" cy="46042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a:endCxn id="9" idx="0"/>
          </p:cNvCxnSpPr>
          <p:nvPr/>
        </p:nvCxnSpPr>
        <p:spPr>
          <a:xfrm>
            <a:off x="7253180" y="4561914"/>
            <a:ext cx="617451" cy="354296"/>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042281"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197359"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122862"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080958"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4988726"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019480"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884140"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138732" y="601979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423281" y="5506199"/>
            <a:ext cx="29314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255238" y="5506199"/>
            <a:ext cx="32312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503862" y="5536409"/>
            <a:ext cx="259885" cy="54383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369726" y="5534774"/>
            <a:ext cx="178055"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086597" y="5534774"/>
            <a:ext cx="313883" cy="545469"/>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265140" y="5534774"/>
            <a:ext cx="336083"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140039" y="5534774"/>
            <a:ext cx="379693" cy="485025"/>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02563" y="5536409"/>
            <a:ext cx="159395" cy="53395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081397"/>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err="1"/>
              <a:t>Insert_random</a:t>
            </a:r>
            <a:r>
              <a:rPr lang="en-US" dirty="0"/>
              <a: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err="1"/>
              <a:t>Insert_random</a:t>
            </a:r>
            <a:r>
              <a:rPr lang="en-US" sz="2000" dirty="0"/>
              <a:t>(15)</a:t>
            </a:r>
          </a:p>
          <a:p>
            <a:r>
              <a:rPr lang="en-US" sz="2000" dirty="0"/>
              <a:t>Size = 7</a:t>
            </a:r>
          </a:p>
          <a:p>
            <a:r>
              <a:rPr lang="en-US" sz="2000" dirty="0"/>
              <a:t>Let’s assume </a:t>
            </a:r>
            <a:r>
              <a:rPr lang="en-US" sz="2000" dirty="0" err="1"/>
              <a:t>rand_value</a:t>
            </a:r>
            <a:r>
              <a:rPr lang="en-US" sz="2000" dirty="0"/>
              <a:t>() % size = 0</a:t>
            </a:r>
          </a:p>
          <a:p>
            <a:r>
              <a:rPr lang="en-US" sz="2000" dirty="0"/>
              <a:t>15 will become the new root so we need to split the current subtree on the value 15 and then insert the new node</a:t>
            </a:r>
          </a:p>
          <a:p>
            <a:endParaRPr lang="en-US" sz="2000" dirty="0"/>
          </a:p>
        </p:txBody>
      </p:sp>
      <p:sp>
        <p:nvSpPr>
          <p:cNvPr id="4" name="Flowchart: Connector 3">
            <a:extLst>
              <a:ext uri="{FF2B5EF4-FFF2-40B4-BE49-F238E27FC236}">
                <a16:creationId xmlns:a16="http://schemas.microsoft.com/office/drawing/2014/main" id="{5FFACBE3-BFC3-4F3F-96AE-94427EBE9FED}"/>
              </a:ext>
            </a:extLst>
          </p:cNvPr>
          <p:cNvSpPr/>
          <p:nvPr/>
        </p:nvSpPr>
        <p:spPr>
          <a:xfrm>
            <a:off x="4607726" y="32062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668704" y="394334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602772" y="3943350"/>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4830" y="488763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652155" y="491784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489631"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436189" y="4916210"/>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a:cxnSpLocks/>
            <a:stCxn id="5" idx="7"/>
            <a:endCxn id="4" idx="3"/>
          </p:cNvCxnSpPr>
          <p:nvPr/>
        </p:nvCxnSpPr>
        <p:spPr>
          <a:xfrm flipV="1">
            <a:off x="3319112" y="3824799"/>
            <a:ext cx="1400206" cy="224679"/>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985830" y="4561913"/>
            <a:ext cx="794466" cy="32572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319112" y="4561913"/>
            <a:ext cx="714043" cy="355932"/>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258134" y="3824799"/>
            <a:ext cx="1456230" cy="22468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6086597" y="4561914"/>
            <a:ext cx="627767" cy="46042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a:endCxn id="9" idx="0"/>
          </p:cNvCxnSpPr>
          <p:nvPr/>
        </p:nvCxnSpPr>
        <p:spPr>
          <a:xfrm>
            <a:off x="7253180" y="4561914"/>
            <a:ext cx="617451" cy="354296"/>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1042281"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197359"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122862"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080958" y="607036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4988726"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019480" y="608024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884140" y="605850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138732" y="601979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423281" y="5506199"/>
            <a:ext cx="29314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255238" y="5506199"/>
            <a:ext cx="323121" cy="564164"/>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503862" y="5536409"/>
            <a:ext cx="259885" cy="54383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369726" y="5534774"/>
            <a:ext cx="178055"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086597" y="5534774"/>
            <a:ext cx="313883" cy="545469"/>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265140" y="5534774"/>
            <a:ext cx="336083" cy="523732"/>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140039" y="5534774"/>
            <a:ext cx="379693" cy="485025"/>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02563" y="5536409"/>
            <a:ext cx="159395" cy="53395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1498646"/>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err="1"/>
              <a:t>Insert_random</a:t>
            </a:r>
            <a:r>
              <a:rPr lang="en-US" dirty="0"/>
              <a:t>()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sz="2000" dirty="0"/>
              <a:t>Resulting Tree</a:t>
            </a:r>
          </a:p>
        </p:txBody>
      </p:sp>
      <p:sp>
        <p:nvSpPr>
          <p:cNvPr id="4" name="Flowchart: Connector 3">
            <a:extLst>
              <a:ext uri="{FF2B5EF4-FFF2-40B4-BE49-F238E27FC236}">
                <a16:creationId xmlns:a16="http://schemas.microsoft.com/office/drawing/2014/main" id="{5FFACBE3-BFC3-4F3F-96AE-94427EBE9FED}"/>
              </a:ext>
            </a:extLst>
          </p:cNvPr>
          <p:cNvSpPr/>
          <p:nvPr/>
        </p:nvSpPr>
        <p:spPr>
          <a:xfrm>
            <a:off x="4593244" y="171646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529543" y="283894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5815942" y="3962400"/>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518424" y="3744829"/>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716271" y="385095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782394" y="400855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354369" y="513812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a:cxnSpLocks/>
            <a:stCxn id="5" idx="7"/>
            <a:endCxn id="4" idx="3"/>
          </p:cNvCxnSpPr>
          <p:nvPr/>
        </p:nvCxnSpPr>
        <p:spPr>
          <a:xfrm flipV="1">
            <a:off x="3179951" y="2335028"/>
            <a:ext cx="1524885" cy="610049"/>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stCxn id="7" idx="0"/>
            <a:endCxn id="5" idx="3"/>
          </p:cNvCxnSpPr>
          <p:nvPr/>
        </p:nvCxnSpPr>
        <p:spPr>
          <a:xfrm flipV="1">
            <a:off x="1899424" y="3457512"/>
            <a:ext cx="741711" cy="287317"/>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179951" y="3457512"/>
            <a:ext cx="917320" cy="393446"/>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33" idx="1"/>
            <a:endCxn id="4" idx="5"/>
          </p:cNvCxnSpPr>
          <p:nvPr/>
        </p:nvCxnSpPr>
        <p:spPr>
          <a:xfrm flipH="1" flipV="1">
            <a:off x="5243652" y="2335028"/>
            <a:ext cx="1678831" cy="475408"/>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0"/>
            <a:endCxn id="6" idx="3"/>
          </p:cNvCxnSpPr>
          <p:nvPr/>
        </p:nvCxnSpPr>
        <p:spPr>
          <a:xfrm flipV="1">
            <a:off x="5735369" y="4580964"/>
            <a:ext cx="192165" cy="557161"/>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33" idx="5"/>
            <a:endCxn id="9" idx="0"/>
          </p:cNvCxnSpPr>
          <p:nvPr/>
        </p:nvCxnSpPr>
        <p:spPr>
          <a:xfrm>
            <a:off x="7461299" y="3322871"/>
            <a:ext cx="702095" cy="685687"/>
          </a:xfrm>
          <a:prstGeom prst="line">
            <a:avLst/>
          </a:prstGeom>
          <a:ln w="38100"/>
        </p:spPr>
        <p:style>
          <a:lnRef idx="1">
            <a:schemeClr val="dk1"/>
          </a:lnRef>
          <a:fillRef idx="0">
            <a:schemeClr val="dk1"/>
          </a:fillRef>
          <a:effectRef idx="0">
            <a:schemeClr val="dk1"/>
          </a:effectRef>
          <a:fontRef idx="minor">
            <a:schemeClr val="tx1"/>
          </a:fontRef>
        </p:style>
      </p:cxnSp>
      <p:sp>
        <p:nvSpPr>
          <p:cNvPr id="47" name="Flowchart: Connector 46">
            <a:extLst>
              <a:ext uri="{FF2B5EF4-FFF2-40B4-BE49-F238E27FC236}">
                <a16:creationId xmlns:a16="http://schemas.microsoft.com/office/drawing/2014/main" id="{8C314BCB-9F7E-44CD-87AF-D031DB932314}"/>
              </a:ext>
            </a:extLst>
          </p:cNvPr>
          <p:cNvSpPr/>
          <p:nvPr/>
        </p:nvSpPr>
        <p:spPr>
          <a:xfrm>
            <a:off x="840406" y="515717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Flowchart: Connector 47">
            <a:extLst>
              <a:ext uri="{FF2B5EF4-FFF2-40B4-BE49-F238E27FC236}">
                <a16:creationId xmlns:a16="http://schemas.microsoft.com/office/drawing/2014/main" id="{EE8D73B1-5933-43C5-9204-34AC3B41010C}"/>
              </a:ext>
            </a:extLst>
          </p:cNvPr>
          <p:cNvSpPr/>
          <p:nvPr/>
        </p:nvSpPr>
        <p:spPr>
          <a:xfrm>
            <a:off x="2280424" y="515717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9" name="Flowchart: Connector 48">
            <a:extLst>
              <a:ext uri="{FF2B5EF4-FFF2-40B4-BE49-F238E27FC236}">
                <a16:creationId xmlns:a16="http://schemas.microsoft.com/office/drawing/2014/main" id="{2779F4D5-06B4-4BC4-9B45-AD033EC6B73C}"/>
              </a:ext>
            </a:extLst>
          </p:cNvPr>
          <p:cNvSpPr/>
          <p:nvPr/>
        </p:nvSpPr>
        <p:spPr>
          <a:xfrm>
            <a:off x="3227850" y="513812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0" name="Flowchart: Connector 49">
            <a:extLst>
              <a:ext uri="{FF2B5EF4-FFF2-40B4-BE49-F238E27FC236}">
                <a16:creationId xmlns:a16="http://schemas.microsoft.com/office/drawing/2014/main" id="{F011416F-98A3-41C5-A2F0-93DCFBE9575E}"/>
              </a:ext>
            </a:extLst>
          </p:cNvPr>
          <p:cNvSpPr/>
          <p:nvPr/>
        </p:nvSpPr>
        <p:spPr>
          <a:xfrm>
            <a:off x="4259258" y="5119185"/>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1" name="Flowchart: Connector 50">
            <a:extLst>
              <a:ext uri="{FF2B5EF4-FFF2-40B4-BE49-F238E27FC236}">
                <a16:creationId xmlns:a16="http://schemas.microsoft.com/office/drawing/2014/main" id="{E142168F-971C-4A34-BF3A-87B92B115423}"/>
              </a:ext>
            </a:extLst>
          </p:cNvPr>
          <p:cNvSpPr/>
          <p:nvPr/>
        </p:nvSpPr>
        <p:spPr>
          <a:xfrm>
            <a:off x="4703961" y="6038692"/>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52" name="Flowchart: Connector 51">
            <a:extLst>
              <a:ext uri="{FF2B5EF4-FFF2-40B4-BE49-F238E27FC236}">
                <a16:creationId xmlns:a16="http://schemas.microsoft.com/office/drawing/2014/main" id="{3A439BE9-749D-45F4-B806-64905931D09D}"/>
              </a:ext>
            </a:extLst>
          </p:cNvPr>
          <p:cNvSpPr/>
          <p:nvPr/>
        </p:nvSpPr>
        <p:spPr>
          <a:xfrm>
            <a:off x="6196942" y="6067756"/>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53" name="Flowchart: Connector 52">
            <a:extLst>
              <a:ext uri="{FF2B5EF4-FFF2-40B4-BE49-F238E27FC236}">
                <a16:creationId xmlns:a16="http://schemas.microsoft.com/office/drawing/2014/main" id="{64B06627-9304-4CAE-B931-AEC171D396DF}"/>
              </a:ext>
            </a:extLst>
          </p:cNvPr>
          <p:cNvSpPr/>
          <p:nvPr/>
        </p:nvSpPr>
        <p:spPr>
          <a:xfrm>
            <a:off x="6928764" y="5293707"/>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54" name="Flowchart: Connector 53">
            <a:extLst>
              <a:ext uri="{FF2B5EF4-FFF2-40B4-BE49-F238E27FC236}">
                <a16:creationId xmlns:a16="http://schemas.microsoft.com/office/drawing/2014/main" id="{9029A293-2EFA-4D8B-A52E-04DF9161D3E4}"/>
              </a:ext>
            </a:extLst>
          </p:cNvPr>
          <p:cNvSpPr/>
          <p:nvPr/>
        </p:nvSpPr>
        <p:spPr>
          <a:xfrm>
            <a:off x="8308457" y="5281361"/>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a:t>
            </a:r>
          </a:p>
        </p:txBody>
      </p:sp>
      <p:cxnSp>
        <p:nvCxnSpPr>
          <p:cNvPr id="61" name="Straight Connector 60">
            <a:extLst>
              <a:ext uri="{FF2B5EF4-FFF2-40B4-BE49-F238E27FC236}">
                <a16:creationId xmlns:a16="http://schemas.microsoft.com/office/drawing/2014/main" id="{030658E7-F4B2-4CFB-8502-754267143766}"/>
              </a:ext>
            </a:extLst>
          </p:cNvPr>
          <p:cNvCxnSpPr>
            <a:cxnSpLocks/>
            <a:stCxn id="47" idx="0"/>
            <a:endCxn id="7" idx="3"/>
          </p:cNvCxnSpPr>
          <p:nvPr/>
        </p:nvCxnSpPr>
        <p:spPr>
          <a:xfrm flipV="1">
            <a:off x="1221406" y="4363393"/>
            <a:ext cx="408610" cy="793782"/>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7BCD61-E7E3-4B28-921A-B788B8F9C725}"/>
              </a:ext>
            </a:extLst>
          </p:cNvPr>
          <p:cNvCxnSpPr>
            <a:cxnSpLocks/>
            <a:stCxn id="7" idx="5"/>
            <a:endCxn id="48" idx="0"/>
          </p:cNvCxnSpPr>
          <p:nvPr/>
        </p:nvCxnSpPr>
        <p:spPr>
          <a:xfrm>
            <a:off x="2168832" y="4363393"/>
            <a:ext cx="492592" cy="793783"/>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DB39564-B71B-41C5-8744-0EA83F336EB6}"/>
              </a:ext>
            </a:extLst>
          </p:cNvPr>
          <p:cNvCxnSpPr>
            <a:cxnSpLocks/>
            <a:stCxn id="49" idx="0"/>
            <a:endCxn id="8" idx="3"/>
          </p:cNvCxnSpPr>
          <p:nvPr/>
        </p:nvCxnSpPr>
        <p:spPr>
          <a:xfrm flipV="1">
            <a:off x="3608850" y="4469522"/>
            <a:ext cx="219013" cy="668604"/>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F7C76AE7-70F6-4503-B42F-FC802D53B5DB}"/>
              </a:ext>
            </a:extLst>
          </p:cNvPr>
          <p:cNvCxnSpPr>
            <a:cxnSpLocks/>
            <a:stCxn id="51" idx="0"/>
            <a:endCxn id="10" idx="3"/>
          </p:cNvCxnSpPr>
          <p:nvPr/>
        </p:nvCxnSpPr>
        <p:spPr>
          <a:xfrm flipV="1">
            <a:off x="5084961" y="5756689"/>
            <a:ext cx="381000" cy="282003"/>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5F035DB-6D62-40AC-8A73-AF74BA06AADB}"/>
              </a:ext>
            </a:extLst>
          </p:cNvPr>
          <p:cNvCxnSpPr>
            <a:cxnSpLocks/>
            <a:stCxn id="52" idx="0"/>
            <a:endCxn id="10" idx="5"/>
          </p:cNvCxnSpPr>
          <p:nvPr/>
        </p:nvCxnSpPr>
        <p:spPr>
          <a:xfrm flipH="1" flipV="1">
            <a:off x="6004777" y="5756689"/>
            <a:ext cx="573165" cy="311067"/>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020C3524-ED36-421D-BCB3-387D94E7BDBF}"/>
              </a:ext>
            </a:extLst>
          </p:cNvPr>
          <p:cNvCxnSpPr>
            <a:cxnSpLocks/>
            <a:stCxn id="53" idx="0"/>
            <a:endCxn id="9" idx="3"/>
          </p:cNvCxnSpPr>
          <p:nvPr/>
        </p:nvCxnSpPr>
        <p:spPr>
          <a:xfrm flipV="1">
            <a:off x="7309764" y="4627122"/>
            <a:ext cx="584222" cy="666585"/>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E24263D-6B9E-42B5-B147-2CB40FAC8600}"/>
              </a:ext>
            </a:extLst>
          </p:cNvPr>
          <p:cNvCxnSpPr>
            <a:cxnSpLocks/>
            <a:stCxn id="54" idx="0"/>
            <a:endCxn id="9" idx="5"/>
          </p:cNvCxnSpPr>
          <p:nvPr/>
        </p:nvCxnSpPr>
        <p:spPr>
          <a:xfrm flipH="1" flipV="1">
            <a:off x="8432802" y="4627122"/>
            <a:ext cx="256655" cy="654239"/>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FCA606D-AE35-44D5-A4F4-90ABD59BA747}"/>
              </a:ext>
            </a:extLst>
          </p:cNvPr>
          <p:cNvCxnSpPr>
            <a:cxnSpLocks/>
            <a:stCxn id="50" idx="0"/>
            <a:endCxn id="8" idx="5"/>
          </p:cNvCxnSpPr>
          <p:nvPr/>
        </p:nvCxnSpPr>
        <p:spPr>
          <a:xfrm flipH="1" flipV="1">
            <a:off x="4366679" y="4469522"/>
            <a:ext cx="273579" cy="649663"/>
          </a:xfrm>
          <a:prstGeom prst="line">
            <a:avLst/>
          </a:prstGeom>
          <a:ln w="38100"/>
        </p:spPr>
        <p:style>
          <a:lnRef idx="1">
            <a:schemeClr val="dk1"/>
          </a:lnRef>
          <a:fillRef idx="0">
            <a:schemeClr val="dk1"/>
          </a:fillRef>
          <a:effectRef idx="0">
            <a:schemeClr val="dk1"/>
          </a:effectRef>
          <a:fontRef idx="minor">
            <a:schemeClr val="tx1"/>
          </a:fontRef>
        </p:style>
      </p:cxnSp>
      <p:sp>
        <p:nvSpPr>
          <p:cNvPr id="33" name="Flowchart: Connector 32">
            <a:extLst>
              <a:ext uri="{FF2B5EF4-FFF2-40B4-BE49-F238E27FC236}">
                <a16:creationId xmlns:a16="http://schemas.microsoft.com/office/drawing/2014/main" id="{CFDD2CF3-D024-41A2-997E-27598895485A}"/>
              </a:ext>
            </a:extLst>
          </p:cNvPr>
          <p:cNvSpPr/>
          <p:nvPr/>
        </p:nvSpPr>
        <p:spPr>
          <a:xfrm>
            <a:off x="6810891" y="2704307"/>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cxnSp>
        <p:nvCxnSpPr>
          <p:cNvPr id="35" name="Straight Connector 34">
            <a:extLst>
              <a:ext uri="{FF2B5EF4-FFF2-40B4-BE49-F238E27FC236}">
                <a16:creationId xmlns:a16="http://schemas.microsoft.com/office/drawing/2014/main" id="{E9E3CF5A-8031-4131-9F23-D6435BEB687D}"/>
              </a:ext>
            </a:extLst>
          </p:cNvPr>
          <p:cNvCxnSpPr>
            <a:cxnSpLocks/>
            <a:stCxn id="33" idx="3"/>
            <a:endCxn id="6" idx="7"/>
          </p:cNvCxnSpPr>
          <p:nvPr/>
        </p:nvCxnSpPr>
        <p:spPr>
          <a:xfrm flipH="1">
            <a:off x="6466350" y="3322871"/>
            <a:ext cx="456133" cy="745658"/>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7040971"/>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7BF2295D-6BF7-48BD-8FEF-295E75459BB9}"/>
              </a:ext>
            </a:extLst>
          </p:cNvPr>
          <p:cNvSpPr>
            <a:spLocks noGrp="1" noChangeArrowheads="1"/>
          </p:cNvSpPr>
          <p:nvPr>
            <p:ph type="title"/>
          </p:nvPr>
        </p:nvSpPr>
        <p:spPr/>
        <p:txBody>
          <a:bodyPr/>
          <a:lstStyle/>
          <a:p>
            <a:r>
              <a:rPr lang="en-US" altLang="en-US" dirty="0"/>
              <a:t>Some Notes</a:t>
            </a:r>
          </a:p>
        </p:txBody>
      </p:sp>
      <p:sp>
        <p:nvSpPr>
          <p:cNvPr id="47108" name="Rectangle 3">
            <a:extLst>
              <a:ext uri="{FF2B5EF4-FFF2-40B4-BE49-F238E27FC236}">
                <a16:creationId xmlns:a16="http://schemas.microsoft.com/office/drawing/2014/main" id="{65BAF788-3180-463C-B014-EA81C76A9E9A}"/>
              </a:ext>
            </a:extLst>
          </p:cNvPr>
          <p:cNvSpPr>
            <a:spLocks noGrp="1" noChangeArrowheads="1"/>
          </p:cNvSpPr>
          <p:nvPr>
            <p:ph type="body" idx="1"/>
          </p:nvPr>
        </p:nvSpPr>
        <p:spPr>
          <a:xfrm>
            <a:off x="952500" y="990600"/>
            <a:ext cx="8067675" cy="5638800"/>
          </a:xfrm>
        </p:spPr>
        <p:txBody>
          <a:bodyPr/>
          <a:lstStyle/>
          <a:p>
            <a:r>
              <a:rPr lang="en-US" altLang="en-US" dirty="0"/>
              <a:t>For the remove function you will recursively traverse the tree and then use the join function on the left and right trees of the node that you are removing</a:t>
            </a:r>
          </a:p>
          <a:p>
            <a:r>
              <a:rPr lang="en-US" altLang="en-US" dirty="0"/>
              <a:t>To generate a random double between 0 and 1 you can use the following formula</a:t>
            </a:r>
          </a:p>
          <a:p>
            <a:pPr lvl="1"/>
            <a:r>
              <a:rPr lang="en-US" altLang="en-US"/>
              <a:t>rand</a:t>
            </a:r>
            <a:r>
              <a:rPr lang="en-US" altLang="en-US" dirty="0"/>
              <a:t>() / (double)RAND_MAX //</a:t>
            </a:r>
            <a:r>
              <a:rPr lang="en-US" altLang="en-US" sz="1800" dirty="0"/>
              <a:t>casting RAND_MAX to double is required</a:t>
            </a:r>
          </a:p>
          <a:p>
            <a:r>
              <a:rPr lang="en-US" altLang="en-US" dirty="0"/>
              <a:t>Make sure you remember to call the </a:t>
            </a:r>
            <a:r>
              <a:rPr lang="en-US" altLang="en-US" dirty="0" err="1"/>
              <a:t>fix_size</a:t>
            </a:r>
            <a:r>
              <a:rPr lang="en-US" altLang="en-US" dirty="0"/>
              <a:t>() function on nodes as you add and remove values. </a:t>
            </a:r>
          </a:p>
          <a:p>
            <a:r>
              <a:rPr lang="en-US" altLang="en-US" dirty="0"/>
              <a:t>Watch out for NULL nodes which can cause a lot of segmentation faults if they are not dealt with properly</a:t>
            </a:r>
          </a:p>
        </p:txBody>
      </p:sp>
    </p:spTree>
    <p:extLst>
      <p:ext uri="{BB962C8B-B14F-4D97-AF65-F5344CB8AC3E}">
        <p14:creationId xmlns:p14="http://schemas.microsoft.com/office/powerpoint/2010/main" val="1042478263"/>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9561BCF-7AA7-4965-B277-6723D30ED014}"/>
              </a:ext>
            </a:extLst>
          </p:cNvPr>
          <p:cNvSpPr>
            <a:spLocks noGrp="1" noChangeArrowheads="1"/>
          </p:cNvSpPr>
          <p:nvPr>
            <p:ph type="title"/>
          </p:nvPr>
        </p:nvSpPr>
        <p:spPr/>
        <p:txBody>
          <a:bodyPr/>
          <a:lstStyle/>
          <a:p>
            <a:r>
              <a:rPr lang="en-US" altLang="en-US" dirty="0"/>
              <a:t>Important Provided Code (cont.)</a:t>
            </a:r>
          </a:p>
        </p:txBody>
      </p:sp>
      <p:sp>
        <p:nvSpPr>
          <p:cNvPr id="6148" name="Content Placeholder 2">
            <a:extLst>
              <a:ext uri="{FF2B5EF4-FFF2-40B4-BE49-F238E27FC236}">
                <a16:creationId xmlns:a16="http://schemas.microsoft.com/office/drawing/2014/main" id="{2E8924E9-6939-4488-8BE3-E63C03BF9A4F}"/>
              </a:ext>
            </a:extLst>
          </p:cNvPr>
          <p:cNvSpPr>
            <a:spLocks noGrp="1" noChangeArrowheads="1"/>
          </p:cNvSpPr>
          <p:nvPr>
            <p:ph idx="1"/>
          </p:nvPr>
        </p:nvSpPr>
        <p:spPr>
          <a:xfrm>
            <a:off x="952500" y="1066800"/>
            <a:ext cx="7810500" cy="5638800"/>
          </a:xfrm>
        </p:spPr>
        <p:txBody>
          <a:bodyPr/>
          <a:lstStyle/>
          <a:p>
            <a:r>
              <a:rPr lang="en-US" dirty="0"/>
              <a:t>insert</a:t>
            </a:r>
            <a:r>
              <a:rPr lang="fr-FR" dirty="0"/>
              <a:t>(Node *T, </a:t>
            </a:r>
            <a:r>
              <a:rPr lang="fr-FR" dirty="0" err="1"/>
              <a:t>int</a:t>
            </a:r>
            <a:r>
              <a:rPr lang="fr-FR" dirty="0"/>
              <a:t> k)</a:t>
            </a:r>
          </a:p>
          <a:p>
            <a:pPr lvl="1"/>
            <a:r>
              <a:rPr lang="fr-FR" dirty="0"/>
              <a:t>This </a:t>
            </a:r>
            <a:r>
              <a:rPr lang="fr-FR" dirty="0" err="1"/>
              <a:t>function</a:t>
            </a:r>
            <a:r>
              <a:rPr lang="fr-FR" dirty="0"/>
              <a:t> </a:t>
            </a:r>
            <a:r>
              <a:rPr lang="fr-FR" dirty="0" err="1"/>
              <a:t>will</a:t>
            </a:r>
            <a:r>
              <a:rPr lang="fr-FR" dirty="0"/>
              <a:t> insert a </a:t>
            </a:r>
            <a:r>
              <a:rPr lang="fr-FR" dirty="0" err="1"/>
              <a:t>node</a:t>
            </a:r>
            <a:r>
              <a:rPr lang="fr-FR" dirty="0"/>
              <a:t> of value k </a:t>
            </a:r>
            <a:r>
              <a:rPr lang="fr-FR" dirty="0" err="1"/>
              <a:t>into</a:t>
            </a:r>
            <a:r>
              <a:rPr lang="fr-FR" dirty="0"/>
              <a:t> the </a:t>
            </a:r>
            <a:r>
              <a:rPr lang="fr-FR" dirty="0" err="1"/>
              <a:t>proper</a:t>
            </a:r>
            <a:r>
              <a:rPr lang="fr-FR" dirty="0"/>
              <a:t> </a:t>
            </a:r>
            <a:r>
              <a:rPr lang="fr-FR" dirty="0" err="1"/>
              <a:t>subtree</a:t>
            </a:r>
            <a:r>
              <a:rPr lang="fr-FR" dirty="0"/>
              <a:t> of the </a:t>
            </a:r>
            <a:r>
              <a:rPr lang="fr-FR" dirty="0" err="1"/>
              <a:t>given</a:t>
            </a:r>
            <a:r>
              <a:rPr lang="fr-FR" dirty="0"/>
              <a:t> </a:t>
            </a:r>
            <a:r>
              <a:rPr lang="fr-FR" dirty="0" err="1"/>
              <a:t>node</a:t>
            </a:r>
            <a:r>
              <a:rPr lang="fr-FR" dirty="0"/>
              <a:t>.</a:t>
            </a:r>
          </a:p>
          <a:p>
            <a:pPr lvl="1"/>
            <a:endParaRPr lang="fr-FR" dirty="0"/>
          </a:p>
          <a:p>
            <a:endParaRPr lang="en-US" altLang="en-US" dirty="0"/>
          </a:p>
          <a:p>
            <a:pPr lvl="1"/>
            <a:endParaRPr lang="en-US" altLang="en-US" dirty="0"/>
          </a:p>
        </p:txBody>
      </p:sp>
    </p:spTree>
    <p:extLst>
      <p:ext uri="{BB962C8B-B14F-4D97-AF65-F5344CB8AC3E}">
        <p14:creationId xmlns:p14="http://schemas.microsoft.com/office/powerpoint/2010/main" val="601720803"/>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Code To Write</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52500" y="1066800"/>
            <a:ext cx="8115300" cy="5759450"/>
          </a:xfrm>
        </p:spPr>
        <p:txBody>
          <a:bodyPr/>
          <a:lstStyle/>
          <a:p>
            <a:r>
              <a:rPr lang="en-US" b="0" dirty="0"/>
              <a:t>Node *find(Node *T, int k)</a:t>
            </a:r>
          </a:p>
          <a:p>
            <a:pPr lvl="1"/>
            <a:r>
              <a:rPr lang="en-US" dirty="0"/>
              <a:t>This function will take in a node and return either itself or a child node whose key is equal to K</a:t>
            </a:r>
          </a:p>
          <a:p>
            <a:r>
              <a:rPr lang="fr-FR" b="0" dirty="0"/>
              <a:t>Node *select(Node *T, </a:t>
            </a:r>
            <a:r>
              <a:rPr lang="fr-FR" b="0" dirty="0" err="1"/>
              <a:t>int</a:t>
            </a:r>
            <a:r>
              <a:rPr lang="fr-FR" b="0" dirty="0"/>
              <a:t> r)</a:t>
            </a:r>
          </a:p>
          <a:p>
            <a:pPr lvl="1"/>
            <a:r>
              <a:rPr lang="fr-FR" dirty="0"/>
              <a:t>This </a:t>
            </a:r>
            <a:r>
              <a:rPr lang="fr-FR" dirty="0" err="1"/>
              <a:t>function</a:t>
            </a:r>
            <a:r>
              <a:rPr lang="fr-FR" dirty="0"/>
              <a:t> </a:t>
            </a:r>
            <a:r>
              <a:rPr lang="fr-FR" dirty="0" err="1"/>
              <a:t>will</a:t>
            </a:r>
            <a:r>
              <a:rPr lang="fr-FR" dirty="0"/>
              <a:t> return a </a:t>
            </a:r>
            <a:r>
              <a:rPr lang="fr-FR" dirty="0" err="1"/>
              <a:t>node</a:t>
            </a:r>
            <a:r>
              <a:rPr lang="fr-FR" dirty="0"/>
              <a:t> of </a:t>
            </a:r>
            <a:r>
              <a:rPr lang="fr-FR" dirty="0" err="1"/>
              <a:t>rank</a:t>
            </a:r>
            <a:r>
              <a:rPr lang="fr-FR" dirty="0"/>
              <a:t> r, </a:t>
            </a:r>
            <a:r>
              <a:rPr lang="fr-FR" dirty="0" err="1"/>
              <a:t>where</a:t>
            </a:r>
            <a:r>
              <a:rPr lang="fr-FR" dirty="0"/>
              <a:t> r </a:t>
            </a:r>
            <a:r>
              <a:rPr lang="fr-FR" dirty="0" err="1"/>
              <a:t>is</a:t>
            </a:r>
            <a:r>
              <a:rPr lang="fr-FR" dirty="0"/>
              <a:t> </a:t>
            </a:r>
            <a:r>
              <a:rPr lang="fr-FR" dirty="0" err="1"/>
              <a:t>equal</a:t>
            </a:r>
            <a:r>
              <a:rPr lang="fr-FR" dirty="0"/>
              <a:t> to the position the </a:t>
            </a:r>
            <a:r>
              <a:rPr lang="fr-FR" dirty="0" err="1"/>
              <a:t>node</a:t>
            </a:r>
            <a:r>
              <a:rPr lang="fr-FR" dirty="0"/>
              <a:t> </a:t>
            </a:r>
            <a:r>
              <a:rPr lang="fr-FR" dirty="0" err="1"/>
              <a:t>would</a:t>
            </a:r>
            <a:r>
              <a:rPr lang="fr-FR" dirty="0"/>
              <a:t> have if </a:t>
            </a:r>
            <a:r>
              <a:rPr lang="fr-FR" dirty="0" err="1"/>
              <a:t>it</a:t>
            </a:r>
            <a:r>
              <a:rPr lang="fr-FR" dirty="0"/>
              <a:t> </a:t>
            </a:r>
            <a:r>
              <a:rPr lang="fr-FR" dirty="0" err="1"/>
              <a:t>was</a:t>
            </a:r>
            <a:r>
              <a:rPr lang="fr-FR" dirty="0"/>
              <a:t> in a </a:t>
            </a:r>
            <a:r>
              <a:rPr lang="fr-FR" dirty="0" err="1"/>
              <a:t>sorted</a:t>
            </a:r>
            <a:r>
              <a:rPr lang="fr-FR" dirty="0"/>
              <a:t> </a:t>
            </a:r>
            <a:r>
              <a:rPr lang="fr-FR" dirty="0" err="1"/>
              <a:t>list</a:t>
            </a:r>
            <a:r>
              <a:rPr lang="fr-FR" dirty="0"/>
              <a:t>. The value of r </a:t>
            </a:r>
            <a:r>
              <a:rPr lang="fr-FR" dirty="0" err="1"/>
              <a:t>will</a:t>
            </a:r>
            <a:r>
              <a:rPr lang="fr-FR" dirty="0"/>
              <a:t> range </a:t>
            </a:r>
            <a:r>
              <a:rPr lang="fr-FR" dirty="0" err="1"/>
              <a:t>from</a:t>
            </a:r>
            <a:r>
              <a:rPr lang="fr-FR" dirty="0"/>
              <a:t> 0 to the size of the </a:t>
            </a:r>
            <a:r>
              <a:rPr lang="fr-FR" dirty="0" err="1"/>
              <a:t>tree</a:t>
            </a:r>
            <a:r>
              <a:rPr lang="fr-FR" dirty="0"/>
              <a:t> -1</a:t>
            </a:r>
            <a:endParaRPr lang="en-US" dirty="0"/>
          </a:p>
          <a:p>
            <a:r>
              <a:rPr lang="fr-FR" b="0" dirty="0"/>
              <a:t>Node *</a:t>
            </a:r>
            <a:r>
              <a:rPr lang="fr-FR" b="0" dirty="0" err="1"/>
              <a:t>remove</a:t>
            </a:r>
            <a:r>
              <a:rPr lang="fr-FR" b="0" dirty="0"/>
              <a:t>(Node *T, </a:t>
            </a:r>
            <a:r>
              <a:rPr lang="fr-FR" b="0" dirty="0" err="1"/>
              <a:t>int</a:t>
            </a:r>
            <a:r>
              <a:rPr lang="fr-FR" b="0" dirty="0"/>
              <a:t> k)</a:t>
            </a:r>
          </a:p>
          <a:p>
            <a:pPr lvl="1"/>
            <a:r>
              <a:rPr lang="en-US" dirty="0"/>
              <a:t>Will remove a node that contains the key k from the tree and then return the resulting tree. The value k must be in the tree</a:t>
            </a:r>
          </a:p>
          <a:p>
            <a:pPr marL="0" indent="0">
              <a:buNone/>
            </a:pPr>
            <a:endParaRPr lang="en-US" dirty="0"/>
          </a:p>
        </p:txBody>
      </p:sp>
    </p:spTree>
    <p:extLst>
      <p:ext uri="{BB962C8B-B14F-4D97-AF65-F5344CB8AC3E}">
        <p14:creationId xmlns:p14="http://schemas.microsoft.com/office/powerpoint/2010/main" val="2400165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Code To Write (cont.)</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52500" y="1066800"/>
            <a:ext cx="8115300" cy="5759450"/>
          </a:xfrm>
        </p:spPr>
        <p:txBody>
          <a:bodyPr/>
          <a:lstStyle/>
          <a:p>
            <a:r>
              <a:rPr lang="en-US" b="0" dirty="0"/>
              <a:t>Node *join(Node *L, Node *R)</a:t>
            </a:r>
            <a:endParaRPr lang="en-US" dirty="0"/>
          </a:p>
          <a:p>
            <a:pPr lvl="1"/>
            <a:r>
              <a:rPr lang="en-US" dirty="0"/>
              <a:t>Takes in the two given nodes and combines them to create one tree.  </a:t>
            </a:r>
          </a:p>
          <a:p>
            <a:pPr lvl="1"/>
            <a:r>
              <a:rPr lang="en-US" dirty="0"/>
              <a:t>In order to select which node will become the root use the formula |L|/(|L|+|R|) or |R|/(|L|+|R|) (where |L| is the size of L and |R| is the size of R) which will determine the probability of which node will become the new root</a:t>
            </a:r>
          </a:p>
          <a:p>
            <a:r>
              <a:rPr lang="en-US" b="0" dirty="0"/>
              <a:t>void split(Node *T, int k, Node **L, Node **R)</a:t>
            </a:r>
            <a:endParaRPr lang="en-US" dirty="0"/>
          </a:p>
          <a:p>
            <a:pPr lvl="1"/>
            <a:r>
              <a:rPr lang="en-US" dirty="0"/>
              <a:t>Takes a node and splits into two trees where L is less than or equal to k and R is greater than k</a:t>
            </a:r>
          </a:p>
          <a:p>
            <a:pPr lvl="1"/>
            <a:r>
              <a:rPr lang="en-US" dirty="0"/>
              <a:t>Once the tree is split the results must be stored in the L and R values passed through the parameters</a:t>
            </a:r>
          </a:p>
        </p:txBody>
      </p:sp>
    </p:spTree>
    <p:extLst>
      <p:ext uri="{BB962C8B-B14F-4D97-AF65-F5344CB8AC3E}">
        <p14:creationId xmlns:p14="http://schemas.microsoft.com/office/powerpoint/2010/main" val="1234012848"/>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Code To Write (cont.)</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52500" y="1066800"/>
            <a:ext cx="8115300" cy="5759450"/>
          </a:xfrm>
        </p:spPr>
        <p:txBody>
          <a:bodyPr/>
          <a:lstStyle/>
          <a:p>
            <a:r>
              <a:rPr lang="en-US" b="0" dirty="0"/>
              <a:t>Node *</a:t>
            </a:r>
            <a:r>
              <a:rPr lang="en-US" b="0" dirty="0" err="1"/>
              <a:t>insert_random</a:t>
            </a:r>
            <a:r>
              <a:rPr lang="en-US" b="0" dirty="0"/>
              <a:t>(Node *T, int k)</a:t>
            </a:r>
          </a:p>
          <a:p>
            <a:pPr lvl="1"/>
            <a:r>
              <a:rPr lang="en-US" dirty="0"/>
              <a:t>This will add a new node to the given tree and then return the resulting tree</a:t>
            </a:r>
          </a:p>
          <a:p>
            <a:pPr lvl="1"/>
            <a:r>
              <a:rPr lang="en-US" dirty="0"/>
              <a:t>There is a probability of 1/N (where N is equal to the size of node T) that the new value will become the new root of the tree.  If this is the case the tree must be split and then have the left and right values be set to be the children of the new node</a:t>
            </a:r>
          </a:p>
          <a:p>
            <a:pPr lvl="1"/>
            <a:r>
              <a:rPr lang="en-US" dirty="0"/>
              <a:t>If the condition is not met, then the value must be randomly inserted into the proper child subtree</a:t>
            </a:r>
          </a:p>
        </p:txBody>
      </p:sp>
    </p:spTree>
    <p:extLst>
      <p:ext uri="{BB962C8B-B14F-4D97-AF65-F5344CB8AC3E}">
        <p14:creationId xmlns:p14="http://schemas.microsoft.com/office/powerpoint/2010/main" val="2832246471"/>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Find() Example</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dirty="0"/>
              <a:t>Find(8)</a:t>
            </a:r>
          </a:p>
          <a:p>
            <a:r>
              <a:rPr lang="en-US" dirty="0"/>
              <a:t>8 is smaller than 10 so use Find on the left node</a:t>
            </a:r>
          </a:p>
          <a:p>
            <a:endParaRPr lang="en-US" dirty="0"/>
          </a:p>
        </p:txBody>
      </p:sp>
      <p:sp>
        <p:nvSpPr>
          <p:cNvPr id="4" name="Flowchart: Connector 3">
            <a:extLst>
              <a:ext uri="{FF2B5EF4-FFF2-40B4-BE49-F238E27FC236}">
                <a16:creationId xmlns:a16="http://schemas.microsoft.com/office/drawing/2014/main" id="{5FFACBE3-BFC3-4F3F-96AE-94427EBE9FED}"/>
              </a:ext>
            </a:extLst>
          </p:cNvPr>
          <p:cNvSpPr/>
          <p:nvPr/>
        </p:nvSpPr>
        <p:spPr>
          <a:xfrm>
            <a:off x="4572000" y="3066653"/>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914650" y="4133453"/>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400800" y="414337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0200" y="542011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810000" y="542011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543800" y="542011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257800" y="540106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p:nvPr/>
        </p:nvCxnSpPr>
        <p:spPr>
          <a:xfrm flipV="1">
            <a:off x="3429000" y="3505200"/>
            <a:ext cx="1219200" cy="68580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endCxn id="5" idx="3"/>
          </p:cNvCxnSpPr>
          <p:nvPr/>
        </p:nvCxnSpPr>
        <p:spPr>
          <a:xfrm flipV="1">
            <a:off x="2114550" y="4752017"/>
            <a:ext cx="911692" cy="73438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565058" y="4752017"/>
            <a:ext cx="625942" cy="668101"/>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222408" y="3685217"/>
            <a:ext cx="1289984" cy="564286"/>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5908208" y="4761938"/>
            <a:ext cx="604184" cy="745259"/>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p:cNvCxnSpPr>
          <p:nvPr/>
        </p:nvCxnSpPr>
        <p:spPr>
          <a:xfrm>
            <a:off x="7051208" y="4761938"/>
            <a:ext cx="756584" cy="724461"/>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9662002"/>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259-8D38-4769-AF05-B42DEDFEB630}"/>
              </a:ext>
            </a:extLst>
          </p:cNvPr>
          <p:cNvSpPr>
            <a:spLocks noGrp="1"/>
          </p:cNvSpPr>
          <p:nvPr>
            <p:ph type="title"/>
          </p:nvPr>
        </p:nvSpPr>
        <p:spPr/>
        <p:txBody>
          <a:bodyPr/>
          <a:lstStyle/>
          <a:p>
            <a:r>
              <a:rPr lang="en-US" dirty="0"/>
              <a:t>Find() Example (cont.)</a:t>
            </a:r>
          </a:p>
        </p:txBody>
      </p:sp>
      <p:sp>
        <p:nvSpPr>
          <p:cNvPr id="3" name="Content Placeholder 2">
            <a:extLst>
              <a:ext uri="{FF2B5EF4-FFF2-40B4-BE49-F238E27FC236}">
                <a16:creationId xmlns:a16="http://schemas.microsoft.com/office/drawing/2014/main" id="{33B1498F-8957-45E6-BC19-3FB3DF8888F2}"/>
              </a:ext>
            </a:extLst>
          </p:cNvPr>
          <p:cNvSpPr>
            <a:spLocks noGrp="1"/>
          </p:cNvSpPr>
          <p:nvPr>
            <p:ph idx="1"/>
          </p:nvPr>
        </p:nvSpPr>
        <p:spPr/>
        <p:txBody>
          <a:bodyPr/>
          <a:lstStyle/>
          <a:p>
            <a:r>
              <a:rPr lang="en-US" dirty="0"/>
              <a:t>Find(8)</a:t>
            </a:r>
          </a:p>
          <a:p>
            <a:r>
              <a:rPr lang="en-US" dirty="0"/>
              <a:t>8 is bigger than 7 so use Find on the right node</a:t>
            </a:r>
          </a:p>
          <a:p>
            <a:endParaRPr lang="en-US" dirty="0"/>
          </a:p>
        </p:txBody>
      </p:sp>
      <p:sp>
        <p:nvSpPr>
          <p:cNvPr id="4" name="Flowchart: Connector 3">
            <a:extLst>
              <a:ext uri="{FF2B5EF4-FFF2-40B4-BE49-F238E27FC236}">
                <a16:creationId xmlns:a16="http://schemas.microsoft.com/office/drawing/2014/main" id="{5FFACBE3-BFC3-4F3F-96AE-94427EBE9FED}"/>
              </a:ext>
            </a:extLst>
          </p:cNvPr>
          <p:cNvSpPr/>
          <p:nvPr/>
        </p:nvSpPr>
        <p:spPr>
          <a:xfrm>
            <a:off x="4572000" y="3066653"/>
            <a:ext cx="762000" cy="724693"/>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5" name="Flowchart: Connector 4">
            <a:extLst>
              <a:ext uri="{FF2B5EF4-FFF2-40B4-BE49-F238E27FC236}">
                <a16:creationId xmlns:a16="http://schemas.microsoft.com/office/drawing/2014/main" id="{76B9B341-8618-42FA-B108-4477AA15B9C4}"/>
              </a:ext>
            </a:extLst>
          </p:cNvPr>
          <p:cNvSpPr/>
          <p:nvPr/>
        </p:nvSpPr>
        <p:spPr>
          <a:xfrm>
            <a:off x="2914650" y="4133453"/>
            <a:ext cx="762000" cy="72469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 name="Flowchart: Connector 5">
            <a:extLst>
              <a:ext uri="{FF2B5EF4-FFF2-40B4-BE49-F238E27FC236}">
                <a16:creationId xmlns:a16="http://schemas.microsoft.com/office/drawing/2014/main" id="{EC39CB93-257A-49B6-9C1E-C90162A7B08B}"/>
              </a:ext>
            </a:extLst>
          </p:cNvPr>
          <p:cNvSpPr/>
          <p:nvPr/>
        </p:nvSpPr>
        <p:spPr>
          <a:xfrm>
            <a:off x="6400800" y="4143374"/>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7" name="Flowchart: Connector 6">
            <a:extLst>
              <a:ext uri="{FF2B5EF4-FFF2-40B4-BE49-F238E27FC236}">
                <a16:creationId xmlns:a16="http://schemas.microsoft.com/office/drawing/2014/main" id="{421E24D5-A136-432E-B502-D34596D0E524}"/>
              </a:ext>
            </a:extLst>
          </p:cNvPr>
          <p:cNvSpPr/>
          <p:nvPr/>
        </p:nvSpPr>
        <p:spPr>
          <a:xfrm>
            <a:off x="1600200" y="542011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8" name="Flowchart: Connector 7">
            <a:extLst>
              <a:ext uri="{FF2B5EF4-FFF2-40B4-BE49-F238E27FC236}">
                <a16:creationId xmlns:a16="http://schemas.microsoft.com/office/drawing/2014/main" id="{85364746-79A4-4162-8280-EEB15DA38539}"/>
              </a:ext>
            </a:extLst>
          </p:cNvPr>
          <p:cNvSpPr/>
          <p:nvPr/>
        </p:nvSpPr>
        <p:spPr>
          <a:xfrm>
            <a:off x="3810000" y="542011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Flowchart: Connector 8">
            <a:extLst>
              <a:ext uri="{FF2B5EF4-FFF2-40B4-BE49-F238E27FC236}">
                <a16:creationId xmlns:a16="http://schemas.microsoft.com/office/drawing/2014/main" id="{20E7FBF4-1237-4258-9A02-E4D69E16BBBD}"/>
              </a:ext>
            </a:extLst>
          </p:cNvPr>
          <p:cNvSpPr/>
          <p:nvPr/>
        </p:nvSpPr>
        <p:spPr>
          <a:xfrm>
            <a:off x="7543800" y="542011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0" name="Flowchart: Connector 9">
            <a:extLst>
              <a:ext uri="{FF2B5EF4-FFF2-40B4-BE49-F238E27FC236}">
                <a16:creationId xmlns:a16="http://schemas.microsoft.com/office/drawing/2014/main" id="{184AC878-A020-467E-A41C-5B33824133BC}"/>
              </a:ext>
            </a:extLst>
          </p:cNvPr>
          <p:cNvSpPr/>
          <p:nvPr/>
        </p:nvSpPr>
        <p:spPr>
          <a:xfrm>
            <a:off x="5257800" y="5401068"/>
            <a:ext cx="762000" cy="72469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cxnSp>
        <p:nvCxnSpPr>
          <p:cNvPr id="12" name="Straight Connector 11">
            <a:extLst>
              <a:ext uri="{FF2B5EF4-FFF2-40B4-BE49-F238E27FC236}">
                <a16:creationId xmlns:a16="http://schemas.microsoft.com/office/drawing/2014/main" id="{B505C499-DF49-4B6F-9C3B-7F48B2903EC7}"/>
              </a:ext>
            </a:extLst>
          </p:cNvPr>
          <p:cNvCxnSpPr/>
          <p:nvPr/>
        </p:nvCxnSpPr>
        <p:spPr>
          <a:xfrm flipV="1">
            <a:off x="3429000" y="3505200"/>
            <a:ext cx="1219200" cy="68580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D2B85D8-F8BB-495D-8E36-C20C7F2CF6A2}"/>
              </a:ext>
            </a:extLst>
          </p:cNvPr>
          <p:cNvCxnSpPr>
            <a:cxnSpLocks/>
            <a:endCxn id="5" idx="3"/>
          </p:cNvCxnSpPr>
          <p:nvPr/>
        </p:nvCxnSpPr>
        <p:spPr>
          <a:xfrm flipV="1">
            <a:off x="2114550" y="4752017"/>
            <a:ext cx="911692" cy="734382"/>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87CF90D-36EC-4458-BE08-2729300AC2BF}"/>
              </a:ext>
            </a:extLst>
          </p:cNvPr>
          <p:cNvCxnSpPr>
            <a:cxnSpLocks/>
            <a:stCxn id="8" idx="0"/>
            <a:endCxn id="5" idx="5"/>
          </p:cNvCxnSpPr>
          <p:nvPr/>
        </p:nvCxnSpPr>
        <p:spPr>
          <a:xfrm flipH="1" flipV="1">
            <a:off x="3565058" y="4752017"/>
            <a:ext cx="625942" cy="668101"/>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E3707CA-D440-4DDB-B504-512F40EF9651}"/>
              </a:ext>
            </a:extLst>
          </p:cNvPr>
          <p:cNvCxnSpPr>
            <a:cxnSpLocks/>
            <a:stCxn id="6" idx="1"/>
            <a:endCxn id="4" idx="5"/>
          </p:cNvCxnSpPr>
          <p:nvPr/>
        </p:nvCxnSpPr>
        <p:spPr>
          <a:xfrm flipH="1" flipV="1">
            <a:off x="5222408" y="3685217"/>
            <a:ext cx="1289984" cy="564286"/>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6A952FA-4630-46CF-B98B-4735A4E1A1DD}"/>
              </a:ext>
            </a:extLst>
          </p:cNvPr>
          <p:cNvCxnSpPr>
            <a:cxnSpLocks/>
            <a:stCxn id="10" idx="7"/>
            <a:endCxn id="6" idx="3"/>
          </p:cNvCxnSpPr>
          <p:nvPr/>
        </p:nvCxnSpPr>
        <p:spPr>
          <a:xfrm flipV="1">
            <a:off x="5908208" y="4761938"/>
            <a:ext cx="604184" cy="745259"/>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D2E68B4-2829-4591-82FA-E07C950332C3}"/>
              </a:ext>
            </a:extLst>
          </p:cNvPr>
          <p:cNvCxnSpPr>
            <a:cxnSpLocks/>
            <a:stCxn id="6" idx="5"/>
          </p:cNvCxnSpPr>
          <p:nvPr/>
        </p:nvCxnSpPr>
        <p:spPr>
          <a:xfrm>
            <a:off x="7051208" y="4761938"/>
            <a:ext cx="756584" cy="724461"/>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5294719"/>
      </p:ext>
    </p:extLst>
  </p:cSld>
  <p:clrMapOvr>
    <a:masterClrMapping/>
  </p:clrMapOvr>
  <p:transition>
    <p:wipe/>
  </p:transition>
</p:sld>
</file>

<file path=ppt/theme/theme1.xml><?xml version="1.0" encoding="utf-8"?>
<a:theme xmlns:a="http://schemas.openxmlformats.org/drawingml/2006/main" name="presentation">
  <a:themeElements>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00245D"/>
        </a:dk2>
        <a:lt2>
          <a:srgbClr val="808080"/>
        </a:lt2>
        <a:accent1>
          <a:srgbClr val="3333FF"/>
        </a:accent1>
        <a:accent2>
          <a:srgbClr val="0070C8"/>
        </a:accent2>
        <a:accent3>
          <a:srgbClr val="FFFFFF"/>
        </a:accent3>
        <a:accent4>
          <a:srgbClr val="000000"/>
        </a:accent4>
        <a:accent5>
          <a:srgbClr val="ADADFF"/>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38766</TotalTime>
  <Words>2662</Words>
  <Application>Microsoft Macintosh PowerPoint</Application>
  <PresentationFormat>On-screen Show (4:3)</PresentationFormat>
  <Paragraphs>423</Paragraphs>
  <Slides>38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MS PGothic</vt:lpstr>
      <vt:lpstr>Arial</vt:lpstr>
      <vt:lpstr>Monotype Sorts</vt:lpstr>
      <vt:lpstr>Times New Roman</vt:lpstr>
      <vt:lpstr>presentation</vt:lpstr>
      <vt:lpstr>Lab 7</vt:lpstr>
      <vt:lpstr>Lab Goal</vt:lpstr>
      <vt:lpstr>Important Provided Code</vt:lpstr>
      <vt:lpstr>Important Provided Code (cont.)</vt:lpstr>
      <vt:lpstr>Code To Write</vt:lpstr>
      <vt:lpstr>Code To Write (cont.)</vt:lpstr>
      <vt:lpstr>Code To Write (cont.)</vt:lpstr>
      <vt:lpstr>Find() Example</vt:lpstr>
      <vt:lpstr>Find() Example (cont.)</vt:lpstr>
      <vt:lpstr>Find() Example (cont.)</vt:lpstr>
      <vt:lpstr>Select() Example</vt:lpstr>
      <vt:lpstr>Select() Example (cont.)</vt:lpstr>
      <vt:lpstr>Select() Example (cont.)</vt:lpstr>
      <vt:lpstr>Select() Example (cont.)</vt:lpstr>
      <vt:lpstr>Select() Example (cont.)</vt:lpstr>
      <vt:lpstr>Join() Example</vt:lpstr>
      <vt:lpstr>Join() Example (cont.)</vt:lpstr>
      <vt:lpstr>Join() Example (cont.)</vt:lpstr>
      <vt:lpstr>Join() Example (cont.)</vt:lpstr>
      <vt:lpstr>Join() Example (cont.)</vt:lpstr>
      <vt:lpstr>Join() Example (cont.)</vt:lpstr>
      <vt:lpstr>Join() Example (cont.)</vt:lpstr>
      <vt:lpstr>Join() Example (cont.)</vt:lpstr>
      <vt:lpstr>Join() Example (cont.)</vt:lpstr>
      <vt:lpstr>Split() Example</vt:lpstr>
      <vt:lpstr>Split() Example (cont.)</vt:lpstr>
      <vt:lpstr>Split() Example (cont.)</vt:lpstr>
      <vt:lpstr>Split() Example (cont.)</vt:lpstr>
      <vt:lpstr>Split() Example (cont.)</vt:lpstr>
      <vt:lpstr>Split() Example (cont.)</vt:lpstr>
      <vt:lpstr>Split() Example (cont.)</vt:lpstr>
      <vt:lpstr>Split() Example (cont.)</vt:lpstr>
      <vt:lpstr>Split() Example (cont.)</vt:lpstr>
      <vt:lpstr>Insert_random() Example</vt:lpstr>
      <vt:lpstr>Insert_random() Example (cont.)</vt:lpstr>
      <vt:lpstr>Insert_random() Example (cont.)</vt:lpstr>
      <vt:lpstr>Insert_random() Example (cont.)</vt:lpstr>
      <vt:lpstr>Some Notes</vt:lpstr>
    </vt:vector>
  </TitlesOfParts>
  <Company>Clemson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Distributed and Network Programming</dc:subject>
  <dc:creator>William Garnes</dc:creator>
  <cp:lastModifiedBy>Microsoft Office User</cp:lastModifiedBy>
  <cp:revision>544</cp:revision>
  <cp:lastPrinted>2019-01-09T20:11:28Z</cp:lastPrinted>
  <dcterms:created xsi:type="dcterms:W3CDTF">2002-09-11T15:09:58Z</dcterms:created>
  <dcterms:modified xsi:type="dcterms:W3CDTF">2021-10-24T22:06:01Z</dcterms:modified>
</cp:coreProperties>
</file>