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AEB"/>
    <a:srgbClr val="000000"/>
    <a:srgbClr val="FD7263"/>
    <a:srgbClr val="F2D500"/>
    <a:srgbClr val="FFFF66"/>
    <a:srgbClr val="FD4835"/>
    <a:srgbClr val="17D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FE85-B3FA-4E46-B922-0343C228A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2E24B-C201-4342-A707-DD8314BEB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46F6-DFD4-43BF-A26D-E627C4D3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1210-FA47-43FD-9980-A6FEE009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800F-A837-4CFB-9F75-6B3A5549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502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F086-5EBA-4212-8A83-63EAD69D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A7FC-6F23-4E8B-9236-26D963CD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F635-AEE8-45C7-A552-FA139C81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1CFF-1D1F-4DB7-9F39-B4B2F906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A2A3-BDC0-478C-8B7A-B8198D29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21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363DE-FF80-4B24-95D0-E84EC539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B505-27FB-4385-BACF-7D83CCE5F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F5D7-A4CA-4FD3-B8AA-864AB06D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D54C-FD6C-4E91-93EA-F907ED26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64B0-AC92-4B8F-8852-983416F5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EE0A-D424-46BF-8E85-0B8714E8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4E61-9B66-49B9-B33F-8566A764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1219-6DD9-4049-A198-BEDDF60C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1F7E-E29D-4F83-A630-E07DE5BB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4A214-75AD-4465-BA7A-BC1692C7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50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5CC0-713F-43BF-9618-AD77DB04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0A73-D8D1-459F-91C7-F03D8704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6070-7E6B-4672-A310-C9A6DA6E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1B60-23BF-498E-BF07-19415F93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38C8-9BD0-456D-9091-2D8F132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68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FF0C-95EE-4BD7-A1B1-6C2808EE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0266-B614-4562-ACBB-3A795D454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944E3-9A02-4CF5-BB4D-97254D1A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06564-1FC5-496C-B03E-1BD8BCC8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642A-69F5-4FB6-A5C9-2FD7B29D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D157B-3DB8-4C7E-AAB5-DF71E5D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698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3B0B-7FFE-49A8-B4EA-1D41B6F5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1DA59-0B4F-4E34-9D92-0BA7ACCB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9E494-E0D2-4D65-B87B-F2BE15C08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1B3E-4DC4-421F-8568-2668CAB1E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A9EB3-9E65-4EAD-A888-0BE72A3A7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5D00A-B941-4BB1-A9B1-5B02AC84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556C6-44F2-4FB1-982E-E85FAA69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9C535-F542-4C2B-ADCC-26D3ECD7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47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1DD7-E2BC-4B28-9288-9079AA01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B34E7-E8D3-47E4-9307-B3C0012C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1F2AF-EF61-4FF8-8254-F13FE656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9C145-E20A-4CCB-99B2-DD4A8DC8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039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71CD3-C5E0-4861-906B-4B30A1C0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BEB70-67D3-4143-897D-1C76D5D7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0B9B8-CA1F-47D7-9228-7079E00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09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5229-2385-404A-BED0-1CF0668B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353D-76B8-430B-8958-DB3558C8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9BE39-0E07-4020-BD1B-1C7296B3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4CE2B-2F36-4290-8599-970F5661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28871-8194-46A9-AF51-1FE91F45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AA20-1AAD-4A36-9447-B5A936F9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91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8651-D446-49DE-9134-3BE4520E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E0C91-73D0-4388-9B56-1FF54CB3C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BE4-0AD2-48DF-B34E-7706AB889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B4287-706D-46EC-87A4-9520558E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0D438-C324-47D8-BD44-2ABA7F0A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932E6-244E-4DC6-9417-9A807C40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91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A70DE-674E-44E0-BD92-CB85793E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13AC-C5B8-4485-9F91-D30694CBA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5AE-CC4B-413A-99AA-3A1A71CC7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3A536-0667-4709-8100-8032C3F5B1D2}" type="datetimeFigureOut">
              <a:rPr lang="es-CO" smtClean="0"/>
              <a:t>30/12/2018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9DBC-D6DE-457C-8581-FA67F9960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71BC-1094-4341-8B82-115BE380F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767CC-0920-493B-89FF-66083B50CC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1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bg2">
                <a:tint val="97000"/>
                <a:hueMod val="92000"/>
                <a:satMod val="169000"/>
                <a:lumMod val="88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B7F69E3-3AA5-4DE4-9708-05CB51E225BE}"/>
              </a:ext>
            </a:extLst>
          </p:cNvPr>
          <p:cNvSpPr txBox="1"/>
          <p:nvPr/>
        </p:nvSpPr>
        <p:spPr>
          <a:xfrm>
            <a:off x="3797" y="-750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Understanding the ML classification performance metrics, </a:t>
            </a:r>
          </a:p>
          <a:p>
            <a:pPr algn="ctr"/>
            <a:r>
              <a:rPr lang="en-US" sz="2800" b="1" dirty="0"/>
              <a:t>a RADAR (</a:t>
            </a:r>
            <a:r>
              <a:rPr lang="en-US" sz="2800" b="1" dirty="0" err="1"/>
              <a:t>RAdio</a:t>
            </a:r>
            <a:r>
              <a:rPr lang="en-US" sz="2800" b="1" dirty="0"/>
              <a:t> Detection And Ranging) application example.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689893-F5A7-4FBC-A2BE-0ACA357073C0}"/>
              </a:ext>
            </a:extLst>
          </p:cNvPr>
          <p:cNvSpPr txBox="1"/>
          <p:nvPr/>
        </p:nvSpPr>
        <p:spPr>
          <a:xfrm>
            <a:off x="0" y="30419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Suppose that our  base control should detect any enemy airplane approximation based on RADAR detection</a:t>
            </a:r>
            <a:endParaRPr lang="es-CO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C4E15-7B48-44C6-A1D9-1AE9C35D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2" y="3905889"/>
            <a:ext cx="2868171" cy="2685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0CB3A-CFE5-4A51-A3C0-D75D17CCF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867469"/>
            <a:ext cx="4572455" cy="2685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8FF7A-8ACF-4312-886B-5EE9BABF2188}"/>
              </a:ext>
            </a:extLst>
          </p:cNvPr>
          <p:cNvSpPr txBox="1"/>
          <p:nvPr/>
        </p:nvSpPr>
        <p:spPr>
          <a:xfrm>
            <a:off x="6452048" y="6552879"/>
            <a:ext cx="4995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on: https://es.wikipedia.org/wiki/Radar#/media/File:Radar_screen.svg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FFBD1-F8DC-4084-9941-C2B92290B0D0}"/>
              </a:ext>
            </a:extLst>
          </p:cNvPr>
          <p:cNvSpPr txBox="1"/>
          <p:nvPr/>
        </p:nvSpPr>
        <p:spPr>
          <a:xfrm>
            <a:off x="0" y="12900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Machine learning notes</a:t>
            </a:r>
          </a:p>
          <a:p>
            <a:pPr algn="ctr"/>
            <a:r>
              <a:rPr lang="en-US" b="1" dirty="0" err="1"/>
              <a:t>Msc</a:t>
            </a:r>
            <a:r>
              <a:rPr lang="en-US" b="1" dirty="0"/>
              <a:t>. John Alexander Garzón Vásquez</a:t>
            </a:r>
          </a:p>
        </p:txBody>
      </p:sp>
    </p:spTree>
    <p:extLst>
      <p:ext uri="{BB962C8B-B14F-4D97-AF65-F5344CB8AC3E}">
        <p14:creationId xmlns:p14="http://schemas.microsoft.com/office/powerpoint/2010/main" val="31825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>
            <a:extLst>
              <a:ext uri="{FF2B5EF4-FFF2-40B4-BE49-F238E27FC236}">
                <a16:creationId xmlns:a16="http://schemas.microsoft.com/office/drawing/2014/main" id="{CE778C47-0F83-405C-844C-379B8A38C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9" y="594470"/>
            <a:ext cx="4997072" cy="4678656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76C3317-6488-4B51-9C49-2F581EE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1" y="594471"/>
            <a:ext cx="4997072" cy="4678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3F01C075-4BE4-48D5-BD94-ADAFCBF2D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8573544"/>
                  </p:ext>
                </p:extLst>
              </p:nvPr>
            </p:nvGraphicFramePr>
            <p:xfrm>
              <a:off x="3846012" y="5388467"/>
              <a:ext cx="4657761" cy="1293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587">
                      <a:extLst>
                        <a:ext uri="{9D8B030D-6E8A-4147-A177-3AD203B41FA5}">
                          <a16:colId xmlns:a16="http://schemas.microsoft.com/office/drawing/2014/main" val="2007127663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627354198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2765835522"/>
                        </a:ext>
                      </a:extLst>
                    </a:gridCol>
                  </a:tblGrid>
                  <a:tr h="401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Precision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762411"/>
                      </a:ext>
                    </a:extLst>
                  </a:tr>
                  <a:tr h="401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167854"/>
                      </a:ext>
                    </a:extLst>
                  </a:tr>
                  <a:tr h="401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7+25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s-CO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7+0</m:t>
                                    </m:r>
                                  </m:den>
                                </m:f>
                                <m:r>
                                  <a:rPr lang="es-CO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7+0</m:t>
                                    </m:r>
                                  </m:den>
                                </m:f>
                                <m:r>
                                  <a:rPr lang="es-CO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635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3F01C075-4BE4-48D5-BD94-ADAFCBF2D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8573544"/>
                  </p:ext>
                </p:extLst>
              </p:nvPr>
            </p:nvGraphicFramePr>
            <p:xfrm>
              <a:off x="3846012" y="5388467"/>
              <a:ext cx="4657761" cy="1293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587">
                      <a:extLst>
                        <a:ext uri="{9D8B030D-6E8A-4147-A177-3AD203B41FA5}">
                          <a16:colId xmlns:a16="http://schemas.microsoft.com/office/drawing/2014/main" val="2007127663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627354198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2765835522"/>
                        </a:ext>
                      </a:extLst>
                    </a:gridCol>
                  </a:tblGrid>
                  <a:tr h="401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Precision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762411"/>
                      </a:ext>
                    </a:extLst>
                  </a:tr>
                  <a:tr h="453835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92" t="-89333" r="-20196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89333" r="-10196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200392" t="-89333" r="-196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167854"/>
                      </a:ext>
                    </a:extLst>
                  </a:tr>
                  <a:tr h="43872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92" t="-194521" r="-20196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194521" r="-10196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200392" t="-194521" r="-1961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6356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130CDC3-1012-499F-A2CD-065C369E1B0E}"/>
              </a:ext>
            </a:extLst>
          </p:cNvPr>
          <p:cNvSpPr txBox="1"/>
          <p:nvPr/>
        </p:nvSpPr>
        <p:spPr>
          <a:xfrm>
            <a:off x="0" y="-44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err="1"/>
              <a:t>The</a:t>
            </a:r>
            <a:r>
              <a:rPr lang="es-CO" sz="2800" b="1" dirty="0"/>
              <a:t> </a:t>
            </a:r>
            <a:r>
              <a:rPr lang="es-CO" sz="2800" b="1" dirty="0" err="1"/>
              <a:t>perfect</a:t>
            </a:r>
            <a:r>
              <a:rPr lang="es-CO" sz="2800" b="1" dirty="0"/>
              <a:t> RADAR </a:t>
            </a:r>
            <a:r>
              <a:rPr lang="es-CO" sz="2800" b="1" dirty="0" err="1"/>
              <a:t>detection</a:t>
            </a:r>
            <a:r>
              <a:rPr lang="es-CO" sz="2800" b="1" dirty="0"/>
              <a:t> and </a:t>
            </a:r>
            <a:r>
              <a:rPr lang="es-CO" sz="2800" b="1" dirty="0" err="1"/>
              <a:t>ranging</a:t>
            </a:r>
            <a:r>
              <a:rPr lang="es-CO" sz="2800" b="1" dirty="0"/>
              <a:t> performance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8E681B1-C1D3-4669-A50C-78CEF77E4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63955" y="1319551"/>
            <a:ext cx="195950" cy="28745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822C038-C3FA-4BC9-839B-DEE5179B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0133" y="1964967"/>
            <a:ext cx="195952" cy="287461"/>
          </a:xfrm>
          <a:prstGeom prst="rect">
            <a:avLst/>
          </a:prstGeom>
        </p:spPr>
      </p:pic>
      <p:pic>
        <p:nvPicPr>
          <p:cNvPr id="105" name="Graphic 104" descr="Smiling Face with Solid Fill">
            <a:extLst>
              <a:ext uri="{FF2B5EF4-FFF2-40B4-BE49-F238E27FC236}">
                <a16:creationId xmlns:a16="http://schemas.microsoft.com/office/drawing/2014/main" id="{064AA238-FD5E-4C8E-9F58-A5C08A5BC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3760" y="5464159"/>
            <a:ext cx="259592" cy="25959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2DD5821-1F38-41AC-8496-4CF90311880F}"/>
              </a:ext>
            </a:extLst>
          </p:cNvPr>
          <p:cNvSpPr txBox="1"/>
          <p:nvPr/>
        </p:nvSpPr>
        <p:spPr>
          <a:xfrm>
            <a:off x="1043855" y="606533"/>
            <a:ext cx="147008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IDEAL RADAR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9B05D8-C775-44F2-B605-0F279A91A403}"/>
              </a:ext>
            </a:extLst>
          </p:cNvPr>
          <p:cNvSpPr/>
          <p:nvPr/>
        </p:nvSpPr>
        <p:spPr>
          <a:xfrm>
            <a:off x="6353432" y="606844"/>
            <a:ext cx="1352678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OUR RADAR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22D76038-78E0-447A-87B9-B1DB6F5BC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0133" y="1319552"/>
            <a:ext cx="195950" cy="28745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837AB99D-57FF-4043-A2E8-46671382C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57466" y="1335596"/>
            <a:ext cx="195952" cy="287461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574AF993-25F5-4C5F-B860-F0A4BBA4B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00606" y="1344393"/>
            <a:ext cx="195950" cy="287457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0FFB0880-33A4-4074-8603-3F0DD9F54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86784" y="1989809"/>
            <a:ext cx="195952" cy="287461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3C7A9805-629C-47D8-B9DD-979FC17FA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86784" y="1344394"/>
            <a:ext cx="195950" cy="28745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63AB0813-92F8-467E-9846-CAF863DA2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4117" y="1360438"/>
            <a:ext cx="195952" cy="287461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7711F82E-E46F-4756-858B-7BA071FC7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52">
            <a:off x="2504623" y="3629793"/>
            <a:ext cx="195950" cy="28745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026A5157-F359-4429-B382-3B7EBC38A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0305">
            <a:off x="3698134" y="4259270"/>
            <a:ext cx="195950" cy="287457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8A5A4BCB-FEFD-46FF-8B30-11470778E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83941" y="2501620"/>
            <a:ext cx="195950" cy="2874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7DB9AD-DA5F-47E3-BC05-29AB31BF7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52">
            <a:off x="7848148" y="3637571"/>
            <a:ext cx="195950" cy="2874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5CD220-571B-48F9-8927-2146FD9FB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0305">
            <a:off x="9041659" y="4267048"/>
            <a:ext cx="195950" cy="2874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5E643D-9C4E-4714-8136-63AA08CBE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27466" y="2509398"/>
            <a:ext cx="195950" cy="287457"/>
          </a:xfrm>
          <a:prstGeom prst="rect">
            <a:avLst/>
          </a:prstGeom>
        </p:spPr>
      </p:pic>
      <p:pic>
        <p:nvPicPr>
          <p:cNvPr id="27" name="Graphic 26" descr="Smiling Face with Solid Fill">
            <a:extLst>
              <a:ext uri="{FF2B5EF4-FFF2-40B4-BE49-F238E27FC236}">
                <a16:creationId xmlns:a16="http://schemas.microsoft.com/office/drawing/2014/main" id="{A540F07D-81F8-4F31-83EE-51E4B68CB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2731" y="5464159"/>
            <a:ext cx="259592" cy="259592"/>
          </a:xfrm>
          <a:prstGeom prst="rect">
            <a:avLst/>
          </a:prstGeom>
        </p:spPr>
      </p:pic>
      <p:pic>
        <p:nvPicPr>
          <p:cNvPr id="28" name="Graphic 27" descr="Smiling Face with Solid Fill">
            <a:extLst>
              <a:ext uri="{FF2B5EF4-FFF2-40B4-BE49-F238E27FC236}">
                <a16:creationId xmlns:a16="http://schemas.microsoft.com/office/drawing/2014/main" id="{4E0D03A8-A6F0-48C1-9781-4AB2314EC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7193" y="5464159"/>
            <a:ext cx="259592" cy="2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>
            <a:extLst>
              <a:ext uri="{FF2B5EF4-FFF2-40B4-BE49-F238E27FC236}">
                <a16:creationId xmlns:a16="http://schemas.microsoft.com/office/drawing/2014/main" id="{CE778C47-0F83-405C-844C-379B8A38C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9" y="594470"/>
            <a:ext cx="4997072" cy="4678656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76C3317-6488-4B51-9C49-2F581EE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1" y="594471"/>
            <a:ext cx="4997072" cy="4678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3F01C075-4BE4-48D5-BD94-ADAFCBF2D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1219590"/>
                  </p:ext>
                </p:extLst>
              </p:nvPr>
            </p:nvGraphicFramePr>
            <p:xfrm>
              <a:off x="3846012" y="5388467"/>
              <a:ext cx="4657761" cy="1293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587">
                      <a:extLst>
                        <a:ext uri="{9D8B030D-6E8A-4147-A177-3AD203B41FA5}">
                          <a16:colId xmlns:a16="http://schemas.microsoft.com/office/drawing/2014/main" val="2007127663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627354198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2765835522"/>
                        </a:ext>
                      </a:extLst>
                    </a:gridCol>
                  </a:tblGrid>
                  <a:tr h="401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Precision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762411"/>
                      </a:ext>
                    </a:extLst>
                  </a:tr>
                  <a:tr h="401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167854"/>
                      </a:ext>
                    </a:extLst>
                  </a:tr>
                  <a:tr h="401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2+25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s-CO" sz="1200" b="0" i="1" smtClean="0">
                                    <a:latin typeface="Cambria Math" panose="02040503050406030204" pitchFamily="18" charset="0"/>
                                  </a:rPr>
                                  <m:t>=0.84</m:t>
                                </m:r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2+0</m:t>
                                    </m:r>
                                  </m:den>
                                </m:f>
                                <m:r>
                                  <a:rPr lang="es-CO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2+5</m:t>
                                    </m:r>
                                  </m:den>
                                </m:f>
                                <m:r>
                                  <a:rPr lang="es-CO" sz="1200" b="0" i="1" smtClean="0">
                                    <a:latin typeface="Cambria Math" panose="02040503050406030204" pitchFamily="18" charset="0"/>
                                  </a:rPr>
                                  <m:t>=0.28</m:t>
                                </m:r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635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3F01C075-4BE4-48D5-BD94-ADAFCBF2D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1219590"/>
                  </p:ext>
                </p:extLst>
              </p:nvPr>
            </p:nvGraphicFramePr>
            <p:xfrm>
              <a:off x="3846012" y="5388467"/>
              <a:ext cx="4657761" cy="1293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587">
                      <a:extLst>
                        <a:ext uri="{9D8B030D-6E8A-4147-A177-3AD203B41FA5}">
                          <a16:colId xmlns:a16="http://schemas.microsoft.com/office/drawing/2014/main" val="2007127663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627354198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2765835522"/>
                        </a:ext>
                      </a:extLst>
                    </a:gridCol>
                  </a:tblGrid>
                  <a:tr h="401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Precision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762411"/>
                      </a:ext>
                    </a:extLst>
                  </a:tr>
                  <a:tr h="453835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92" t="-89333" r="-20196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89333" r="-10196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200392" t="-89333" r="-196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167854"/>
                      </a:ext>
                    </a:extLst>
                  </a:tr>
                  <a:tr h="43872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92" t="-194521" r="-20196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194521" r="-10196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200392" t="-194521" r="-1961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6356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130CDC3-1012-499F-A2CD-065C369E1B0E}"/>
              </a:ext>
            </a:extLst>
          </p:cNvPr>
          <p:cNvSpPr txBox="1"/>
          <p:nvPr/>
        </p:nvSpPr>
        <p:spPr>
          <a:xfrm>
            <a:off x="0" y="-44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RADAR </a:t>
            </a:r>
            <a:r>
              <a:rPr lang="es-CO" sz="2800" b="1" dirty="0" err="1"/>
              <a:t>detection</a:t>
            </a:r>
            <a:r>
              <a:rPr lang="es-CO" sz="2800" b="1" dirty="0"/>
              <a:t> case I: </a:t>
            </a:r>
            <a:r>
              <a:rPr lang="es-CO" sz="2800" b="1" dirty="0" err="1"/>
              <a:t>Recall</a:t>
            </a:r>
            <a:r>
              <a:rPr lang="es-CO" sz="2800" b="1" dirty="0"/>
              <a:t> </a:t>
            </a:r>
            <a:r>
              <a:rPr lang="es-CO" sz="2800" b="1" dirty="0" err="1"/>
              <a:t>problems</a:t>
            </a:r>
            <a:r>
              <a:rPr lang="es-CO" sz="2800" b="1" dirty="0"/>
              <a:t> , ¡</a:t>
            </a:r>
            <a:r>
              <a:rPr lang="es-CO" sz="2800" b="1" dirty="0" err="1"/>
              <a:t>we</a:t>
            </a:r>
            <a:r>
              <a:rPr lang="es-CO" sz="2800" b="1" dirty="0"/>
              <a:t> are </a:t>
            </a:r>
            <a:r>
              <a:rPr lang="es-CO" sz="2800" b="1" dirty="0" err="1"/>
              <a:t>blind</a:t>
            </a:r>
            <a:r>
              <a:rPr lang="es-CO" sz="2800" b="1" dirty="0"/>
              <a:t>!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8E681B1-C1D3-4669-A50C-78CEF77E4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63955" y="1319551"/>
            <a:ext cx="195950" cy="28745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822C038-C3FA-4BC9-839B-DEE5179B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0133" y="1964967"/>
            <a:ext cx="195952" cy="287461"/>
          </a:xfrm>
          <a:prstGeom prst="rect">
            <a:avLst/>
          </a:prstGeom>
        </p:spPr>
      </p:pic>
      <p:pic>
        <p:nvPicPr>
          <p:cNvPr id="105" name="Graphic 104" descr="Smiling Face with Solid Fill">
            <a:extLst>
              <a:ext uri="{FF2B5EF4-FFF2-40B4-BE49-F238E27FC236}">
                <a16:creationId xmlns:a16="http://schemas.microsoft.com/office/drawing/2014/main" id="{064AA238-FD5E-4C8E-9F58-A5C08A5BC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3760" y="5464159"/>
            <a:ext cx="259592" cy="25959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2DD5821-1F38-41AC-8496-4CF90311880F}"/>
              </a:ext>
            </a:extLst>
          </p:cNvPr>
          <p:cNvSpPr txBox="1"/>
          <p:nvPr/>
        </p:nvSpPr>
        <p:spPr>
          <a:xfrm>
            <a:off x="1043855" y="606533"/>
            <a:ext cx="147008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IDEAL RADAR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9B05D8-C775-44F2-B605-0F279A91A403}"/>
              </a:ext>
            </a:extLst>
          </p:cNvPr>
          <p:cNvSpPr/>
          <p:nvPr/>
        </p:nvSpPr>
        <p:spPr>
          <a:xfrm>
            <a:off x="6353432" y="606844"/>
            <a:ext cx="1352678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OUR RADAR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22D76038-78E0-447A-87B9-B1DB6F5BC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0133" y="1319552"/>
            <a:ext cx="195950" cy="28745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837AB99D-57FF-4043-A2E8-46671382C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57466" y="1335596"/>
            <a:ext cx="195952" cy="287461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63AB0813-92F8-467E-9846-CAF863DA2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4117" y="1360438"/>
            <a:ext cx="195952" cy="287461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7711F82E-E46F-4756-858B-7BA071FC7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52">
            <a:off x="2504623" y="3629793"/>
            <a:ext cx="195950" cy="28745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026A5157-F359-4429-B382-3B7EBC38A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0305">
            <a:off x="3698134" y="4259270"/>
            <a:ext cx="195950" cy="287457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8A5A4BCB-FEFD-46FF-8B30-11470778E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83941" y="2501620"/>
            <a:ext cx="195950" cy="2874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5E643D-9C4E-4714-8136-63AA08CBE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27466" y="2509398"/>
            <a:ext cx="195950" cy="287457"/>
          </a:xfrm>
          <a:prstGeom prst="rect">
            <a:avLst/>
          </a:prstGeom>
        </p:spPr>
      </p:pic>
      <p:pic>
        <p:nvPicPr>
          <p:cNvPr id="27" name="Graphic 26" descr="Smiling Face with Solid Fill">
            <a:extLst>
              <a:ext uri="{FF2B5EF4-FFF2-40B4-BE49-F238E27FC236}">
                <a16:creationId xmlns:a16="http://schemas.microsoft.com/office/drawing/2014/main" id="{EE880218-0AA8-49FD-8E96-546CFE853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2953" y="5464159"/>
            <a:ext cx="259592" cy="259592"/>
          </a:xfrm>
          <a:prstGeom prst="rect">
            <a:avLst/>
          </a:prstGeom>
        </p:spPr>
      </p:pic>
      <p:pic>
        <p:nvPicPr>
          <p:cNvPr id="3" name="Graphic 2" descr="Surprised Face with Solid Fill">
            <a:extLst>
              <a:ext uri="{FF2B5EF4-FFF2-40B4-BE49-F238E27FC236}">
                <a16:creationId xmlns:a16="http://schemas.microsoft.com/office/drawing/2014/main" id="{E9AE455C-6B6B-4044-90BA-ED097DBC8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0130" y="5425792"/>
            <a:ext cx="320920" cy="3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>
            <a:extLst>
              <a:ext uri="{FF2B5EF4-FFF2-40B4-BE49-F238E27FC236}">
                <a16:creationId xmlns:a16="http://schemas.microsoft.com/office/drawing/2014/main" id="{CE778C47-0F83-405C-844C-379B8A38C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9" y="594470"/>
            <a:ext cx="4997072" cy="4678656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76C3317-6488-4B51-9C49-2F581EE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1" y="594471"/>
            <a:ext cx="4997072" cy="4678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3F01C075-4BE4-48D5-BD94-ADAFCBF2D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679520"/>
                  </p:ext>
                </p:extLst>
              </p:nvPr>
            </p:nvGraphicFramePr>
            <p:xfrm>
              <a:off x="3846012" y="5388467"/>
              <a:ext cx="4657761" cy="12921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587">
                      <a:extLst>
                        <a:ext uri="{9D8B030D-6E8A-4147-A177-3AD203B41FA5}">
                          <a16:colId xmlns:a16="http://schemas.microsoft.com/office/drawing/2014/main" val="2007127663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627354198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2765835522"/>
                        </a:ext>
                      </a:extLst>
                    </a:gridCol>
                  </a:tblGrid>
                  <a:tr h="401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Precision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762411"/>
                      </a:ext>
                    </a:extLst>
                  </a:tr>
                  <a:tr h="401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167854"/>
                      </a:ext>
                    </a:extLst>
                  </a:tr>
                  <a:tr h="401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7+12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s-CO" sz="1200" b="0" i="1" smtClean="0">
                                    <a:latin typeface="Cambria Math" panose="02040503050406030204" pitchFamily="18" charset="0"/>
                                  </a:rPr>
                                  <m:t>=0.59</m:t>
                                </m:r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7+13</m:t>
                                    </m:r>
                                  </m:den>
                                </m:f>
                                <m:r>
                                  <a:rPr lang="es-CO" sz="1200" b="0" i="1" smtClean="0">
                                    <a:latin typeface="Cambria Math" panose="02040503050406030204" pitchFamily="18" charset="0"/>
                                  </a:rPr>
                                  <m:t>=0.35</m:t>
                                </m:r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s-CO" sz="1200" b="0" i="1" smtClean="0">
                                        <a:latin typeface="Cambria Math" panose="02040503050406030204" pitchFamily="18" charset="0"/>
                                      </a:rPr>
                                      <m:t>7+0</m:t>
                                    </m:r>
                                  </m:den>
                                </m:f>
                                <m:r>
                                  <a:rPr lang="es-CO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O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635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3F01C075-4BE4-48D5-BD94-ADAFCBF2D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679520"/>
                  </p:ext>
                </p:extLst>
              </p:nvPr>
            </p:nvGraphicFramePr>
            <p:xfrm>
              <a:off x="3846012" y="5388467"/>
              <a:ext cx="4657761" cy="12921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587">
                      <a:extLst>
                        <a:ext uri="{9D8B030D-6E8A-4147-A177-3AD203B41FA5}">
                          <a16:colId xmlns:a16="http://schemas.microsoft.com/office/drawing/2014/main" val="2007127663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627354198"/>
                        </a:ext>
                      </a:extLst>
                    </a:gridCol>
                    <a:gridCol w="1552587">
                      <a:extLst>
                        <a:ext uri="{9D8B030D-6E8A-4147-A177-3AD203B41FA5}">
                          <a16:colId xmlns:a16="http://schemas.microsoft.com/office/drawing/2014/main" val="2765835522"/>
                        </a:ext>
                      </a:extLst>
                    </a:gridCol>
                  </a:tblGrid>
                  <a:tr h="401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Precision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200" dirty="0" err="1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  <a:endParaRPr lang="es-CO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762411"/>
                      </a:ext>
                    </a:extLst>
                  </a:tr>
                  <a:tr h="453835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92" t="-89333" r="-201961" b="-9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89333" r="-101961" b="-9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200392" t="-89333" r="-1961" b="-9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167854"/>
                      </a:ext>
                    </a:extLst>
                  </a:tr>
                  <a:tr h="43688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92" t="-197222" r="-20196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197222" r="-10196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200392" t="-197222" r="-196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6356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130CDC3-1012-499F-A2CD-065C369E1B0E}"/>
              </a:ext>
            </a:extLst>
          </p:cNvPr>
          <p:cNvSpPr txBox="1"/>
          <p:nvPr/>
        </p:nvSpPr>
        <p:spPr>
          <a:xfrm>
            <a:off x="0" y="-44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RADAR </a:t>
            </a:r>
            <a:r>
              <a:rPr lang="es-CO" sz="2800" b="1" dirty="0" err="1"/>
              <a:t>detection</a:t>
            </a:r>
            <a:r>
              <a:rPr lang="es-CO" sz="2800" b="1" dirty="0"/>
              <a:t> case II: </a:t>
            </a:r>
            <a:r>
              <a:rPr lang="es-CO" sz="2800" b="1" dirty="0" err="1"/>
              <a:t>Precision</a:t>
            </a:r>
            <a:r>
              <a:rPr lang="es-CO" sz="2800" b="1" dirty="0"/>
              <a:t> </a:t>
            </a:r>
            <a:r>
              <a:rPr lang="es-CO" sz="2800" b="1" dirty="0" err="1"/>
              <a:t>problems</a:t>
            </a:r>
            <a:r>
              <a:rPr lang="es-CO" sz="2800" b="1" dirty="0"/>
              <a:t> , ¡</a:t>
            </a:r>
            <a:r>
              <a:rPr lang="es-CO" sz="2800" b="1" dirty="0" err="1"/>
              <a:t>we</a:t>
            </a:r>
            <a:r>
              <a:rPr lang="es-CO" sz="2800" b="1" dirty="0"/>
              <a:t> are </a:t>
            </a:r>
            <a:r>
              <a:rPr lang="es-CO" sz="2800" b="1" dirty="0" err="1"/>
              <a:t>confused</a:t>
            </a:r>
            <a:r>
              <a:rPr lang="es-CO" sz="2800" b="1" dirty="0"/>
              <a:t>!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8E681B1-C1D3-4669-A50C-78CEF77E4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63955" y="1319551"/>
            <a:ext cx="195950" cy="28745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822C038-C3FA-4BC9-839B-DEE5179B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0133" y="1964967"/>
            <a:ext cx="195952" cy="287461"/>
          </a:xfrm>
          <a:prstGeom prst="rect">
            <a:avLst/>
          </a:prstGeom>
        </p:spPr>
      </p:pic>
      <p:pic>
        <p:nvPicPr>
          <p:cNvPr id="101" name="Graphic 100" descr="Confused Face with Solid Fill">
            <a:extLst>
              <a:ext uri="{FF2B5EF4-FFF2-40B4-BE49-F238E27FC236}">
                <a16:creationId xmlns:a16="http://schemas.microsoft.com/office/drawing/2014/main" id="{1C82EAA1-7A20-433F-BD43-BC403A268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4430" y="5486763"/>
            <a:ext cx="259592" cy="25959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2DD5821-1F38-41AC-8496-4CF90311880F}"/>
              </a:ext>
            </a:extLst>
          </p:cNvPr>
          <p:cNvSpPr txBox="1"/>
          <p:nvPr/>
        </p:nvSpPr>
        <p:spPr>
          <a:xfrm>
            <a:off x="1043855" y="606533"/>
            <a:ext cx="147008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IDEAL RADAR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9B05D8-C775-44F2-B605-0F279A91A403}"/>
              </a:ext>
            </a:extLst>
          </p:cNvPr>
          <p:cNvSpPr/>
          <p:nvPr/>
        </p:nvSpPr>
        <p:spPr>
          <a:xfrm>
            <a:off x="6353432" y="606844"/>
            <a:ext cx="1352678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OUR RADAR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22D76038-78E0-447A-87B9-B1DB6F5BC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0133" y="1319552"/>
            <a:ext cx="195950" cy="28745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837AB99D-57FF-4043-A2E8-46671382C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57466" y="1335596"/>
            <a:ext cx="195952" cy="287461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574AF993-25F5-4C5F-B860-F0A4BBA4B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00606" y="1344393"/>
            <a:ext cx="195950" cy="287457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0FFB0880-33A4-4074-8603-3F0DD9F54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86784" y="1989809"/>
            <a:ext cx="195952" cy="287461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637933AE-6C91-4CE4-A1A8-21205E0D0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02368">
            <a:off x="7297726" y="1951126"/>
            <a:ext cx="195951" cy="287459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3C7A9805-629C-47D8-B9DD-979FC17FA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86784" y="1344394"/>
            <a:ext cx="195950" cy="28745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63AB0813-92F8-467E-9846-CAF863DA2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4117" y="1360438"/>
            <a:ext cx="195952" cy="287461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7711F82E-E46F-4756-858B-7BA071FC7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52">
            <a:off x="2504623" y="3629793"/>
            <a:ext cx="195950" cy="28745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026A5157-F359-4429-B382-3B7EBC38A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0305">
            <a:off x="3698134" y="4259270"/>
            <a:ext cx="195950" cy="287457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8A5A4BCB-FEFD-46FF-8B30-11470778E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83941" y="2501620"/>
            <a:ext cx="195950" cy="2874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7DB9AD-DA5F-47E3-BC05-29AB31BF7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52">
            <a:off x="7848148" y="3637571"/>
            <a:ext cx="195950" cy="2874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5CD220-571B-48F9-8927-2146FD9FB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0305">
            <a:off x="9041659" y="4267048"/>
            <a:ext cx="195950" cy="2874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5E643D-9C4E-4714-8136-63AA08CBE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27466" y="2509398"/>
            <a:ext cx="195950" cy="2874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F14D27-B180-4FA7-992D-26C03D594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4129">
            <a:off x="8436593" y="4293274"/>
            <a:ext cx="195950" cy="2874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C736BF-CCC7-4B88-8B9F-702502E6D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8473">
            <a:off x="10227466" y="1951126"/>
            <a:ext cx="195950" cy="2874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7C06C20-8054-4252-9CE1-996461F55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79653" y="1989357"/>
            <a:ext cx="195952" cy="287461"/>
          </a:xfrm>
          <a:prstGeom prst="rect">
            <a:avLst/>
          </a:prstGeom>
        </p:spPr>
      </p:pic>
      <p:pic>
        <p:nvPicPr>
          <p:cNvPr id="30" name="Graphic 29" descr="Smiling Face with Solid Fill">
            <a:extLst>
              <a:ext uri="{FF2B5EF4-FFF2-40B4-BE49-F238E27FC236}">
                <a16:creationId xmlns:a16="http://schemas.microsoft.com/office/drawing/2014/main" id="{C20076E9-EF76-4DF0-92C1-A78BD565D5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4512" y="5464159"/>
            <a:ext cx="259592" cy="2595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A64DA8B-C380-4D29-AACF-612611967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01452" y="1360438"/>
            <a:ext cx="195950" cy="2874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EDFD35-4167-49B2-A1B0-E8CE503D8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47085" y="1964967"/>
            <a:ext cx="195950" cy="28745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2974C6B-58CD-45D6-8D27-C6541ABEE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8460">
            <a:off x="7917911" y="4273430"/>
            <a:ext cx="195950" cy="2874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30976F2-2F81-4E2F-9332-35754AD54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09046" y="1980175"/>
            <a:ext cx="195952" cy="2874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097291-00D9-475D-885F-FFE17E027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956" y="3693597"/>
            <a:ext cx="195950" cy="2874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8EAABD7-BF21-453B-AB5B-B941CF2A9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24" y="3688334"/>
            <a:ext cx="195950" cy="2874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A135F29-F495-4709-9CDF-D0FE7EAAF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450" y="3688059"/>
            <a:ext cx="195950" cy="28745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7CE83D9-419B-4CCA-B145-F2B26D7A6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87" y="4292587"/>
            <a:ext cx="195950" cy="2874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C1CFD6-5DF7-49A8-9679-B4CA9775F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32" y="3665291"/>
            <a:ext cx="195950" cy="287457"/>
          </a:xfrm>
          <a:prstGeom prst="rect">
            <a:avLst/>
          </a:prstGeom>
        </p:spPr>
      </p:pic>
      <p:pic>
        <p:nvPicPr>
          <p:cNvPr id="41" name="Graphic 40" descr="Surprised Face with Solid Fill">
            <a:extLst>
              <a:ext uri="{FF2B5EF4-FFF2-40B4-BE49-F238E27FC236}">
                <a16:creationId xmlns:a16="http://schemas.microsoft.com/office/drawing/2014/main" id="{21AFF886-A20E-49DD-A927-6E8770AE2F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3927" y="5439138"/>
            <a:ext cx="320920" cy="3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156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Alexander Garzon Vasquez</dc:creator>
  <cp:lastModifiedBy>John Alexander Garzon Vasquez</cp:lastModifiedBy>
  <cp:revision>227</cp:revision>
  <dcterms:created xsi:type="dcterms:W3CDTF">2018-12-29T20:26:54Z</dcterms:created>
  <dcterms:modified xsi:type="dcterms:W3CDTF">2018-12-31T01:59:39Z</dcterms:modified>
</cp:coreProperties>
</file>