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6" r:id="rId6"/>
    <p:sldId id="299" r:id="rId7"/>
    <p:sldId id="298" r:id="rId8"/>
    <p:sldId id="300" r:id="rId9"/>
    <p:sldId id="297" r:id="rId10"/>
    <p:sldId id="30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1C8B-16E2-4BF8-A549-2DCE31544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46B954-75DF-49D6-8C38-303170A01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3DD42C-EA69-40C5-A83F-515A73242DEC}"/>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5" name="Footer Placeholder 4">
            <a:extLst>
              <a:ext uri="{FF2B5EF4-FFF2-40B4-BE49-F238E27FC236}">
                <a16:creationId xmlns:a16="http://schemas.microsoft.com/office/drawing/2014/main" id="{B74B3C54-5DA9-41F6-8638-A47C3F026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906AA-28CC-4CB7-9B02-97DA71D470DC}"/>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278165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A276-FF65-44F3-BF21-EF22D31897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9500A2-7DD7-41FF-987C-910A318F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1421F-31B0-41F4-AAEA-7A266B233108}"/>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5" name="Footer Placeholder 4">
            <a:extLst>
              <a:ext uri="{FF2B5EF4-FFF2-40B4-BE49-F238E27FC236}">
                <a16:creationId xmlns:a16="http://schemas.microsoft.com/office/drawing/2014/main" id="{E26E5ED7-8A41-414A-A1D3-5D16243A2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0E535-5740-47E1-B926-E54ECD6D7AF9}"/>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370626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40795-0660-450C-936D-C5E8620F59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83FE5-C6EE-49D6-9E65-C77B3922E4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5DE5A-362E-4148-A46E-3B59C1724224}"/>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5" name="Footer Placeholder 4">
            <a:extLst>
              <a:ext uri="{FF2B5EF4-FFF2-40B4-BE49-F238E27FC236}">
                <a16:creationId xmlns:a16="http://schemas.microsoft.com/office/drawing/2014/main" id="{0996366D-0870-446D-BA8F-B17E6BE6C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9B6B9-062F-4741-95A5-072965E035BB}"/>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408430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2803-AD5B-4BB8-9835-B037F51B9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56F2E-DBD9-4F90-861A-C7C7C1B4B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C8DCF-524C-4E10-BFF8-C11A6C0F6790}"/>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5" name="Footer Placeholder 4">
            <a:extLst>
              <a:ext uri="{FF2B5EF4-FFF2-40B4-BE49-F238E27FC236}">
                <a16:creationId xmlns:a16="http://schemas.microsoft.com/office/drawing/2014/main" id="{BBF51BF0-0AFF-41AA-8A17-664F9D404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DDBDC-1DB4-4F5E-9947-2DBA18EC551F}"/>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193226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4C74-40DF-4743-BB4D-E7436E626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10BB41-4580-4941-B952-26504B4C0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0A669B-07E4-4AA2-AE58-1FA0FFC77852}"/>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5" name="Footer Placeholder 4">
            <a:extLst>
              <a:ext uri="{FF2B5EF4-FFF2-40B4-BE49-F238E27FC236}">
                <a16:creationId xmlns:a16="http://schemas.microsoft.com/office/drawing/2014/main" id="{8107EC36-BDDF-470A-9209-F9F3C5C19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D955E-2254-40AD-9DBB-0474F2DE5504}"/>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13080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682-98E3-4660-AD72-82818A676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6C98D7-6A3B-4D8B-A4DF-DCFE443964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D29C83-5574-4E11-9F00-5F33D0C5BB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B2CB93-0778-4EDE-9722-CBAA8E2CB4F3}"/>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6" name="Footer Placeholder 5">
            <a:extLst>
              <a:ext uri="{FF2B5EF4-FFF2-40B4-BE49-F238E27FC236}">
                <a16:creationId xmlns:a16="http://schemas.microsoft.com/office/drawing/2014/main" id="{CD1D6D08-C6DF-4320-B152-2D9861DFE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44580-AF19-48CD-AC80-C392E1BA935F}"/>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150798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AE7B-18E2-425A-98B6-614E6403B8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7EE4A6-8B7B-4AC2-AC64-510BFF77E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AB8016-02AC-40AA-91BD-89394E7DA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8192B6-9D04-4DD9-9EAC-A0CC0DB71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6870F-7751-4BEB-89C2-8CE295090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769A7D-95B1-4210-AEE5-4D95DBFB8005}"/>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8" name="Footer Placeholder 7">
            <a:extLst>
              <a:ext uri="{FF2B5EF4-FFF2-40B4-BE49-F238E27FC236}">
                <a16:creationId xmlns:a16="http://schemas.microsoft.com/office/drawing/2014/main" id="{7D347302-3798-470D-A153-F9FDAE7CB5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28AD3F-EC5E-4EE3-921A-05E950B2DEBC}"/>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290917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6924-2187-40D6-8B29-F343373F1B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3AC2AD-54BC-489F-9823-1DB4794A3CD7}"/>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4" name="Footer Placeholder 3">
            <a:extLst>
              <a:ext uri="{FF2B5EF4-FFF2-40B4-BE49-F238E27FC236}">
                <a16:creationId xmlns:a16="http://schemas.microsoft.com/office/drawing/2014/main" id="{273332D2-41E7-49A7-8F31-6E3385AB1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18C8A2-FF27-4333-BB47-E8722E8E42E4}"/>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377288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4D1FFD-F29F-4988-91E3-2C12E4FB4E51}"/>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3" name="Footer Placeholder 2">
            <a:extLst>
              <a:ext uri="{FF2B5EF4-FFF2-40B4-BE49-F238E27FC236}">
                <a16:creationId xmlns:a16="http://schemas.microsoft.com/office/drawing/2014/main" id="{F638893B-6269-4909-9D32-C1A87DFBFA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F43873-9094-4366-8AE1-1F72AFB3F20B}"/>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57592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894-E2E9-4E54-96CD-F29A8457F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4FCB09-CB26-4B6F-B6ED-7E5387DA2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806182-28BB-4F67-96A2-CB769177C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01153-389D-4BE9-901F-4459331C00E3}"/>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6" name="Footer Placeholder 5">
            <a:extLst>
              <a:ext uri="{FF2B5EF4-FFF2-40B4-BE49-F238E27FC236}">
                <a16:creationId xmlns:a16="http://schemas.microsoft.com/office/drawing/2014/main" id="{89415DB7-301D-48D2-9FA5-17E6D4645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BB3C0-1E73-4778-939B-CFC77CF614CF}"/>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354635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A2B5-D1AA-4066-86DA-EDD5BD1BB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3376F8-D1DA-49C0-9C61-70C3FF3C8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C17C45-961F-4B73-860B-2CA3B2BEE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FA55F-2D27-433D-89C8-91BBACB9539E}"/>
              </a:ext>
            </a:extLst>
          </p:cNvPr>
          <p:cNvSpPr>
            <a:spLocks noGrp="1"/>
          </p:cNvSpPr>
          <p:nvPr>
            <p:ph type="dt" sz="half" idx="10"/>
          </p:nvPr>
        </p:nvSpPr>
        <p:spPr/>
        <p:txBody>
          <a:bodyPr/>
          <a:lstStyle/>
          <a:p>
            <a:fld id="{42F94AEE-0DD9-4311-AA8C-DC3D2E53E8BD}" type="datetimeFigureOut">
              <a:rPr lang="en-US" smtClean="0"/>
              <a:t>4/7/2020</a:t>
            </a:fld>
            <a:endParaRPr lang="en-US"/>
          </a:p>
        </p:txBody>
      </p:sp>
      <p:sp>
        <p:nvSpPr>
          <p:cNvPr id="6" name="Footer Placeholder 5">
            <a:extLst>
              <a:ext uri="{FF2B5EF4-FFF2-40B4-BE49-F238E27FC236}">
                <a16:creationId xmlns:a16="http://schemas.microsoft.com/office/drawing/2014/main" id="{B468F8E7-B278-4781-9D1F-A380C6D15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D7769-F9EF-40FC-A505-412133FFD2EA}"/>
              </a:ext>
            </a:extLst>
          </p:cNvPr>
          <p:cNvSpPr>
            <a:spLocks noGrp="1"/>
          </p:cNvSpPr>
          <p:nvPr>
            <p:ph type="sldNum" sz="quarter" idx="12"/>
          </p:nvPr>
        </p:nvSpPr>
        <p:spPr/>
        <p:txBody>
          <a:bodyPr/>
          <a:lstStyle/>
          <a:p>
            <a:fld id="{36C3B01A-F83A-403D-9E47-6F15F8DA843D}" type="slidenum">
              <a:rPr lang="en-US" smtClean="0"/>
              <a:t>‹#›</a:t>
            </a:fld>
            <a:endParaRPr lang="en-US"/>
          </a:p>
        </p:txBody>
      </p:sp>
    </p:spTree>
    <p:extLst>
      <p:ext uri="{BB962C8B-B14F-4D97-AF65-F5344CB8AC3E}">
        <p14:creationId xmlns:p14="http://schemas.microsoft.com/office/powerpoint/2010/main" val="386154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3D970-DB85-4E91-A137-C30557338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85128-1A79-4188-9C01-2FE317838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89D08-D868-4E5A-8F13-50602BE926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94AEE-0DD9-4311-AA8C-DC3D2E53E8BD}" type="datetimeFigureOut">
              <a:rPr lang="en-US" smtClean="0"/>
              <a:t>4/7/2020</a:t>
            </a:fld>
            <a:endParaRPr lang="en-US"/>
          </a:p>
        </p:txBody>
      </p:sp>
      <p:sp>
        <p:nvSpPr>
          <p:cNvPr id="5" name="Footer Placeholder 4">
            <a:extLst>
              <a:ext uri="{FF2B5EF4-FFF2-40B4-BE49-F238E27FC236}">
                <a16:creationId xmlns:a16="http://schemas.microsoft.com/office/drawing/2014/main" id="{E59B3D9B-B318-43B1-AE5A-FF51837EEC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8CB22-5051-4993-BB69-9C969EA98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3B01A-F83A-403D-9E47-6F15F8DA843D}" type="slidenum">
              <a:rPr lang="en-US" smtClean="0"/>
              <a:t>‹#›</a:t>
            </a:fld>
            <a:endParaRPr lang="en-US"/>
          </a:p>
        </p:txBody>
      </p:sp>
    </p:spTree>
    <p:extLst>
      <p:ext uri="{BB962C8B-B14F-4D97-AF65-F5344CB8AC3E}">
        <p14:creationId xmlns:p14="http://schemas.microsoft.com/office/powerpoint/2010/main" val="145720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ithub.com/CSSEGISandData/COVID-1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CC8F-A65F-4F6A-828B-7FF5FA9E8F52}"/>
              </a:ext>
            </a:extLst>
          </p:cNvPr>
          <p:cNvSpPr>
            <a:spLocks noGrp="1"/>
          </p:cNvSpPr>
          <p:nvPr>
            <p:ph type="ctrTitle"/>
          </p:nvPr>
        </p:nvSpPr>
        <p:spPr/>
        <p:txBody>
          <a:bodyPr/>
          <a:lstStyle/>
          <a:p>
            <a:r>
              <a:rPr lang="en-US" dirty="0"/>
              <a:t>Problem Statement</a:t>
            </a:r>
          </a:p>
        </p:txBody>
      </p:sp>
      <p:sp>
        <p:nvSpPr>
          <p:cNvPr id="3" name="Subtitle 2">
            <a:extLst>
              <a:ext uri="{FF2B5EF4-FFF2-40B4-BE49-F238E27FC236}">
                <a16:creationId xmlns:a16="http://schemas.microsoft.com/office/drawing/2014/main" id="{9E6F210C-D151-4525-931E-C5013D4BFA3C}"/>
              </a:ext>
            </a:extLst>
          </p:cNvPr>
          <p:cNvSpPr>
            <a:spLocks noGrp="1"/>
          </p:cNvSpPr>
          <p:nvPr>
            <p:ph type="subTitle" idx="1"/>
          </p:nvPr>
        </p:nvSpPr>
        <p:spPr/>
        <p:txBody>
          <a:bodyPr/>
          <a:lstStyle/>
          <a:p>
            <a:r>
              <a:rPr lang="en-US" dirty="0"/>
              <a:t>To understand &amp; predict the growth rate of the COVID-19 Virus </a:t>
            </a:r>
          </a:p>
        </p:txBody>
      </p:sp>
    </p:spTree>
    <p:extLst>
      <p:ext uri="{BB962C8B-B14F-4D97-AF65-F5344CB8AC3E}">
        <p14:creationId xmlns:p14="http://schemas.microsoft.com/office/powerpoint/2010/main" val="418610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B79D0413-81E4-4146-A253-281DE166D263}"/>
              </a:ext>
            </a:extLst>
          </p:cNvPr>
          <p:cNvPicPr>
            <a:picLocks noChangeAspect="1"/>
          </p:cNvPicPr>
          <p:nvPr/>
        </p:nvPicPr>
        <p:blipFill>
          <a:blip r:embed="rId2"/>
          <a:stretch>
            <a:fillRect/>
          </a:stretch>
        </p:blipFill>
        <p:spPr>
          <a:xfrm>
            <a:off x="492985" y="1616584"/>
            <a:ext cx="1132337" cy="1132337"/>
          </a:xfrm>
          <a:prstGeom prst="rect">
            <a:avLst/>
          </a:prstGeom>
        </p:spPr>
      </p:pic>
      <p:pic>
        <p:nvPicPr>
          <p:cNvPr id="12" name="Picture 11">
            <a:extLst>
              <a:ext uri="{FF2B5EF4-FFF2-40B4-BE49-F238E27FC236}">
                <a16:creationId xmlns:a16="http://schemas.microsoft.com/office/drawing/2014/main" id="{098161BB-9826-438D-A2B1-42F2CDABA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034" y="1883266"/>
            <a:ext cx="1064467" cy="738058"/>
          </a:xfrm>
          <a:prstGeom prst="rect">
            <a:avLst/>
          </a:prstGeom>
        </p:spPr>
      </p:pic>
      <p:sp>
        <p:nvSpPr>
          <p:cNvPr id="13" name="Right Arrow 40">
            <a:extLst>
              <a:ext uri="{FF2B5EF4-FFF2-40B4-BE49-F238E27FC236}">
                <a16:creationId xmlns:a16="http://schemas.microsoft.com/office/drawing/2014/main" id="{B72548DD-F4B3-4773-B67F-433EC75E6229}"/>
              </a:ext>
            </a:extLst>
          </p:cNvPr>
          <p:cNvSpPr/>
          <p:nvPr/>
        </p:nvSpPr>
        <p:spPr bwMode="ltGray">
          <a:xfrm>
            <a:off x="1910279" y="1958194"/>
            <a:ext cx="844959" cy="537735"/>
          </a:xfrm>
          <a:prstGeom prst="rightArrow">
            <a:avLst/>
          </a:prstGeom>
          <a:noFill/>
          <a:ln w="15875">
            <a:solidFill>
              <a:schemeClr val="tx1"/>
            </a:solidFill>
            <a:prstDash val="sysDash"/>
            <a:headEnd type="none" w="med" len="med"/>
            <a:tailEnd type="none" w="med" len="med"/>
          </a:ln>
          <a:effectLst/>
        </p:spPr>
        <p:txBody>
          <a:bodyPr vert="horz" wrap="square" lIns="73321" tIns="36660" rIns="73321" bIns="36660" numCol="1" rtlCol="0" anchor="ctr" anchorCtr="0" compatLnSpc="1">
            <a:prstTxWarp prst="textNoShape">
              <a:avLst/>
            </a:prstTxWarp>
            <a:noAutofit/>
          </a:bodyPr>
          <a:lstStyle/>
          <a:p>
            <a:pPr algn="ctr" defTabSz="726932">
              <a:lnSpc>
                <a:spcPct val="85000"/>
              </a:lnSpc>
            </a:pPr>
            <a:endParaRPr lang="en-US" sz="1400" kern="0" dirty="0">
              <a:solidFill>
                <a:schemeClr val="bg1"/>
              </a:solidFill>
              <a:cs typeface="Arial"/>
            </a:endParaRPr>
          </a:p>
        </p:txBody>
      </p:sp>
      <p:sp>
        <p:nvSpPr>
          <p:cNvPr id="14" name="Right Arrow 40">
            <a:extLst>
              <a:ext uri="{FF2B5EF4-FFF2-40B4-BE49-F238E27FC236}">
                <a16:creationId xmlns:a16="http://schemas.microsoft.com/office/drawing/2014/main" id="{00C8717C-2DCE-44A5-BB37-EF23019E0563}"/>
              </a:ext>
            </a:extLst>
          </p:cNvPr>
          <p:cNvSpPr/>
          <p:nvPr/>
        </p:nvSpPr>
        <p:spPr bwMode="ltGray">
          <a:xfrm>
            <a:off x="6564412" y="1892065"/>
            <a:ext cx="936660" cy="537735"/>
          </a:xfrm>
          <a:prstGeom prst="rightArrow">
            <a:avLst/>
          </a:prstGeom>
          <a:noFill/>
          <a:ln w="15875">
            <a:solidFill>
              <a:schemeClr val="tx1"/>
            </a:solidFill>
            <a:prstDash val="sysDash"/>
            <a:headEnd type="none" w="med" len="med"/>
            <a:tailEnd type="none" w="med" len="med"/>
          </a:ln>
          <a:effectLst/>
        </p:spPr>
        <p:txBody>
          <a:bodyPr vert="horz" wrap="square" lIns="73321" tIns="36660" rIns="73321" bIns="36660" numCol="1" rtlCol="0" anchor="ctr" anchorCtr="0" compatLnSpc="1">
            <a:prstTxWarp prst="textNoShape">
              <a:avLst/>
            </a:prstTxWarp>
            <a:noAutofit/>
          </a:bodyPr>
          <a:lstStyle/>
          <a:p>
            <a:pPr algn="ctr" defTabSz="726932">
              <a:lnSpc>
                <a:spcPct val="85000"/>
              </a:lnSpc>
            </a:pPr>
            <a:endParaRPr lang="en-US" sz="1400" kern="0" dirty="0">
              <a:solidFill>
                <a:schemeClr val="bg1"/>
              </a:solidFill>
              <a:cs typeface="Arial"/>
            </a:endParaRPr>
          </a:p>
        </p:txBody>
      </p:sp>
      <p:sp>
        <p:nvSpPr>
          <p:cNvPr id="17" name="TextBox 16">
            <a:extLst>
              <a:ext uri="{FF2B5EF4-FFF2-40B4-BE49-F238E27FC236}">
                <a16:creationId xmlns:a16="http://schemas.microsoft.com/office/drawing/2014/main" id="{A2755A73-CF06-412C-AFF7-B620633A21F6}"/>
              </a:ext>
            </a:extLst>
          </p:cNvPr>
          <p:cNvSpPr txBox="1"/>
          <p:nvPr/>
        </p:nvSpPr>
        <p:spPr>
          <a:xfrm>
            <a:off x="84451" y="2807374"/>
            <a:ext cx="1540871" cy="502573"/>
          </a:xfrm>
          <a:prstGeom prst="rect">
            <a:avLst/>
          </a:prstGeom>
          <a:noFill/>
        </p:spPr>
        <p:txBody>
          <a:bodyPr wrap="square" rtlCol="0">
            <a:spAutoFit/>
          </a:bodyPr>
          <a:lstStyle/>
          <a:p>
            <a:pPr marL="228594" indent="-228594">
              <a:buFont typeface="Arial" panose="020B0604020202020204" pitchFamily="34" charset="0"/>
              <a:buChar char="•"/>
            </a:pPr>
            <a:r>
              <a:rPr lang="en-US" sz="1333" dirty="0">
                <a:latin typeface="Verdana" panose="020B0604030504040204" pitchFamily="34" charset="0"/>
                <a:ea typeface="Verdana" panose="020B0604030504040204" pitchFamily="34" charset="0"/>
              </a:rPr>
              <a:t>Data</a:t>
            </a:r>
          </a:p>
          <a:p>
            <a:endParaRPr lang="en-US" sz="1333" dirty="0">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E90EFBAB-F310-4820-9205-013B46D76443}"/>
              </a:ext>
            </a:extLst>
          </p:cNvPr>
          <p:cNvSpPr txBox="1"/>
          <p:nvPr/>
        </p:nvSpPr>
        <p:spPr>
          <a:xfrm>
            <a:off x="9739432" y="2971600"/>
            <a:ext cx="1716260" cy="636008"/>
          </a:xfrm>
          <a:prstGeom prst="rect">
            <a:avLst/>
          </a:prstGeom>
          <a:noFill/>
        </p:spPr>
        <p:txBody>
          <a:bodyPr wrap="square" rtlCol="0">
            <a:spAutoFit/>
          </a:bodyPr>
          <a:lstStyle/>
          <a:p>
            <a:r>
              <a:rPr lang="en-US" sz="1333" dirty="0">
                <a:latin typeface="Verdana" panose="020B0604030504040204" pitchFamily="34" charset="0"/>
                <a:ea typeface="Verdana" panose="020B0604030504040204" pitchFamily="34" charset="0"/>
              </a:rPr>
              <a:t>Output – </a:t>
            </a:r>
            <a:r>
              <a:rPr lang="en-US" sz="1100" dirty="0">
                <a:latin typeface="Verdana" panose="020B0604030504040204" pitchFamily="34" charset="0"/>
                <a:ea typeface="Verdana" panose="020B0604030504040204" pitchFamily="34" charset="0"/>
              </a:rPr>
              <a:t>Predicted Values of Confirmed cases</a:t>
            </a:r>
          </a:p>
        </p:txBody>
      </p:sp>
      <p:sp>
        <p:nvSpPr>
          <p:cNvPr id="21" name="TextBox 20">
            <a:extLst>
              <a:ext uri="{FF2B5EF4-FFF2-40B4-BE49-F238E27FC236}">
                <a16:creationId xmlns:a16="http://schemas.microsoft.com/office/drawing/2014/main" id="{6C35218F-C388-4384-A3A7-D3CD1CD06EB3}"/>
              </a:ext>
            </a:extLst>
          </p:cNvPr>
          <p:cNvSpPr txBox="1"/>
          <p:nvPr/>
        </p:nvSpPr>
        <p:spPr>
          <a:xfrm>
            <a:off x="3334089" y="2934359"/>
            <a:ext cx="3824654" cy="2656818"/>
          </a:xfrm>
          <a:prstGeom prst="rect">
            <a:avLst/>
          </a:prstGeom>
          <a:noFill/>
        </p:spPr>
        <p:txBody>
          <a:bodyPr wrap="square" rtlCol="0">
            <a:spAutoFit/>
          </a:bodyPr>
          <a:lstStyle/>
          <a:p>
            <a:pPr marL="228594" indent="-228594">
              <a:buFont typeface="Arial" panose="020B0604020202020204" pitchFamily="34" charset="0"/>
              <a:buChar char="•"/>
            </a:pPr>
            <a:r>
              <a:rPr lang="en-US" sz="1333" dirty="0">
                <a:latin typeface="Verdana" panose="020B0604030504040204" pitchFamily="34" charset="0"/>
                <a:ea typeface="Verdana" panose="020B0604030504040204" pitchFamily="34" charset="0"/>
              </a:rPr>
              <a:t>Data Preprocessing</a:t>
            </a:r>
          </a:p>
          <a:p>
            <a:r>
              <a:rPr lang="en-US" sz="1333" dirty="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Clean-up “NA”</a:t>
            </a:r>
          </a:p>
          <a:p>
            <a:r>
              <a:rPr lang="en-US" sz="1000" dirty="0">
                <a:latin typeface="Verdana" panose="020B0604030504040204" pitchFamily="34" charset="0"/>
                <a:ea typeface="Verdana" panose="020B0604030504040204" pitchFamily="34" charset="0"/>
              </a:rPr>
              <a:t>	Rename Countries/ Continents</a:t>
            </a:r>
          </a:p>
          <a:p>
            <a:pPr marL="285750" indent="-285750">
              <a:buFont typeface="Arial" panose="020B0604020202020204" pitchFamily="34" charset="0"/>
              <a:buChar char="•"/>
            </a:pPr>
            <a:r>
              <a:rPr lang="en-US" sz="1333" dirty="0">
                <a:latin typeface="Verdana" panose="020B0604030504040204" pitchFamily="34" charset="0"/>
                <a:ea typeface="Verdana" panose="020B0604030504040204" pitchFamily="34" charset="0"/>
              </a:rPr>
              <a:t>Data Exploration</a:t>
            </a:r>
          </a:p>
          <a:p>
            <a:r>
              <a:rPr lang="en-US" sz="1333" dirty="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Calculate Mortality Rate</a:t>
            </a:r>
          </a:p>
          <a:p>
            <a:r>
              <a:rPr lang="en-US" sz="1000" dirty="0">
                <a:latin typeface="Verdana" panose="020B0604030504040204" pitchFamily="34" charset="0"/>
                <a:ea typeface="Verdana" panose="020B0604030504040204" pitchFamily="34" charset="0"/>
              </a:rPr>
              <a:t>	Show </a:t>
            </a:r>
            <a:r>
              <a:rPr lang="en-US" sz="1000" dirty="0" err="1">
                <a:latin typeface="Verdana" panose="020B0604030504040204" pitchFamily="34" charset="0"/>
                <a:ea typeface="Verdana" panose="020B0604030504040204" pitchFamily="34" charset="0"/>
              </a:rPr>
              <a:t>last_updated</a:t>
            </a:r>
            <a:r>
              <a:rPr lang="en-US" sz="1000" dirty="0">
                <a:latin typeface="Verdana" panose="020B0604030504040204" pitchFamily="34" charset="0"/>
                <a:ea typeface="Verdana" panose="020B0604030504040204" pitchFamily="34" charset="0"/>
              </a:rPr>
              <a:t> case details</a:t>
            </a:r>
          </a:p>
          <a:p>
            <a:r>
              <a:rPr lang="en-US" sz="1000" dirty="0">
                <a:latin typeface="Verdana" panose="020B0604030504040204" pitchFamily="34" charset="0"/>
                <a:ea typeface="Verdana" panose="020B0604030504040204" pitchFamily="34" charset="0"/>
              </a:rPr>
              <a:t>		Death</a:t>
            </a:r>
          </a:p>
          <a:p>
            <a:r>
              <a:rPr lang="en-US" sz="1000" dirty="0">
                <a:latin typeface="Verdana" panose="020B0604030504040204" pitchFamily="34" charset="0"/>
                <a:ea typeface="Verdana" panose="020B0604030504040204" pitchFamily="34" charset="0"/>
              </a:rPr>
              <a:t>		Recovered</a:t>
            </a:r>
          </a:p>
          <a:p>
            <a:r>
              <a:rPr lang="en-US" sz="1000" dirty="0">
                <a:latin typeface="Verdana" panose="020B0604030504040204" pitchFamily="34" charset="0"/>
                <a:ea typeface="Verdana" panose="020B0604030504040204" pitchFamily="34" charset="0"/>
              </a:rPr>
              <a:t>		Confirmed</a:t>
            </a:r>
          </a:p>
          <a:p>
            <a:r>
              <a:rPr lang="en-US" sz="1000" dirty="0">
                <a:latin typeface="Verdana" panose="020B0604030504040204" pitchFamily="34" charset="0"/>
                <a:ea typeface="Verdana" panose="020B0604030504040204" pitchFamily="34" charset="0"/>
              </a:rPr>
              <a:t>	Compare the Trend with other countries 	Overall trend of confirmed cases</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Use time-series data of Confirmed cases for all countries</a:t>
            </a:r>
          </a:p>
          <a:p>
            <a:r>
              <a:rPr lang="en-US" sz="1000" dirty="0">
                <a:latin typeface="Verdana" panose="020B0604030504040204" pitchFamily="34" charset="0"/>
                <a:ea typeface="Verdana" panose="020B0604030504040204" pitchFamily="34" charset="0"/>
              </a:rPr>
              <a:t>	</a:t>
            </a:r>
            <a:endParaRPr lang="en-US" sz="1333" dirty="0">
              <a:latin typeface="Verdana" panose="020B0604030504040204" pitchFamily="34" charset="0"/>
              <a:ea typeface="Verdana" panose="020B0604030504040204" pitchFamily="34" charset="0"/>
            </a:endParaRPr>
          </a:p>
          <a:p>
            <a:r>
              <a:rPr lang="en-US" sz="1333" dirty="0">
                <a:latin typeface="Verdana" panose="020B0604030504040204" pitchFamily="34" charset="0"/>
                <a:ea typeface="Verdana" panose="020B0604030504040204" pitchFamily="34" charset="0"/>
              </a:rPr>
              <a:t>	</a:t>
            </a:r>
          </a:p>
        </p:txBody>
      </p:sp>
      <p:sp>
        <p:nvSpPr>
          <p:cNvPr id="23" name="Freeform: Shape 5">
            <a:extLst>
              <a:ext uri="{FF2B5EF4-FFF2-40B4-BE49-F238E27FC236}">
                <a16:creationId xmlns:a16="http://schemas.microsoft.com/office/drawing/2014/main" id="{3E9C84B6-2FE2-4261-95E1-3FF94FA29CB6}"/>
              </a:ext>
            </a:extLst>
          </p:cNvPr>
          <p:cNvSpPr/>
          <p:nvPr/>
        </p:nvSpPr>
        <p:spPr>
          <a:xfrm rot="10800000">
            <a:off x="366792" y="375176"/>
            <a:ext cx="573377" cy="844024"/>
          </a:xfrm>
          <a:custGeom>
            <a:avLst/>
            <a:gdLst>
              <a:gd name="connsiteX0" fmla="*/ 0 w 1528549"/>
              <a:gd name="connsiteY0" fmla="*/ 0 h 2756848"/>
              <a:gd name="connsiteX1" fmla="*/ 1528549 w 1528549"/>
              <a:gd name="connsiteY1" fmla="*/ 0 h 2756848"/>
              <a:gd name="connsiteX2" fmla="*/ 1528549 w 1528549"/>
              <a:gd name="connsiteY2" fmla="*/ 2756848 h 2756848"/>
              <a:gd name="connsiteX3" fmla="*/ 0 w 1528549"/>
              <a:gd name="connsiteY3" fmla="*/ 2756848 h 2756848"/>
              <a:gd name="connsiteX4" fmla="*/ 0 w 1528549"/>
              <a:gd name="connsiteY4" fmla="*/ 2265528 h 2756848"/>
              <a:gd name="connsiteX5" fmla="*/ 191069 w 1528549"/>
              <a:gd name="connsiteY5" fmla="*/ 2265528 h 2756848"/>
              <a:gd name="connsiteX6" fmla="*/ 191069 w 1528549"/>
              <a:gd name="connsiteY6" fmla="*/ 2565779 h 2756848"/>
              <a:gd name="connsiteX7" fmla="*/ 1337480 w 1528549"/>
              <a:gd name="connsiteY7" fmla="*/ 2565779 h 2756848"/>
              <a:gd name="connsiteX8" fmla="*/ 1337480 w 1528549"/>
              <a:gd name="connsiteY8" fmla="*/ 191069 h 2756848"/>
              <a:gd name="connsiteX9" fmla="*/ 191069 w 1528549"/>
              <a:gd name="connsiteY9" fmla="*/ 191069 h 2756848"/>
              <a:gd name="connsiteX10" fmla="*/ 191069 w 1528549"/>
              <a:gd name="connsiteY10" fmla="*/ 460776 h 2756848"/>
              <a:gd name="connsiteX11" fmla="*/ 0 w 1528549"/>
              <a:gd name="connsiteY11" fmla="*/ 460776 h 27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8549" h="2756848">
                <a:moveTo>
                  <a:pt x="0" y="0"/>
                </a:moveTo>
                <a:lnTo>
                  <a:pt x="1528549" y="0"/>
                </a:lnTo>
                <a:lnTo>
                  <a:pt x="1528549" y="2756848"/>
                </a:lnTo>
                <a:lnTo>
                  <a:pt x="0" y="2756848"/>
                </a:lnTo>
                <a:lnTo>
                  <a:pt x="0" y="2265528"/>
                </a:lnTo>
                <a:lnTo>
                  <a:pt x="191069" y="2265528"/>
                </a:lnTo>
                <a:lnTo>
                  <a:pt x="191069" y="2565779"/>
                </a:lnTo>
                <a:lnTo>
                  <a:pt x="1337480" y="2565779"/>
                </a:lnTo>
                <a:lnTo>
                  <a:pt x="1337480" y="191069"/>
                </a:lnTo>
                <a:lnTo>
                  <a:pt x="191069" y="191069"/>
                </a:lnTo>
                <a:lnTo>
                  <a:pt x="191069" y="460776"/>
                </a:lnTo>
                <a:lnTo>
                  <a:pt x="0" y="46077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rgbClr val="C00000"/>
              </a:solidFill>
              <a:highlight>
                <a:srgbClr val="FFFF00"/>
              </a:highlight>
            </a:endParaRPr>
          </a:p>
        </p:txBody>
      </p:sp>
      <p:sp>
        <p:nvSpPr>
          <p:cNvPr id="24" name="L-Shape 23">
            <a:extLst>
              <a:ext uri="{FF2B5EF4-FFF2-40B4-BE49-F238E27FC236}">
                <a16:creationId xmlns:a16="http://schemas.microsoft.com/office/drawing/2014/main" id="{D0F5B216-93F9-4DFB-A0F2-E667BD7D5EDA}"/>
              </a:ext>
            </a:extLst>
          </p:cNvPr>
          <p:cNvSpPr/>
          <p:nvPr/>
        </p:nvSpPr>
        <p:spPr>
          <a:xfrm rot="16200000">
            <a:off x="11317400" y="5956961"/>
            <a:ext cx="334288" cy="745196"/>
          </a:xfrm>
          <a:prstGeom prst="corner">
            <a:avLst>
              <a:gd name="adj1" fmla="val 12519"/>
              <a:gd name="adj2" fmla="val 11655"/>
            </a:avLst>
          </a:prstGeom>
          <a:solidFill>
            <a:srgbClr val="8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07C78FC1-F8DC-4614-9812-0D3156E60395}"/>
              </a:ext>
            </a:extLst>
          </p:cNvPr>
          <p:cNvSpPr/>
          <p:nvPr/>
        </p:nvSpPr>
        <p:spPr>
          <a:xfrm>
            <a:off x="-131297" y="546561"/>
            <a:ext cx="8149340" cy="461665"/>
          </a:xfrm>
          <a:prstGeom prst="rect">
            <a:avLst/>
          </a:prstGeom>
        </p:spPr>
        <p:txBody>
          <a:bodyPr wrap="square">
            <a:spAutoFit/>
          </a:bodyPr>
          <a:lstStyle/>
          <a:p>
            <a:pPr algn="r"/>
            <a:r>
              <a:rPr lang="en-US" altLang="ko-KR" sz="24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Arial" pitchFamily="34" charset="0"/>
              </a:rPr>
              <a:t>Prediction of COVID-19 Disease Spread </a:t>
            </a:r>
            <a:endParaRPr lang="ko-KR" altLang="en-US" sz="2400" dirty="0">
              <a:effectLst>
                <a:outerShdw blurRad="38100" dist="38100" dir="2700000" algn="tl">
                  <a:srgbClr val="000000">
                    <a:alpha val="43137"/>
                  </a:srgbClr>
                </a:outerShdw>
              </a:effectLst>
              <a:cs typeface="Arial" pitchFamily="34" charset="0"/>
            </a:endParaRPr>
          </a:p>
        </p:txBody>
      </p:sp>
      <p:sp>
        <p:nvSpPr>
          <p:cNvPr id="2" name="Rectangle 1">
            <a:extLst>
              <a:ext uri="{FF2B5EF4-FFF2-40B4-BE49-F238E27FC236}">
                <a16:creationId xmlns:a16="http://schemas.microsoft.com/office/drawing/2014/main" id="{47CC00D9-303B-4AA3-83D8-0FFEDD8B0753}"/>
              </a:ext>
            </a:extLst>
          </p:cNvPr>
          <p:cNvSpPr>
            <a:spLocks noChangeArrowheads="1"/>
          </p:cNvSpPr>
          <p:nvPr/>
        </p:nvSpPr>
        <p:spPr bwMode="auto">
          <a:xfrm>
            <a:off x="169733" y="3158799"/>
            <a:ext cx="2997846"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22222"/>
                </a:solidFill>
                <a:effectLst/>
                <a:cs typeface="Arial" panose="020B0604020202020204" pitchFamily="34" charset="0"/>
              </a:rPr>
              <a:t> </a:t>
            </a:r>
            <a:r>
              <a:rPr kumimoji="0" lang="en-US" altLang="en-US" sz="1100" b="0" i="0" u="none" strike="noStrike" cap="none" normalizeH="0" baseline="0" dirty="0">
                <a:ln>
                  <a:noFill/>
                </a:ln>
                <a:solidFill>
                  <a:srgbClr val="1155CC"/>
                </a:solidFill>
                <a:effectLst/>
                <a:cs typeface="Arial" panose="020B0604020202020204" pitchFamily="34" charset="0"/>
                <a:hlinkClick r:id="rId4"/>
              </a:rPr>
              <a:t>https://github.com/CSSEGISandData/COVID-19</a:t>
            </a:r>
            <a:r>
              <a:rPr kumimoji="0" lang="en-US" altLang="en-US" sz="1100" b="0" i="0" u="none" strike="noStrike" cap="none" normalizeH="0" baseline="0" dirty="0">
                <a:ln>
                  <a:noFill/>
                </a:ln>
                <a:solidFill>
                  <a:schemeClr val="tx1"/>
                </a:solidFill>
                <a:effectLst/>
              </a:rPr>
              <a:t> </a:t>
            </a:r>
          </a:p>
        </p:txBody>
      </p:sp>
      <p:sp>
        <p:nvSpPr>
          <p:cNvPr id="18" name="Rectangle 17">
            <a:extLst>
              <a:ext uri="{FF2B5EF4-FFF2-40B4-BE49-F238E27FC236}">
                <a16:creationId xmlns:a16="http://schemas.microsoft.com/office/drawing/2014/main" id="{9F9D5B05-75CC-4406-B3B2-12E1B461E218}"/>
              </a:ext>
            </a:extLst>
          </p:cNvPr>
          <p:cNvSpPr>
            <a:spLocks noChangeArrowheads="1"/>
          </p:cNvSpPr>
          <p:nvPr/>
        </p:nvSpPr>
        <p:spPr bwMode="auto">
          <a:xfrm>
            <a:off x="169733" y="3411539"/>
            <a:ext cx="2924258"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100" b="1" dirty="0"/>
              <a:t>2019 Novel Coronavirus COVID-19 (2019-nCoV) Data Repository by Johns Hopkins CSSE – from Kaggle</a:t>
            </a:r>
            <a:endParaRPr kumimoji="0" lang="en-US" altLang="en-US" sz="1100" b="0" i="0" u="none" strike="noStrike" cap="none" normalizeH="0" baseline="0" dirty="0">
              <a:ln>
                <a:noFill/>
              </a:ln>
              <a:solidFill>
                <a:schemeClr val="tx1"/>
              </a:solidFill>
              <a:effectLst/>
            </a:endParaRPr>
          </a:p>
        </p:txBody>
      </p:sp>
      <p:sp>
        <p:nvSpPr>
          <p:cNvPr id="19" name="Right Arrow 40">
            <a:extLst>
              <a:ext uri="{FF2B5EF4-FFF2-40B4-BE49-F238E27FC236}">
                <a16:creationId xmlns:a16="http://schemas.microsoft.com/office/drawing/2014/main" id="{3A4D1888-8E5A-405C-9B32-0A8CB81812A6}"/>
              </a:ext>
            </a:extLst>
          </p:cNvPr>
          <p:cNvSpPr/>
          <p:nvPr/>
        </p:nvSpPr>
        <p:spPr bwMode="ltGray">
          <a:xfrm>
            <a:off x="4304117" y="1925240"/>
            <a:ext cx="977059" cy="537735"/>
          </a:xfrm>
          <a:prstGeom prst="rightArrow">
            <a:avLst/>
          </a:prstGeom>
          <a:noFill/>
          <a:ln w="15875">
            <a:solidFill>
              <a:schemeClr val="tx1"/>
            </a:solidFill>
            <a:prstDash val="sysDash"/>
            <a:headEnd type="none" w="med" len="med"/>
            <a:tailEnd type="none" w="med" len="med"/>
          </a:ln>
          <a:effectLst/>
        </p:spPr>
        <p:txBody>
          <a:bodyPr vert="horz" wrap="square" lIns="73321" tIns="36660" rIns="73321" bIns="36660" numCol="1" rtlCol="0" anchor="ctr" anchorCtr="0" compatLnSpc="1">
            <a:prstTxWarp prst="textNoShape">
              <a:avLst/>
            </a:prstTxWarp>
            <a:noAutofit/>
          </a:bodyPr>
          <a:lstStyle/>
          <a:p>
            <a:pPr algn="ctr" defTabSz="726932">
              <a:lnSpc>
                <a:spcPct val="85000"/>
              </a:lnSpc>
            </a:pPr>
            <a:endParaRPr lang="en-US" sz="1400" kern="0" dirty="0">
              <a:solidFill>
                <a:schemeClr val="bg1"/>
              </a:solidFill>
              <a:cs typeface="Arial"/>
            </a:endParaRPr>
          </a:p>
        </p:txBody>
      </p:sp>
      <p:pic>
        <p:nvPicPr>
          <p:cNvPr id="4" name="Picture 3" descr="A close up of a logo&#10;&#10;Description automatically generated">
            <a:extLst>
              <a:ext uri="{FF2B5EF4-FFF2-40B4-BE49-F238E27FC236}">
                <a16:creationId xmlns:a16="http://schemas.microsoft.com/office/drawing/2014/main" id="{05A2ACDC-AF48-4E4D-9EC0-18DCA29B5CDF}"/>
              </a:ext>
            </a:extLst>
          </p:cNvPr>
          <p:cNvPicPr>
            <a:picLocks noChangeAspect="1"/>
          </p:cNvPicPr>
          <p:nvPr/>
        </p:nvPicPr>
        <p:blipFill rotWithShape="1">
          <a:blip r:embed="rId5">
            <a:extLst>
              <a:ext uri="{28A0092B-C50C-407E-A947-70E740481C1C}">
                <a14:useLocalDpi xmlns:a14="http://schemas.microsoft.com/office/drawing/2010/main" val="0"/>
              </a:ext>
            </a:extLst>
          </a:blip>
          <a:srcRect l="15243" r="15675"/>
          <a:stretch/>
        </p:blipFill>
        <p:spPr>
          <a:xfrm>
            <a:off x="5391286" y="1525890"/>
            <a:ext cx="1064468" cy="1540871"/>
          </a:xfrm>
          <a:prstGeom prst="rect">
            <a:avLst/>
          </a:prstGeom>
        </p:spPr>
      </p:pic>
      <p:pic>
        <p:nvPicPr>
          <p:cNvPr id="22" name="Picture 21">
            <a:extLst>
              <a:ext uri="{FF2B5EF4-FFF2-40B4-BE49-F238E27FC236}">
                <a16:creationId xmlns:a16="http://schemas.microsoft.com/office/drawing/2014/main" id="{243A0DD0-5F4E-4AD3-A2AF-B4BEDE212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730" y="1781927"/>
            <a:ext cx="982244" cy="681048"/>
          </a:xfrm>
          <a:prstGeom prst="rect">
            <a:avLst/>
          </a:prstGeom>
        </p:spPr>
      </p:pic>
      <p:sp>
        <p:nvSpPr>
          <p:cNvPr id="25" name="Right Arrow 40">
            <a:extLst>
              <a:ext uri="{FF2B5EF4-FFF2-40B4-BE49-F238E27FC236}">
                <a16:creationId xmlns:a16="http://schemas.microsoft.com/office/drawing/2014/main" id="{1DF60B6C-75F6-4A38-A70E-942C7E61A167}"/>
              </a:ext>
            </a:extLst>
          </p:cNvPr>
          <p:cNvSpPr/>
          <p:nvPr/>
        </p:nvSpPr>
        <p:spPr bwMode="ltGray">
          <a:xfrm>
            <a:off x="8802772" y="1883266"/>
            <a:ext cx="936660" cy="537735"/>
          </a:xfrm>
          <a:prstGeom prst="rightArrow">
            <a:avLst/>
          </a:prstGeom>
          <a:noFill/>
          <a:ln w="15875">
            <a:solidFill>
              <a:schemeClr val="tx1"/>
            </a:solidFill>
            <a:prstDash val="sysDash"/>
            <a:headEnd type="none" w="med" len="med"/>
            <a:tailEnd type="none" w="med" len="med"/>
          </a:ln>
          <a:effectLst/>
        </p:spPr>
        <p:txBody>
          <a:bodyPr vert="horz" wrap="square" lIns="73321" tIns="36660" rIns="73321" bIns="36660" numCol="1" rtlCol="0" anchor="ctr" anchorCtr="0" compatLnSpc="1">
            <a:prstTxWarp prst="textNoShape">
              <a:avLst/>
            </a:prstTxWarp>
            <a:noAutofit/>
          </a:bodyPr>
          <a:lstStyle/>
          <a:p>
            <a:pPr algn="ctr" defTabSz="726932">
              <a:lnSpc>
                <a:spcPct val="85000"/>
              </a:lnSpc>
            </a:pPr>
            <a:endParaRPr lang="en-US" sz="1400" kern="0" dirty="0">
              <a:solidFill>
                <a:schemeClr val="bg1"/>
              </a:solidFill>
              <a:cs typeface="Arial"/>
            </a:endParaRPr>
          </a:p>
        </p:txBody>
      </p:sp>
      <p:pic>
        <p:nvPicPr>
          <p:cNvPr id="8" name="Picture 7" descr="A picture containing clock&#10;&#10;Description automatically generated">
            <a:extLst>
              <a:ext uri="{FF2B5EF4-FFF2-40B4-BE49-F238E27FC236}">
                <a16:creationId xmlns:a16="http://schemas.microsoft.com/office/drawing/2014/main" id="{AAD582FD-9E66-43F7-B04F-438BF6D091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9982" y="1525890"/>
            <a:ext cx="1190615" cy="1190615"/>
          </a:xfrm>
          <a:prstGeom prst="rect">
            <a:avLst/>
          </a:prstGeom>
        </p:spPr>
      </p:pic>
      <p:sp>
        <p:nvSpPr>
          <p:cNvPr id="26" name="TextBox 25">
            <a:extLst>
              <a:ext uri="{FF2B5EF4-FFF2-40B4-BE49-F238E27FC236}">
                <a16:creationId xmlns:a16="http://schemas.microsoft.com/office/drawing/2014/main" id="{F6791D45-09D0-40EA-9CE5-08BE24D5A201}"/>
              </a:ext>
            </a:extLst>
          </p:cNvPr>
          <p:cNvSpPr txBox="1"/>
          <p:nvPr/>
        </p:nvSpPr>
        <p:spPr>
          <a:xfrm>
            <a:off x="7499680" y="2934359"/>
            <a:ext cx="1864128" cy="974562"/>
          </a:xfrm>
          <a:prstGeom prst="rect">
            <a:avLst/>
          </a:prstGeom>
          <a:noFill/>
        </p:spPr>
        <p:txBody>
          <a:bodyPr wrap="square" rtlCol="0">
            <a:spAutoFit/>
          </a:bodyPr>
          <a:lstStyle/>
          <a:p>
            <a:r>
              <a:rPr lang="en-US" sz="1333" dirty="0">
                <a:latin typeface="Verdana" panose="020B0604030504040204" pitchFamily="34" charset="0"/>
                <a:ea typeface="Verdana" panose="020B0604030504040204" pitchFamily="34" charset="0"/>
              </a:rPr>
              <a:t>Prediction Models – </a:t>
            </a:r>
            <a:endParaRPr lang="en-US" sz="11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100" dirty="0">
                <a:latin typeface="Verdana" panose="020B0604030504040204" pitchFamily="34" charset="0"/>
                <a:ea typeface="Verdana" panose="020B0604030504040204" pitchFamily="34" charset="0"/>
              </a:rPr>
              <a:t>Exponential Growth</a:t>
            </a:r>
          </a:p>
          <a:p>
            <a:pPr marL="171450" indent="-171450">
              <a:buFont typeface="Arial" panose="020B0604020202020204" pitchFamily="34" charset="0"/>
              <a:buChar char="•"/>
            </a:pPr>
            <a:r>
              <a:rPr lang="en-US" sz="1100" dirty="0">
                <a:latin typeface="Verdana" panose="020B0604030504040204" pitchFamily="34" charset="0"/>
                <a:ea typeface="Verdana" panose="020B0604030504040204" pitchFamily="34" charset="0"/>
              </a:rPr>
              <a:t>Sigmoid Function</a:t>
            </a:r>
          </a:p>
          <a:p>
            <a:pPr marL="171450" indent="-171450">
              <a:buFont typeface="Arial" panose="020B0604020202020204" pitchFamily="34" charset="0"/>
              <a:buChar char="•"/>
            </a:pPr>
            <a:r>
              <a:rPr lang="en-US" sz="1100" dirty="0">
                <a:latin typeface="Verdana" panose="020B0604030504040204" pitchFamily="34" charset="0"/>
                <a:ea typeface="Verdana" panose="020B0604030504040204" pitchFamily="34" charset="0"/>
              </a:rPr>
              <a:t>Power Law</a:t>
            </a:r>
          </a:p>
          <a:p>
            <a:pPr marL="171450" indent="-171450">
              <a:buFont typeface="Arial" panose="020B0604020202020204" pitchFamily="34" charset="0"/>
              <a:buChar char="•"/>
            </a:pPr>
            <a:r>
              <a:rPr lang="en-US" sz="1100" dirty="0">
                <a:latin typeface="Verdana" panose="020B0604030504040204" pitchFamily="34" charset="0"/>
                <a:ea typeface="Verdana" panose="020B0604030504040204" pitchFamily="34" charset="0"/>
              </a:rPr>
              <a:t>Logistic Growth</a:t>
            </a:r>
          </a:p>
        </p:txBody>
      </p:sp>
    </p:spTree>
    <p:extLst>
      <p:ext uri="{BB962C8B-B14F-4D97-AF65-F5344CB8AC3E}">
        <p14:creationId xmlns:p14="http://schemas.microsoft.com/office/powerpoint/2010/main" val="58539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0618178-4B5C-46A4-9E68-052C31FA6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06CC8F-A65F-4F6A-828B-7FF5FA9E8F52}"/>
              </a:ext>
            </a:extLst>
          </p:cNvPr>
          <p:cNvSpPr>
            <a:spLocks noGrp="1"/>
          </p:cNvSpPr>
          <p:nvPr>
            <p:ph type="ctrTitle"/>
          </p:nvPr>
        </p:nvSpPr>
        <p:spPr>
          <a:xfrm>
            <a:off x="5021821" y="3812954"/>
            <a:ext cx="6465287" cy="1516014"/>
          </a:xfrm>
        </p:spPr>
        <p:txBody>
          <a:bodyPr>
            <a:normAutofit/>
          </a:bodyPr>
          <a:lstStyle/>
          <a:p>
            <a:pPr algn="l"/>
            <a:r>
              <a:rPr lang="en-US" sz="4800">
                <a:solidFill>
                  <a:srgbClr val="FFFFFF"/>
                </a:solidFill>
              </a:rPr>
              <a:t>Data Exploration</a:t>
            </a:r>
          </a:p>
        </p:txBody>
      </p:sp>
      <p:pic>
        <p:nvPicPr>
          <p:cNvPr id="4" name="Picture 3">
            <a:extLst>
              <a:ext uri="{FF2B5EF4-FFF2-40B4-BE49-F238E27FC236}">
                <a16:creationId xmlns:a16="http://schemas.microsoft.com/office/drawing/2014/main" id="{1A32D67C-7FE8-4620-97B5-B7E05EDBF815}"/>
              </a:ext>
            </a:extLst>
          </p:cNvPr>
          <p:cNvPicPr>
            <a:picLocks noChangeAspect="1"/>
          </p:cNvPicPr>
          <p:nvPr/>
        </p:nvPicPr>
        <p:blipFill>
          <a:blip r:embed="rId2"/>
          <a:stretch>
            <a:fillRect/>
          </a:stretch>
        </p:blipFill>
        <p:spPr>
          <a:xfrm>
            <a:off x="117610" y="333375"/>
            <a:ext cx="4160452" cy="2525710"/>
          </a:xfrm>
          <a:prstGeom prst="rect">
            <a:avLst/>
          </a:prstGeom>
        </p:spPr>
      </p:pic>
      <p:pic>
        <p:nvPicPr>
          <p:cNvPr id="8" name="Picture 7">
            <a:extLst>
              <a:ext uri="{FF2B5EF4-FFF2-40B4-BE49-F238E27FC236}">
                <a16:creationId xmlns:a16="http://schemas.microsoft.com/office/drawing/2014/main" id="{72BC3032-6C45-4456-A1DF-10D3B98112A9}"/>
              </a:ext>
            </a:extLst>
          </p:cNvPr>
          <p:cNvPicPr>
            <a:picLocks noChangeAspect="1"/>
          </p:cNvPicPr>
          <p:nvPr/>
        </p:nvPicPr>
        <p:blipFill>
          <a:blip r:embed="rId3"/>
          <a:stretch>
            <a:fillRect/>
          </a:stretch>
        </p:blipFill>
        <p:spPr>
          <a:xfrm>
            <a:off x="-6161" y="3155557"/>
            <a:ext cx="4644836" cy="3676649"/>
          </a:xfrm>
          <a:prstGeom prst="rect">
            <a:avLst/>
          </a:prstGeom>
        </p:spPr>
      </p:pic>
      <p:pic>
        <p:nvPicPr>
          <p:cNvPr id="5" name="Picture 4">
            <a:extLst>
              <a:ext uri="{FF2B5EF4-FFF2-40B4-BE49-F238E27FC236}">
                <a16:creationId xmlns:a16="http://schemas.microsoft.com/office/drawing/2014/main" id="{D4673BED-1387-46F9-86A8-1E42C0BE4264}"/>
              </a:ext>
            </a:extLst>
          </p:cNvPr>
          <p:cNvPicPr>
            <a:picLocks noChangeAspect="1"/>
          </p:cNvPicPr>
          <p:nvPr/>
        </p:nvPicPr>
        <p:blipFill>
          <a:blip r:embed="rId4"/>
          <a:stretch>
            <a:fillRect/>
          </a:stretch>
        </p:blipFill>
        <p:spPr>
          <a:xfrm>
            <a:off x="7913940" y="427021"/>
            <a:ext cx="4308687" cy="2458257"/>
          </a:xfrm>
          <a:prstGeom prst="rect">
            <a:avLst/>
          </a:prstGeom>
        </p:spPr>
      </p:pic>
      <p:cxnSp>
        <p:nvCxnSpPr>
          <p:cNvPr id="26" name="Straight Connector 25">
            <a:extLst>
              <a:ext uri="{FF2B5EF4-FFF2-40B4-BE49-F238E27FC236}">
                <a16:creationId xmlns:a16="http://schemas.microsoft.com/office/drawing/2014/main" id="{936FD40B-09C1-46D7-9E32-CC9BD7629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9B44BC3-46FB-4788-9D71-9FCC65467016}"/>
              </a:ext>
            </a:extLst>
          </p:cNvPr>
          <p:cNvPicPr>
            <a:picLocks noChangeAspect="1"/>
          </p:cNvPicPr>
          <p:nvPr/>
        </p:nvPicPr>
        <p:blipFill>
          <a:blip r:embed="rId5"/>
          <a:stretch>
            <a:fillRect/>
          </a:stretch>
        </p:blipFill>
        <p:spPr>
          <a:xfrm>
            <a:off x="4178235" y="380198"/>
            <a:ext cx="4160452" cy="2458257"/>
          </a:xfrm>
          <a:prstGeom prst="rect">
            <a:avLst/>
          </a:prstGeom>
        </p:spPr>
      </p:pic>
    </p:spTree>
    <p:extLst>
      <p:ext uri="{BB962C8B-B14F-4D97-AF65-F5344CB8AC3E}">
        <p14:creationId xmlns:p14="http://schemas.microsoft.com/office/powerpoint/2010/main" val="370985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6CC8F-A65F-4F6A-828B-7FF5FA9E8F52}"/>
              </a:ext>
            </a:extLst>
          </p:cNvPr>
          <p:cNvSpPr>
            <a:spLocks noGrp="1"/>
          </p:cNvSpPr>
          <p:nvPr>
            <p:ph type="ctrTitle"/>
          </p:nvPr>
        </p:nvSpPr>
        <p:spPr>
          <a:xfrm>
            <a:off x="546351" y="433545"/>
            <a:ext cx="11139854" cy="930447"/>
          </a:xfrm>
        </p:spPr>
        <p:txBody>
          <a:bodyPr>
            <a:normAutofit/>
          </a:bodyPr>
          <a:lstStyle/>
          <a:p>
            <a:r>
              <a:rPr lang="en-US" sz="5400" dirty="0">
                <a:solidFill>
                  <a:srgbClr val="FFFFFF"/>
                </a:solidFill>
              </a:rPr>
              <a:t>Data Exploration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A657C8C-4199-41A0-8941-328EE67475BA}"/>
              </a:ext>
            </a:extLst>
          </p:cNvPr>
          <p:cNvPicPr>
            <a:picLocks noChangeAspect="1"/>
          </p:cNvPicPr>
          <p:nvPr/>
        </p:nvPicPr>
        <p:blipFill>
          <a:blip r:embed="rId2"/>
          <a:stretch>
            <a:fillRect/>
          </a:stretch>
        </p:blipFill>
        <p:spPr>
          <a:xfrm>
            <a:off x="76200" y="2277802"/>
            <a:ext cx="6019800" cy="4580198"/>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3960E20-387D-4334-8972-EC615BCEFA59}"/>
              </a:ext>
            </a:extLst>
          </p:cNvPr>
          <p:cNvPicPr>
            <a:picLocks noChangeAspect="1"/>
          </p:cNvPicPr>
          <p:nvPr/>
        </p:nvPicPr>
        <p:blipFill>
          <a:blip r:embed="rId3"/>
          <a:stretch>
            <a:fillRect/>
          </a:stretch>
        </p:blipFill>
        <p:spPr>
          <a:xfrm>
            <a:off x="6445073" y="2277801"/>
            <a:ext cx="5455917" cy="4580199"/>
          </a:xfrm>
          <a:prstGeom prst="rect">
            <a:avLst/>
          </a:prstGeom>
        </p:spPr>
      </p:pic>
    </p:spTree>
    <p:extLst>
      <p:ext uri="{BB962C8B-B14F-4D97-AF65-F5344CB8AC3E}">
        <p14:creationId xmlns:p14="http://schemas.microsoft.com/office/powerpoint/2010/main" val="185199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5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E3C0D-0352-411C-A4CE-2068A220F20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ko-KR" sz="2600" b="1" kern="1200">
                <a:solidFill>
                  <a:srgbClr val="FFFFFF"/>
                </a:solidFill>
                <a:effectLst>
                  <a:outerShdw blurRad="38100" dist="38100" dir="2700000" algn="tl">
                    <a:srgbClr val="000000">
                      <a:alpha val="43137"/>
                    </a:srgbClr>
                  </a:outerShdw>
                </a:effectLst>
                <a:latin typeface="+mj-lt"/>
                <a:ea typeface="+mj-ea"/>
                <a:cs typeface="+mj-cs"/>
              </a:rPr>
              <a:t>Prediction of COVID-19 Disease Spread </a:t>
            </a:r>
            <a:br>
              <a:rPr lang="en-US" altLang="ko-KR" sz="2600" kern="1200">
                <a:solidFill>
                  <a:srgbClr val="FFFFFF"/>
                </a:solidFill>
                <a:effectLst>
                  <a:outerShdw blurRad="38100" dist="38100" dir="2700000" algn="tl">
                    <a:srgbClr val="000000">
                      <a:alpha val="43137"/>
                    </a:srgbClr>
                  </a:outerShdw>
                </a:effectLst>
                <a:latin typeface="+mj-lt"/>
                <a:ea typeface="+mj-ea"/>
                <a:cs typeface="+mj-cs"/>
              </a:rPr>
            </a:br>
            <a:endParaRPr lang="en-US" sz="26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C83B9D00-62B2-4C73-B79F-E53612E8E41B}"/>
              </a:ext>
            </a:extLst>
          </p:cNvPr>
          <p:cNvPicPr>
            <a:picLocks noChangeAspect="1"/>
          </p:cNvPicPr>
          <p:nvPr/>
        </p:nvPicPr>
        <p:blipFill>
          <a:blip r:embed="rId2"/>
          <a:stretch>
            <a:fillRect/>
          </a:stretch>
        </p:blipFill>
        <p:spPr>
          <a:xfrm>
            <a:off x="3575870" y="559393"/>
            <a:ext cx="8677275" cy="5908082"/>
          </a:xfrm>
          <a:prstGeom prst="rect">
            <a:avLst/>
          </a:prstGeom>
        </p:spPr>
      </p:pic>
    </p:spTree>
    <p:extLst>
      <p:ext uri="{BB962C8B-B14F-4D97-AF65-F5344CB8AC3E}">
        <p14:creationId xmlns:p14="http://schemas.microsoft.com/office/powerpoint/2010/main" val="50735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06CC8F-A65F-4F6A-828B-7FF5FA9E8F52}"/>
              </a:ext>
            </a:extLst>
          </p:cNvPr>
          <p:cNvSpPr>
            <a:spLocks noGrp="1"/>
          </p:cNvSpPr>
          <p:nvPr>
            <p:ph type="ctrTitle"/>
          </p:nvPr>
        </p:nvSpPr>
        <p:spPr>
          <a:xfrm>
            <a:off x="1537097" y="2468941"/>
            <a:ext cx="9117807" cy="1207830"/>
          </a:xfrm>
        </p:spPr>
        <p:txBody>
          <a:bodyPr>
            <a:normAutofit/>
          </a:bodyPr>
          <a:lstStyle/>
          <a:p>
            <a:r>
              <a:rPr lang="en-US" dirty="0">
                <a:solidFill>
                  <a:schemeClr val="bg1"/>
                </a:solidFill>
              </a:rPr>
              <a:t>Next Steps</a:t>
            </a:r>
          </a:p>
        </p:txBody>
      </p:sp>
      <p:sp>
        <p:nvSpPr>
          <p:cNvPr id="3" name="Subtitle 2">
            <a:extLst>
              <a:ext uri="{FF2B5EF4-FFF2-40B4-BE49-F238E27FC236}">
                <a16:creationId xmlns:a16="http://schemas.microsoft.com/office/drawing/2014/main" id="{9E6F210C-D151-4525-931E-C5013D4BFA3C}"/>
              </a:ext>
            </a:extLst>
          </p:cNvPr>
          <p:cNvSpPr>
            <a:spLocks noGrp="1"/>
          </p:cNvSpPr>
          <p:nvPr>
            <p:ph type="subTitle" idx="1"/>
          </p:nvPr>
        </p:nvSpPr>
        <p:spPr>
          <a:xfrm>
            <a:off x="940777" y="3960557"/>
            <a:ext cx="10313377" cy="1393957"/>
          </a:xfrm>
        </p:spPr>
        <p:txBody>
          <a:bodyPr>
            <a:noAutofit/>
          </a:bodyPr>
          <a:lstStyle/>
          <a:p>
            <a:pPr marL="342900" indent="-342900" algn="just">
              <a:buFont typeface="Arial" panose="020B0604020202020204" pitchFamily="34" charset="0"/>
              <a:buChar char="•"/>
            </a:pPr>
            <a:r>
              <a:rPr lang="en-US" sz="1600" dirty="0">
                <a:solidFill>
                  <a:schemeClr val="bg1"/>
                </a:solidFill>
              </a:rPr>
              <a:t>We can still consider working on fine-tuning the prediction model or identifying an equation for the curve.  </a:t>
            </a:r>
            <a:br>
              <a:rPr lang="en-US" sz="1600" dirty="0">
                <a:solidFill>
                  <a:schemeClr val="bg1"/>
                </a:solidFill>
              </a:rPr>
            </a:br>
            <a:endParaRPr lang="en-US" sz="1600" dirty="0">
              <a:solidFill>
                <a:schemeClr val="bg1"/>
              </a:solidFill>
            </a:endParaRPr>
          </a:p>
          <a:p>
            <a:pPr marL="342900" indent="-342900" algn="just">
              <a:buFont typeface="Arial" panose="020B0604020202020204" pitchFamily="34" charset="0"/>
              <a:buChar char="•"/>
            </a:pPr>
            <a:r>
              <a:rPr lang="en-US" sz="1600" dirty="0">
                <a:solidFill>
                  <a:schemeClr val="bg1"/>
                </a:solidFill>
              </a:rPr>
              <a:t>However, on the comparison of COVID Confirmed cases from different countries, the growth rate differs between countries that could be based on population or other factors like medical treatments, precautionary measures taken. And we can include more metrics that can bring more accuracy to the prediction by adding more datasets</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46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descr="A close up of a logo&#10;&#10;Description automatically generated">
            <a:extLst>
              <a:ext uri="{FF2B5EF4-FFF2-40B4-BE49-F238E27FC236}">
                <a16:creationId xmlns:a16="http://schemas.microsoft.com/office/drawing/2014/main" id="{9C153711-2649-425C-ADC5-4508A0FC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032" y="1008543"/>
            <a:ext cx="1643895" cy="970668"/>
          </a:xfrm>
          <a:prstGeom prst="rect">
            <a:avLst/>
          </a:prstGeom>
        </p:spPr>
      </p:pic>
      <p:cxnSp>
        <p:nvCxnSpPr>
          <p:cNvPr id="20" name="Straight Connector 19">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6CC8F-A65F-4F6A-828B-7FF5FA9E8F52}"/>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rPr>
              <a:t>About Us</a:t>
            </a:r>
          </a:p>
        </p:txBody>
      </p:sp>
      <p:cxnSp>
        <p:nvCxnSpPr>
          <p:cNvPr id="24" name="Straight Connector 23">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 name="Picture 20" descr="A person posing for the camera&#10;&#10;Description automatically generated">
            <a:extLst>
              <a:ext uri="{FF2B5EF4-FFF2-40B4-BE49-F238E27FC236}">
                <a16:creationId xmlns:a16="http://schemas.microsoft.com/office/drawing/2014/main" id="{D450863C-A13B-43B7-A69F-075BB1CDA280}"/>
              </a:ext>
            </a:extLst>
          </p:cNvPr>
          <p:cNvPicPr>
            <a:picLocks noChangeAspect="1"/>
          </p:cNvPicPr>
          <p:nvPr/>
        </p:nvPicPr>
        <p:blipFill rotWithShape="1">
          <a:blip r:embed="rId3">
            <a:extLst>
              <a:ext uri="{28A0092B-C50C-407E-A947-70E740481C1C}">
                <a14:useLocalDpi xmlns:a14="http://schemas.microsoft.com/office/drawing/2010/main" val="0"/>
              </a:ext>
            </a:extLst>
          </a:blip>
          <a:srcRect l="22728" t="27362" r="29002" b="26805"/>
          <a:stretch/>
        </p:blipFill>
        <p:spPr>
          <a:xfrm>
            <a:off x="644472" y="803356"/>
            <a:ext cx="2239134" cy="3372285"/>
          </a:xfrm>
          <a:prstGeom prst="flowChartConnector">
            <a:avLst/>
          </a:prstGeom>
        </p:spPr>
      </p:pic>
      <p:pic>
        <p:nvPicPr>
          <p:cNvPr id="23" name="Picture 22" descr="A person posing for a picture&#10;&#10;Description automatically generated">
            <a:extLst>
              <a:ext uri="{FF2B5EF4-FFF2-40B4-BE49-F238E27FC236}">
                <a16:creationId xmlns:a16="http://schemas.microsoft.com/office/drawing/2014/main" id="{D5F6C09D-ACCF-442C-BD31-1216ABF8E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8937" y="985870"/>
            <a:ext cx="2298453" cy="3031658"/>
          </a:xfrm>
          <a:prstGeom prst="flowChartConnector">
            <a:avLst/>
          </a:prstGeom>
        </p:spPr>
      </p:pic>
      <p:sp>
        <p:nvSpPr>
          <p:cNvPr id="25" name="TextBox 24">
            <a:extLst>
              <a:ext uri="{FF2B5EF4-FFF2-40B4-BE49-F238E27FC236}">
                <a16:creationId xmlns:a16="http://schemas.microsoft.com/office/drawing/2014/main" id="{9CC762F4-6372-47D6-9F1E-8143B63B7EB8}"/>
              </a:ext>
            </a:extLst>
          </p:cNvPr>
          <p:cNvSpPr txBox="1"/>
          <p:nvPr/>
        </p:nvSpPr>
        <p:spPr>
          <a:xfrm>
            <a:off x="3217159" y="477749"/>
            <a:ext cx="2404962" cy="400110"/>
          </a:xfrm>
          <a:prstGeom prst="rect">
            <a:avLst/>
          </a:prstGeom>
          <a:noFill/>
        </p:spPr>
        <p:txBody>
          <a:bodyPr wrap="square" rtlCol="0">
            <a:spAutoFit/>
          </a:bodyPr>
          <a:lstStyle/>
          <a:p>
            <a:r>
              <a:rPr lang="en-US" sz="2000" dirty="0"/>
              <a:t>Jayshree Jagathi AP</a:t>
            </a:r>
            <a:endParaRPr lang="en-US" dirty="0"/>
          </a:p>
        </p:txBody>
      </p:sp>
      <p:sp>
        <p:nvSpPr>
          <p:cNvPr id="27" name="Rectangle 26">
            <a:extLst>
              <a:ext uri="{FF2B5EF4-FFF2-40B4-BE49-F238E27FC236}">
                <a16:creationId xmlns:a16="http://schemas.microsoft.com/office/drawing/2014/main" id="{CEF4246B-E5E6-4635-9583-0CDC64C2F67A}"/>
              </a:ext>
            </a:extLst>
          </p:cNvPr>
          <p:cNvSpPr/>
          <p:nvPr/>
        </p:nvSpPr>
        <p:spPr>
          <a:xfrm>
            <a:off x="3236882" y="2443661"/>
            <a:ext cx="2753198" cy="1477328"/>
          </a:xfrm>
          <a:prstGeom prst="rect">
            <a:avLst/>
          </a:prstGeom>
        </p:spPr>
        <p:txBody>
          <a:bodyPr wrap="square">
            <a:spAutoFit/>
          </a:bodyPr>
          <a:lstStyle/>
          <a:p>
            <a:r>
              <a:rPr lang="en-US" dirty="0"/>
              <a:t>Education:</a:t>
            </a:r>
          </a:p>
          <a:p>
            <a:r>
              <a:rPr lang="en-US" dirty="0"/>
              <a:t>B.E in Computer Science (2013-17)</a:t>
            </a:r>
          </a:p>
          <a:p>
            <a:r>
              <a:rPr lang="en-US" dirty="0"/>
              <a:t>MBA in Marketing &amp; Analytics (2017-19)</a:t>
            </a:r>
          </a:p>
        </p:txBody>
      </p:sp>
      <p:sp>
        <p:nvSpPr>
          <p:cNvPr id="30" name="Rectangle 29">
            <a:extLst>
              <a:ext uri="{FF2B5EF4-FFF2-40B4-BE49-F238E27FC236}">
                <a16:creationId xmlns:a16="http://schemas.microsoft.com/office/drawing/2014/main" id="{803B4A82-8DE8-4CEA-BC37-98D14DA94858}"/>
              </a:ext>
            </a:extLst>
          </p:cNvPr>
          <p:cNvSpPr/>
          <p:nvPr/>
        </p:nvSpPr>
        <p:spPr>
          <a:xfrm>
            <a:off x="3217159" y="1718051"/>
            <a:ext cx="2270173" cy="369332"/>
          </a:xfrm>
          <a:prstGeom prst="rect">
            <a:avLst/>
          </a:prstGeom>
        </p:spPr>
        <p:txBody>
          <a:bodyPr wrap="none">
            <a:spAutoFit/>
          </a:bodyPr>
          <a:lstStyle/>
          <a:p>
            <a:r>
              <a:rPr lang="en-US" dirty="0"/>
              <a:t>Business Data Analyst </a:t>
            </a:r>
          </a:p>
        </p:txBody>
      </p:sp>
      <p:sp>
        <p:nvSpPr>
          <p:cNvPr id="31" name="TextBox 30">
            <a:extLst>
              <a:ext uri="{FF2B5EF4-FFF2-40B4-BE49-F238E27FC236}">
                <a16:creationId xmlns:a16="http://schemas.microsoft.com/office/drawing/2014/main" id="{C8315E86-381F-4553-A71C-BD28F3B07601}"/>
              </a:ext>
            </a:extLst>
          </p:cNvPr>
          <p:cNvSpPr txBox="1"/>
          <p:nvPr/>
        </p:nvSpPr>
        <p:spPr>
          <a:xfrm>
            <a:off x="6116499" y="482655"/>
            <a:ext cx="3507252" cy="677108"/>
          </a:xfrm>
          <a:prstGeom prst="rect">
            <a:avLst/>
          </a:prstGeom>
          <a:noFill/>
        </p:spPr>
        <p:txBody>
          <a:bodyPr wrap="square" rtlCol="0">
            <a:spAutoFit/>
          </a:bodyPr>
          <a:lstStyle/>
          <a:p>
            <a:r>
              <a:rPr lang="en-US" sz="2000" dirty="0" err="1"/>
              <a:t>Hemakiruthika</a:t>
            </a:r>
            <a:r>
              <a:rPr lang="en-US" sz="2000" dirty="0"/>
              <a:t> M  </a:t>
            </a:r>
          </a:p>
          <a:p>
            <a:endParaRPr lang="en-US" dirty="0"/>
          </a:p>
        </p:txBody>
      </p:sp>
      <p:sp>
        <p:nvSpPr>
          <p:cNvPr id="32" name="Rectangle 31">
            <a:extLst>
              <a:ext uri="{FF2B5EF4-FFF2-40B4-BE49-F238E27FC236}">
                <a16:creationId xmlns:a16="http://schemas.microsoft.com/office/drawing/2014/main" id="{969C5170-56FC-4D8C-832B-4A78FA37AA9A}"/>
              </a:ext>
            </a:extLst>
          </p:cNvPr>
          <p:cNvSpPr/>
          <p:nvPr/>
        </p:nvSpPr>
        <p:spPr>
          <a:xfrm>
            <a:off x="6142271" y="2443661"/>
            <a:ext cx="2664026" cy="1477328"/>
          </a:xfrm>
          <a:prstGeom prst="rect">
            <a:avLst/>
          </a:prstGeom>
        </p:spPr>
        <p:txBody>
          <a:bodyPr wrap="square">
            <a:spAutoFit/>
          </a:bodyPr>
          <a:lstStyle/>
          <a:p>
            <a:r>
              <a:rPr lang="en-US" dirty="0"/>
              <a:t>Education:</a:t>
            </a:r>
          </a:p>
          <a:p>
            <a:r>
              <a:rPr lang="en-US" dirty="0"/>
              <a:t>B.E in Computer Science (2013-17)</a:t>
            </a:r>
          </a:p>
          <a:p>
            <a:r>
              <a:rPr lang="en-US" dirty="0"/>
              <a:t>M.E in Computer Science (2017-19)</a:t>
            </a:r>
          </a:p>
        </p:txBody>
      </p:sp>
      <p:pic>
        <p:nvPicPr>
          <p:cNvPr id="33" name="Picture 32" descr="A picture containing drawing&#10;&#10;Description automatically generated">
            <a:extLst>
              <a:ext uri="{FF2B5EF4-FFF2-40B4-BE49-F238E27FC236}">
                <a16:creationId xmlns:a16="http://schemas.microsoft.com/office/drawing/2014/main" id="{95ADDBAB-B3A3-4308-9F1F-CCC23DA814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016" y="1099234"/>
            <a:ext cx="638662" cy="1117452"/>
          </a:xfrm>
          <a:prstGeom prst="rect">
            <a:avLst/>
          </a:prstGeom>
        </p:spPr>
      </p:pic>
      <p:sp>
        <p:nvSpPr>
          <p:cNvPr id="34" name="Rectangle 33">
            <a:extLst>
              <a:ext uri="{FF2B5EF4-FFF2-40B4-BE49-F238E27FC236}">
                <a16:creationId xmlns:a16="http://schemas.microsoft.com/office/drawing/2014/main" id="{2415F64E-BDA7-4A04-90EE-AA67F91A1075}"/>
              </a:ext>
            </a:extLst>
          </p:cNvPr>
          <p:cNvSpPr/>
          <p:nvPr/>
        </p:nvSpPr>
        <p:spPr>
          <a:xfrm>
            <a:off x="6907968" y="1435783"/>
            <a:ext cx="2003112" cy="369332"/>
          </a:xfrm>
          <a:prstGeom prst="rect">
            <a:avLst/>
          </a:prstGeom>
        </p:spPr>
        <p:txBody>
          <a:bodyPr wrap="none">
            <a:spAutoFit/>
          </a:bodyPr>
          <a:lstStyle/>
          <a:p>
            <a:r>
              <a:rPr lang="en-US" dirty="0"/>
              <a:t> Assistant Professor</a:t>
            </a:r>
          </a:p>
        </p:txBody>
      </p:sp>
      <p:sp>
        <p:nvSpPr>
          <p:cNvPr id="17" name="TextBox 16">
            <a:extLst>
              <a:ext uri="{FF2B5EF4-FFF2-40B4-BE49-F238E27FC236}">
                <a16:creationId xmlns:a16="http://schemas.microsoft.com/office/drawing/2014/main" id="{AAA727FE-17C0-490D-862E-9B84B441D435}"/>
              </a:ext>
            </a:extLst>
          </p:cNvPr>
          <p:cNvSpPr txBox="1"/>
          <p:nvPr/>
        </p:nvSpPr>
        <p:spPr>
          <a:xfrm>
            <a:off x="3416666" y="5912927"/>
            <a:ext cx="5600700" cy="369332"/>
          </a:xfrm>
          <a:prstGeom prst="rect">
            <a:avLst/>
          </a:prstGeom>
          <a:noFill/>
        </p:spPr>
        <p:txBody>
          <a:bodyPr wrap="square" rtlCol="0">
            <a:spAutoFit/>
          </a:bodyPr>
          <a:lstStyle/>
          <a:p>
            <a:r>
              <a:rPr lang="en-US" dirty="0">
                <a:solidFill>
                  <a:schemeClr val="bg1"/>
                </a:solidFill>
              </a:rPr>
              <a:t>Country: India    -    State: Tamil Nadu   -    City: Chennai </a:t>
            </a:r>
          </a:p>
        </p:txBody>
      </p:sp>
    </p:spTree>
    <p:extLst>
      <p:ext uri="{BB962C8B-B14F-4D97-AF65-F5344CB8AC3E}">
        <p14:creationId xmlns:p14="http://schemas.microsoft.com/office/powerpoint/2010/main" val="256182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D64E9C29AB014596832B4324F1E29E" ma:contentTypeVersion="12" ma:contentTypeDescription="Create a new document." ma:contentTypeScope="" ma:versionID="525d0a8645b553481fadb054b93fd36e">
  <xsd:schema xmlns:xsd="http://www.w3.org/2001/XMLSchema" xmlns:xs="http://www.w3.org/2001/XMLSchema" xmlns:p="http://schemas.microsoft.com/office/2006/metadata/properties" xmlns:ns3="e866d7da-5c0f-40ba-8bf2-2ab73e662d06" xmlns:ns4="7bf03f0a-6150-4b6d-affa-7366decd79a2" targetNamespace="http://schemas.microsoft.com/office/2006/metadata/properties" ma:root="true" ma:fieldsID="3af9a1bf6f54571e57ffe728a3be61cb" ns3:_="" ns4:_="">
    <xsd:import namespace="e866d7da-5c0f-40ba-8bf2-2ab73e662d06"/>
    <xsd:import namespace="7bf03f0a-6150-4b6d-affa-7366decd79a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66d7da-5c0f-40ba-8bf2-2ab73e662d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f03f0a-6150-4b6d-affa-7366decd79a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D521A0-9DC7-421F-941D-5958F2DB3F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66d7da-5c0f-40ba-8bf2-2ab73e662d06"/>
    <ds:schemaRef ds:uri="7bf03f0a-6150-4b6d-affa-7366decd79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F410CC-A031-4218-A5BD-E2D4B74DF53D}">
  <ds:schemaRefs>
    <ds:schemaRef ds:uri="http://schemas.microsoft.com/sharepoint/v3/contenttype/forms"/>
  </ds:schemaRefs>
</ds:datastoreItem>
</file>

<file path=customXml/itemProps3.xml><?xml version="1.0" encoding="utf-8"?>
<ds:datastoreItem xmlns:ds="http://schemas.openxmlformats.org/officeDocument/2006/customXml" ds:itemID="{9E2B9F4F-9E76-4D0A-B1AF-76DFC9002B33}">
  <ds:schemaRefs>
    <ds:schemaRef ds:uri="http://purl.org/dc/elements/1.1/"/>
    <ds:schemaRef ds:uri="http://schemas.microsoft.com/office/2006/metadata/properties"/>
    <ds:schemaRef ds:uri="7bf03f0a-6150-4b6d-affa-7366decd79a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866d7da-5c0f-40ba-8bf2-2ab73e662d0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TotalTime>
  <Words>148</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Problem Statement</vt:lpstr>
      <vt:lpstr>PowerPoint Presentation</vt:lpstr>
      <vt:lpstr>Data Exploration</vt:lpstr>
      <vt:lpstr>Data Exploration</vt:lpstr>
      <vt:lpstr>Prediction of COVID-19 Disease Spread  </vt:lpstr>
      <vt:lpstr>Next Steps</vt:lpstr>
      <vt:lpstr>About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Jayshree Jagathi</dc:creator>
  <cp:lastModifiedBy>Jayshree Jagathi</cp:lastModifiedBy>
  <cp:revision>5</cp:revision>
  <dcterms:created xsi:type="dcterms:W3CDTF">2020-04-07T07:52:34Z</dcterms:created>
  <dcterms:modified xsi:type="dcterms:W3CDTF">2020-04-07T08:27:58Z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0x010100BED64E9C29AB014596832B4324F1E29E</vt:lpwstr>
  </property>
</Properties>
</file>