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4" r:id="rId3"/>
    <p:sldId id="257" r:id="rId4"/>
    <p:sldId id="261" r:id="rId5"/>
    <p:sldId id="269" r:id="rId6"/>
    <p:sldId id="260" r:id="rId7"/>
    <p:sldId id="258" r:id="rId8"/>
    <p:sldId id="262" r:id="rId9"/>
    <p:sldId id="263" r:id="rId10"/>
    <p:sldId id="273" r:id="rId11"/>
    <p:sldId id="270" r:id="rId12"/>
    <p:sldId id="272" r:id="rId13"/>
    <p:sldId id="265" r:id="rId14"/>
    <p:sldId id="266" r:id="rId15"/>
    <p:sldId id="267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47"/>
    <a:srgbClr val="FF5050"/>
    <a:srgbClr val="990099"/>
    <a:srgbClr val="FF4370"/>
    <a:srgbClr val="FE9202"/>
    <a:srgbClr val="FFF3E7"/>
    <a:srgbClr val="5EEC3C"/>
    <a:srgbClr val="CCCC00"/>
    <a:srgbClr val="FFCC6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11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79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45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01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76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27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63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1655520"/>
            <a:ext cx="626090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1424" y="1655520"/>
            <a:ext cx="6260905" cy="1527050"/>
          </a:xfrm>
        </p:spPr>
        <p:txBody>
          <a:bodyPr/>
          <a:lstStyle/>
          <a:p>
            <a:r>
              <a:rPr lang="en-US" dirty="0"/>
              <a:t>EDA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89"/>
            <a:ext cx="8093365" cy="610820"/>
          </a:xfrm>
        </p:spPr>
        <p:txBody>
          <a:bodyPr>
            <a:normAutofit/>
          </a:bodyPr>
          <a:lstStyle/>
          <a:p>
            <a:r>
              <a:rPr lang="en-US" dirty="0"/>
              <a:t>By – Jagat Ram Semwal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FE568C-C0FF-4917-859D-9CF36F413F82}"/>
              </a:ext>
            </a:extLst>
          </p:cNvPr>
          <p:cNvSpPr txBox="1">
            <a:spLocks/>
          </p:cNvSpPr>
          <p:nvPr/>
        </p:nvSpPr>
        <p:spPr>
          <a:xfrm>
            <a:off x="448965" y="281175"/>
            <a:ext cx="8246070" cy="61082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</a:rPr>
              <a:t>Engine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CE7C8-3631-426A-B149-B182597156D6}"/>
              </a:ext>
            </a:extLst>
          </p:cNvPr>
          <p:cNvSpPr txBox="1"/>
          <p:nvPr/>
        </p:nvSpPr>
        <p:spPr>
          <a:xfrm>
            <a:off x="296260" y="2287872"/>
            <a:ext cx="35122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rgbClr val="373A3C"/>
              </a:solidFill>
              <a:latin typeface="inherit"/>
            </a:endParaRPr>
          </a:p>
          <a:p>
            <a:pPr algn="l"/>
            <a:r>
              <a:rPr lang="en-US" sz="1400" dirty="0">
                <a:solidFill>
                  <a:srgbClr val="373A3C"/>
                </a:solidFill>
                <a:latin typeface="inherit"/>
              </a:rPr>
              <a:t>Gas &amp; Diesel engines provides high mileage</a:t>
            </a:r>
            <a:endParaRPr lang="en-US" sz="1400" i="0" dirty="0">
              <a:solidFill>
                <a:srgbClr val="373A3C"/>
              </a:solidFill>
              <a:effectLst/>
              <a:latin typeface="inherit"/>
            </a:endParaRPr>
          </a:p>
          <a:p>
            <a:pPr algn="l"/>
            <a:endParaRPr lang="en-US" sz="1400" i="0" dirty="0">
              <a:solidFill>
                <a:srgbClr val="373A3C"/>
              </a:solidFill>
              <a:effectLst/>
              <a:latin typeface="inherit"/>
            </a:endParaRPr>
          </a:p>
          <a:p>
            <a:r>
              <a:rPr lang="en-US" sz="1400" i="0" dirty="0">
                <a:solidFill>
                  <a:srgbClr val="373A3C"/>
                </a:solidFill>
                <a:effectLst/>
                <a:latin typeface="inherit"/>
              </a:rPr>
              <a:t>Gas cars are the most </a:t>
            </a:r>
            <a:r>
              <a:rPr lang="en-US" sz="1400" dirty="0">
                <a:solidFill>
                  <a:srgbClr val="373A3C"/>
                </a:solidFill>
                <a:latin typeface="inherit"/>
              </a:rPr>
              <a:t>affordable</a:t>
            </a:r>
          </a:p>
          <a:p>
            <a:pPr algn="l"/>
            <a:endParaRPr lang="en-US" sz="1400" i="0" dirty="0">
              <a:solidFill>
                <a:srgbClr val="373A3C"/>
              </a:solidFill>
              <a:effectLst/>
              <a:latin typeface="inherit"/>
            </a:endParaRPr>
          </a:p>
        </p:txBody>
      </p:sp>
      <p:pic>
        <p:nvPicPr>
          <p:cNvPr id="8" name="Graphic 7" descr="Convertible outline">
            <a:extLst>
              <a:ext uri="{FF2B5EF4-FFF2-40B4-BE49-F238E27FC236}">
                <a16:creationId xmlns:a16="http://schemas.microsoft.com/office/drawing/2014/main" id="{2980837A-EA6E-43DC-8DFE-1FE5FAE2C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7080" y="0"/>
            <a:ext cx="2137870" cy="12580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8340DF-8CE5-484F-97D7-F7FA4139C8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705" y="3029865"/>
            <a:ext cx="4236404" cy="19851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077C26-A127-42E9-B6C3-540FF84997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550" y="1173170"/>
            <a:ext cx="4167559" cy="170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477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FE568C-C0FF-4917-859D-9CF36F413F82}"/>
              </a:ext>
            </a:extLst>
          </p:cNvPr>
          <p:cNvSpPr txBox="1">
            <a:spLocks/>
          </p:cNvSpPr>
          <p:nvPr/>
        </p:nvSpPr>
        <p:spPr>
          <a:xfrm>
            <a:off x="448965" y="281175"/>
            <a:ext cx="8246070" cy="61082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</a:rPr>
              <a:t>Body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62A9AB-D5C5-4E51-8773-A0549020903B}"/>
              </a:ext>
            </a:extLst>
          </p:cNvPr>
          <p:cNvSpPr txBox="1"/>
          <p:nvPr/>
        </p:nvSpPr>
        <p:spPr>
          <a:xfrm>
            <a:off x="754375" y="2332486"/>
            <a:ext cx="29013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Sedan is preferred in Executive class followed by crossover in Premium &amp; Luxury class</a:t>
            </a:r>
          </a:p>
          <a:p>
            <a:endParaRPr lang="en-US" sz="1400" dirty="0"/>
          </a:p>
          <a:p>
            <a:r>
              <a:rPr lang="en-US" sz="1400" dirty="0"/>
              <a:t>Crossover is preferred with Full drive</a:t>
            </a:r>
          </a:p>
          <a:p>
            <a:endParaRPr lang="en-US" sz="1400" dirty="0"/>
          </a:p>
          <a:p>
            <a:r>
              <a:rPr lang="en-US" sz="1400" dirty="0"/>
              <a:t>All other body types with Front drive</a:t>
            </a:r>
          </a:p>
          <a:p>
            <a:endParaRPr lang="en-US" sz="1400" dirty="0"/>
          </a:p>
        </p:txBody>
      </p:sp>
      <p:pic>
        <p:nvPicPr>
          <p:cNvPr id="8" name="Graphic 7" descr="Convertible outline">
            <a:extLst>
              <a:ext uri="{FF2B5EF4-FFF2-40B4-BE49-F238E27FC236}">
                <a16:creationId xmlns:a16="http://schemas.microsoft.com/office/drawing/2014/main" id="{599AC3FE-741C-4BFD-859B-D6284612C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7080" y="0"/>
            <a:ext cx="2137870" cy="12580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0FD141-54BA-476A-8F09-AAA204D6DC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525" y="3022200"/>
            <a:ext cx="3469828" cy="1840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0C77BF-4C0F-4B7D-9054-D04BC5745D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525" y="1236940"/>
            <a:ext cx="3469828" cy="172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93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FE568C-C0FF-4917-859D-9CF36F413F82}"/>
              </a:ext>
            </a:extLst>
          </p:cNvPr>
          <p:cNvSpPr txBox="1">
            <a:spLocks/>
          </p:cNvSpPr>
          <p:nvPr/>
        </p:nvSpPr>
        <p:spPr>
          <a:xfrm>
            <a:off x="448965" y="281175"/>
            <a:ext cx="8246070" cy="61082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</a:rPr>
              <a:t>Registration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62A9AB-D5C5-4E51-8773-A0549020903B}"/>
              </a:ext>
            </a:extLst>
          </p:cNvPr>
          <p:cNvSpPr txBox="1"/>
          <p:nvPr/>
        </p:nvSpPr>
        <p:spPr>
          <a:xfrm>
            <a:off x="754375" y="2332486"/>
            <a:ext cx="2901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Cars without registration are priced way lower than cars with registration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44B08D-77D3-4DC6-AFE6-54AF80D74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410" y="1502815"/>
            <a:ext cx="3391524" cy="3136670"/>
          </a:xfrm>
          <a:prstGeom prst="rect">
            <a:avLst/>
          </a:prstGeom>
        </p:spPr>
      </p:pic>
      <p:pic>
        <p:nvPicPr>
          <p:cNvPr id="8" name="Graphic 7" descr="Convertible outline">
            <a:extLst>
              <a:ext uri="{FF2B5EF4-FFF2-40B4-BE49-F238E27FC236}">
                <a16:creationId xmlns:a16="http://schemas.microsoft.com/office/drawing/2014/main" id="{599AC3FE-741C-4BFD-859B-D6284612C1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7080" y="0"/>
            <a:ext cx="2137870" cy="125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42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FE568C-C0FF-4917-859D-9CF36F413F82}"/>
              </a:ext>
            </a:extLst>
          </p:cNvPr>
          <p:cNvSpPr txBox="1">
            <a:spLocks/>
          </p:cNvSpPr>
          <p:nvPr/>
        </p:nvSpPr>
        <p:spPr>
          <a:xfrm>
            <a:off x="448965" y="281175"/>
            <a:ext cx="8246070" cy="61082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</a:rPr>
              <a:t>Correlation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155FA2-4C38-4146-BE37-9E06F8843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960930"/>
            <a:ext cx="8778240" cy="20173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8D592E-AA2E-446A-9106-A045D5B75D35}"/>
              </a:ext>
            </a:extLst>
          </p:cNvPr>
          <p:cNvSpPr txBox="1"/>
          <p:nvPr/>
        </p:nvSpPr>
        <p:spPr>
          <a:xfrm>
            <a:off x="448965" y="1350110"/>
            <a:ext cx="244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Negative (-0.4)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AD613-2390-4490-9865-2A32BF913ABA}"/>
              </a:ext>
            </a:extLst>
          </p:cNvPr>
          <p:cNvSpPr txBox="1"/>
          <p:nvPr/>
        </p:nvSpPr>
        <p:spPr>
          <a:xfrm>
            <a:off x="3350360" y="1350110"/>
            <a:ext cx="2595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Negative (-0.7)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8F1CEC-C9DA-4FBB-9EBB-586B82A54831}"/>
              </a:ext>
            </a:extLst>
          </p:cNvPr>
          <p:cNvSpPr txBox="1"/>
          <p:nvPr/>
        </p:nvSpPr>
        <p:spPr>
          <a:xfrm>
            <a:off x="6251755" y="1350110"/>
            <a:ext cx="2595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Positive (0.5)</a:t>
            </a:r>
          </a:p>
        </p:txBody>
      </p:sp>
      <p:pic>
        <p:nvPicPr>
          <p:cNvPr id="8" name="Graphic 7" descr="Convertible outline">
            <a:extLst>
              <a:ext uri="{FF2B5EF4-FFF2-40B4-BE49-F238E27FC236}">
                <a16:creationId xmlns:a16="http://schemas.microsoft.com/office/drawing/2014/main" id="{D78510B8-AE23-4748-B4EB-836E9E3ABD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7080" y="0"/>
            <a:ext cx="2137870" cy="125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6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Car prices decreases over time (Car Depreciation)</a:t>
            </a:r>
          </a:p>
          <a:p>
            <a:pPr marL="0" indent="0" algn="l">
              <a:buNone/>
            </a:pPr>
            <a:endParaRPr lang="en-US" sz="12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2007 &amp; 2008 car volume is higher than usual</a:t>
            </a:r>
          </a:p>
          <a:p>
            <a:pPr marL="0" indent="0" algn="l">
              <a:buNone/>
            </a:pPr>
            <a:endParaRPr lang="en-US" sz="12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Volkswagen followed by Mercedes-Benz are the top two brands available for sale</a:t>
            </a:r>
          </a:p>
          <a:p>
            <a:pPr marL="0" indent="0" algn="l">
              <a:buNone/>
            </a:pPr>
            <a:endParaRPr lang="en-US" sz="12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Sedan cars are preferred in Executive class while Crossover cars in Premium &amp; Luxury class</a:t>
            </a:r>
          </a:p>
          <a:p>
            <a:pPr marL="0" indent="0" algn="l">
              <a:buNone/>
            </a:pPr>
            <a:endParaRPr lang="en-US" sz="12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most preferred cars are Petrol followed by Diesel</a:t>
            </a:r>
          </a:p>
          <a:p>
            <a:pPr marL="0" indent="0" algn="l">
              <a:buNone/>
            </a:pPr>
            <a:endParaRPr lang="en-US" sz="12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Gas cars are the most economic in terms of price as well as fuel efficiency</a:t>
            </a:r>
          </a:p>
          <a:p>
            <a:pPr marL="0" indent="0" algn="l">
              <a:buNone/>
            </a:pPr>
            <a:endParaRPr lang="en-US" sz="12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Sedan is all time favorite car followed by crossover</a:t>
            </a:r>
          </a:p>
          <a:p>
            <a:pPr marL="0" indent="0" algn="l">
              <a:buNone/>
            </a:pPr>
            <a:endParaRPr lang="en-US" sz="12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Crossover cars are mostly full drive</a:t>
            </a:r>
          </a:p>
        </p:txBody>
      </p:sp>
      <p:pic>
        <p:nvPicPr>
          <p:cNvPr id="4" name="Graphic 3" descr="Convertible outline">
            <a:extLst>
              <a:ext uri="{FF2B5EF4-FFF2-40B4-BE49-F238E27FC236}">
                <a16:creationId xmlns:a16="http://schemas.microsoft.com/office/drawing/2014/main" id="{47433B9F-1DCD-4D85-873B-6B33D8442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080" y="0"/>
            <a:ext cx="2137870" cy="125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53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Actionable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8246070" cy="351221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Car prices being the most critical parameter needs an effective pricing system that can consider all factors that decides a car price.</a:t>
            </a:r>
          </a:p>
          <a:p>
            <a:pPr marL="0" indent="0" algn="l">
              <a:buNone/>
            </a:pPr>
            <a:endParaRPr lang="en-US" sz="1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Crossover Petrol variant can be recommended to high profile customers</a:t>
            </a:r>
          </a:p>
          <a:p>
            <a:pPr marL="0" indent="0" algn="l">
              <a:buNone/>
            </a:pPr>
            <a:endParaRPr lang="en-US" sz="1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Gas variant being the cheapest &amp; fuel efficient can be recommended for customers looking for an economic car</a:t>
            </a:r>
          </a:p>
          <a:p>
            <a:pPr marL="0" indent="0" algn="l">
              <a:buNone/>
            </a:pPr>
            <a:endParaRPr lang="en-US" sz="1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Old cars specially year 2007 &amp; 2008 cars should be sold at special discount or attractive deals to clear the stock</a:t>
            </a:r>
          </a:p>
          <a:p>
            <a:pPr marL="0" indent="0" algn="l">
              <a:buNone/>
            </a:pPr>
            <a:endParaRPr lang="en-US" sz="1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Highly recommend ‘Year </a:t>
            </a:r>
            <a:r>
              <a:rPr lang="en-US" sz="1400" dirty="0">
                <a:solidFill>
                  <a:srgbClr val="212121"/>
                </a:solidFill>
                <a:latin typeface="Roboto" panose="02000000000000000000" pitchFamily="2" charset="0"/>
              </a:rPr>
              <a:t>E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nd </a:t>
            </a:r>
            <a:r>
              <a:rPr lang="en-US" sz="1400" dirty="0">
                <a:solidFill>
                  <a:srgbClr val="212121"/>
                </a:solidFill>
                <a:latin typeface="Roboto" panose="02000000000000000000" pitchFamily="2" charset="0"/>
              </a:rPr>
              <a:t>S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ale’ with heavy discounts to increase sale and will be a win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win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deal for the customer and the company</a:t>
            </a:r>
          </a:p>
        </p:txBody>
      </p:sp>
      <p:pic>
        <p:nvPicPr>
          <p:cNvPr id="4" name="Graphic 3" descr="Convertible outline">
            <a:extLst>
              <a:ext uri="{FF2B5EF4-FFF2-40B4-BE49-F238E27FC236}">
                <a16:creationId xmlns:a16="http://schemas.microsoft.com/office/drawing/2014/main" id="{38D4737F-7363-40EF-812E-85EF98839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080" y="0"/>
            <a:ext cx="2137870" cy="125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1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1424" y="1655520"/>
            <a:ext cx="6260905" cy="1527050"/>
          </a:xfrm>
        </p:spPr>
        <p:txBody>
          <a:bodyPr/>
          <a:lstStyle/>
          <a:p>
            <a:r>
              <a:rPr lang="en-US" dirty="0"/>
              <a:t>Dream Cars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89"/>
            <a:ext cx="8093365" cy="610820"/>
          </a:xfrm>
        </p:spPr>
        <p:txBody>
          <a:bodyPr>
            <a:normAutofit/>
          </a:bodyPr>
          <a:lstStyle/>
          <a:p>
            <a:r>
              <a:rPr lang="en-US" dirty="0"/>
              <a:t>Take Home Your Dream Car</a:t>
            </a:r>
          </a:p>
          <a:p>
            <a:endParaRPr lang="en-US" dirty="0"/>
          </a:p>
        </p:txBody>
      </p:sp>
      <p:pic>
        <p:nvPicPr>
          <p:cNvPr id="4" name="Graphic 3" descr="Convertible outline">
            <a:extLst>
              <a:ext uri="{FF2B5EF4-FFF2-40B4-BE49-F238E27FC236}">
                <a16:creationId xmlns:a16="http://schemas.microsoft.com/office/drawing/2014/main" id="{285735BA-CA24-4C0A-BEF2-05E625727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50" y="2266340"/>
            <a:ext cx="2595070" cy="167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66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8246070" cy="3512210"/>
          </a:xfrm>
        </p:spPr>
        <p:txBody>
          <a:bodyPr>
            <a:normAutofit/>
          </a:bodyPr>
          <a:lstStyle/>
          <a:p>
            <a:r>
              <a:rPr lang="en-US" sz="1300" dirty="0"/>
              <a:t>Economist see car sales as an indicator to GDP. They believe “If People Feel Rich, They Will Buy Cars“</a:t>
            </a:r>
          </a:p>
          <a:p>
            <a:pPr marL="0" indent="0">
              <a:buNone/>
            </a:pPr>
            <a:endParaRPr lang="en-US" sz="1300" dirty="0"/>
          </a:p>
          <a:p>
            <a:r>
              <a:rPr lang="en-US" sz="1300" dirty="0"/>
              <a:t>With increasing GDP, people's living standard has also elevated globally</a:t>
            </a:r>
          </a:p>
          <a:p>
            <a:pPr marL="0" indent="0">
              <a:buNone/>
            </a:pPr>
            <a:endParaRPr lang="en-US" sz="1300" dirty="0"/>
          </a:p>
          <a:p>
            <a:r>
              <a:rPr lang="en-US" sz="1300" dirty="0"/>
              <a:t>People are buying cars like never before, but these all are not only the brand new cars</a:t>
            </a:r>
          </a:p>
          <a:p>
            <a:pPr marL="0" indent="0">
              <a:buNone/>
            </a:pPr>
            <a:endParaRPr lang="en-US" sz="1300" dirty="0"/>
          </a:p>
          <a:p>
            <a:r>
              <a:rPr lang="en-US" sz="1300" dirty="0"/>
              <a:t>So what makes someone buy a used car?</a:t>
            </a:r>
          </a:p>
          <a:p>
            <a:pPr marL="0" indent="0">
              <a:buNone/>
            </a:pPr>
            <a:endParaRPr lang="en-US" sz="1300" dirty="0"/>
          </a:p>
          <a:p>
            <a:pPr lvl="1"/>
            <a:r>
              <a:rPr lang="en-US" sz="1300" dirty="0"/>
              <a:t>A used car will be priced much lesser than the new car</a:t>
            </a:r>
          </a:p>
          <a:p>
            <a:pPr lvl="1"/>
            <a:r>
              <a:rPr lang="en-US" sz="1300" dirty="0"/>
              <a:t>It'll also fulfil the same purpose - status, comfort, convenience </a:t>
            </a:r>
            <a:r>
              <a:rPr lang="en-US" sz="1300" dirty="0" err="1"/>
              <a:t>etc</a:t>
            </a:r>
            <a:endParaRPr lang="en-US" sz="1300" dirty="0"/>
          </a:p>
          <a:p>
            <a:pPr lvl="1"/>
            <a:r>
              <a:rPr lang="en-US" sz="1300" dirty="0"/>
              <a:t>Used car is sometimes the best choice for people who recently got their license</a:t>
            </a:r>
          </a:p>
          <a:p>
            <a:pPr marL="457200" lvl="1" indent="0">
              <a:buNone/>
            </a:pPr>
            <a:endParaRPr lang="en-US" sz="1300" dirty="0"/>
          </a:p>
          <a:p>
            <a:r>
              <a:rPr lang="en-US" sz="1300" dirty="0"/>
              <a:t>What you expect the most from a used car?</a:t>
            </a:r>
          </a:p>
          <a:p>
            <a:pPr lvl="1"/>
            <a:r>
              <a:rPr lang="en-US" sz="1300" dirty="0"/>
              <a:t>You want it to be as reliable as a new car</a:t>
            </a:r>
          </a:p>
          <a:p>
            <a:pPr marL="0" indent="0">
              <a:buNone/>
            </a:pPr>
            <a:endParaRPr lang="en-US" sz="1300" dirty="0"/>
          </a:p>
          <a:p>
            <a:endParaRPr lang="en-US" sz="1300" dirty="0"/>
          </a:p>
        </p:txBody>
      </p:sp>
      <p:pic>
        <p:nvPicPr>
          <p:cNvPr id="5" name="Graphic 4" descr="Convertible outline">
            <a:extLst>
              <a:ext uri="{FF2B5EF4-FFF2-40B4-BE49-F238E27FC236}">
                <a16:creationId xmlns:a16="http://schemas.microsoft.com/office/drawing/2014/main" id="{A91F6D0A-B70F-45E7-910B-ED0F57E95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080" y="0"/>
            <a:ext cx="2137870" cy="125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8246070" cy="3512210"/>
          </a:xfrm>
        </p:spPr>
        <p:txBody>
          <a:bodyPr>
            <a:normAutofit/>
          </a:bodyPr>
          <a:lstStyle/>
          <a:p>
            <a:r>
              <a:rPr lang="en-US" sz="1400" dirty="0"/>
              <a:t>'Dream Cars' is a company that buys &amp; sells used cars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The company promise to provide three things</a:t>
            </a:r>
          </a:p>
          <a:p>
            <a:pPr marL="0" indent="0">
              <a:buNone/>
            </a:pPr>
            <a:endParaRPr lang="en-US" sz="1400" dirty="0"/>
          </a:p>
          <a:p>
            <a:pPr lvl="1"/>
            <a:r>
              <a:rPr lang="en-US" sz="1400" dirty="0"/>
              <a:t>Best Price</a:t>
            </a:r>
          </a:p>
          <a:p>
            <a:pPr lvl="1"/>
            <a:r>
              <a:rPr lang="en-US" sz="1400" dirty="0"/>
              <a:t>Best Car Condition &amp; Performance</a:t>
            </a:r>
          </a:p>
          <a:p>
            <a:pPr lvl="1"/>
            <a:r>
              <a:rPr lang="en-US" sz="1400" dirty="0"/>
              <a:t>Best After Sales Service</a:t>
            </a:r>
          </a:p>
          <a:p>
            <a:pPr marL="457200" lvl="1" indent="0">
              <a:buNone/>
            </a:pPr>
            <a:endParaRPr lang="en-US" sz="1400" dirty="0"/>
          </a:p>
          <a:p>
            <a:r>
              <a:rPr lang="en-US" sz="1400" dirty="0"/>
              <a:t>The company is looking to improve their business strategy &amp; sales</a:t>
            </a:r>
          </a:p>
        </p:txBody>
      </p:sp>
      <p:pic>
        <p:nvPicPr>
          <p:cNvPr id="4" name="Graphic 3" descr="Convertible outline">
            <a:extLst>
              <a:ext uri="{FF2B5EF4-FFF2-40B4-BE49-F238E27FC236}">
                <a16:creationId xmlns:a16="http://schemas.microsoft.com/office/drawing/2014/main" id="{C7A0F1D7-CEB7-4CE8-A9AC-B6A7B79B0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080" y="0"/>
            <a:ext cx="2137870" cy="125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53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808225"/>
            <a:ext cx="8246070" cy="2901389"/>
          </a:xfrm>
        </p:spPr>
        <p:txBody>
          <a:bodyPr>
            <a:norm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01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car         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Car brand name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02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model       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Available car different Variants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03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year        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purchasing Year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04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body        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Body type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Hatchback, Sedan, Crossover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etc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05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mileage     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car Mileage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|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06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engV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Engine version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|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07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engType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Car Fuel type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 - 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Petrol, Diesel, gas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etc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|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08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drive       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Wheel Drive Front, back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|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09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registration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Check if the vehicle is registered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|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price       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Price of Car in $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|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11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Car Category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Executive, Premium &amp; Luxury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|</a:t>
            </a:r>
          </a:p>
          <a:p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1300" dirty="0"/>
          </a:p>
        </p:txBody>
      </p:sp>
      <p:pic>
        <p:nvPicPr>
          <p:cNvPr id="4" name="Graphic 3" descr="Convertible outline">
            <a:extLst>
              <a:ext uri="{FF2B5EF4-FFF2-40B4-BE49-F238E27FC236}">
                <a16:creationId xmlns:a16="http://schemas.microsoft.com/office/drawing/2014/main" id="{CF3F1500-0BB7-4D9F-8249-57AB8D2FD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080" y="0"/>
            <a:ext cx="2137870" cy="125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74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E1D47E-2AEB-4DF1-BC3B-6408623EE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4" y="1808225"/>
            <a:ext cx="3817626" cy="27906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F620FE-7F1B-4537-8B9B-4141E7087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115" y="1808225"/>
            <a:ext cx="3712967" cy="279069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3FE568C-C0FF-4917-859D-9CF36F413F82}"/>
              </a:ext>
            </a:extLst>
          </p:cNvPr>
          <p:cNvSpPr txBox="1">
            <a:spLocks/>
          </p:cNvSpPr>
          <p:nvPr/>
        </p:nvSpPr>
        <p:spPr>
          <a:xfrm>
            <a:off x="448965" y="281175"/>
            <a:ext cx="8246070" cy="61082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</a:rPr>
              <a:t>Cleaning Data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709EBC7-43DF-4776-AB67-24D725DC54B4}"/>
              </a:ext>
            </a:extLst>
          </p:cNvPr>
          <p:cNvSpPr txBox="1">
            <a:spLocks/>
          </p:cNvSpPr>
          <p:nvPr/>
        </p:nvSpPr>
        <p:spPr>
          <a:xfrm>
            <a:off x="531810" y="1175698"/>
            <a:ext cx="4040188" cy="47982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rgbClr val="002060"/>
                </a:solidFill>
              </a:rPr>
              <a:t>Before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162D59FC-39CF-4C19-9F89-9ED42C8F0323}"/>
              </a:ext>
            </a:extLst>
          </p:cNvPr>
          <p:cNvSpPr txBox="1">
            <a:spLocks/>
          </p:cNvSpPr>
          <p:nvPr/>
        </p:nvSpPr>
        <p:spPr>
          <a:xfrm>
            <a:off x="4571999" y="1175698"/>
            <a:ext cx="4041775" cy="47982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rgbClr val="002060"/>
                </a:solidFill>
              </a:rPr>
              <a:t>After</a:t>
            </a:r>
          </a:p>
        </p:txBody>
      </p:sp>
      <p:pic>
        <p:nvPicPr>
          <p:cNvPr id="7" name="Graphic 6" descr="Convertible outline">
            <a:extLst>
              <a:ext uri="{FF2B5EF4-FFF2-40B4-BE49-F238E27FC236}">
                <a16:creationId xmlns:a16="http://schemas.microsoft.com/office/drawing/2014/main" id="{D39E28C2-A67A-4046-AC05-28A0069B0C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7080" y="0"/>
            <a:ext cx="2137870" cy="125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Brand &amp; Category Share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1810" y="1197405"/>
            <a:ext cx="4040188" cy="479822"/>
          </a:xfrm>
        </p:spPr>
        <p:txBody>
          <a:bodyPr/>
          <a:lstStyle/>
          <a:p>
            <a:r>
              <a:rPr lang="en-US" dirty="0"/>
              <a:t>Brand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71999" y="1197405"/>
            <a:ext cx="4041775" cy="479822"/>
          </a:xfrm>
        </p:spPr>
        <p:txBody>
          <a:bodyPr/>
          <a:lstStyle/>
          <a:p>
            <a:r>
              <a:rPr lang="en-US" dirty="0"/>
              <a:t>Category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6D31BFA-0FCF-4907-9856-B9973D6EB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80" y="1808225"/>
            <a:ext cx="3200325" cy="3200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B42A818-B7D0-46D7-9445-C3FCEDD89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820" y="1808225"/>
            <a:ext cx="3200400" cy="3200400"/>
          </a:xfrm>
          <a:prstGeom prst="rect">
            <a:avLst/>
          </a:prstGeom>
        </p:spPr>
      </p:pic>
      <p:pic>
        <p:nvPicPr>
          <p:cNvPr id="8" name="Graphic 7" descr="Convertible outline">
            <a:extLst>
              <a:ext uri="{FF2B5EF4-FFF2-40B4-BE49-F238E27FC236}">
                <a16:creationId xmlns:a16="http://schemas.microsoft.com/office/drawing/2014/main" id="{EF883D9B-20FB-4916-80C2-C08664A7B5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7080" y="-24235"/>
            <a:ext cx="2137870" cy="125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FE568C-C0FF-4917-859D-9CF36F413F82}"/>
              </a:ext>
            </a:extLst>
          </p:cNvPr>
          <p:cNvSpPr txBox="1">
            <a:spLocks/>
          </p:cNvSpPr>
          <p:nvPr/>
        </p:nvSpPr>
        <p:spPr>
          <a:xfrm>
            <a:off x="448965" y="281175"/>
            <a:ext cx="8246070" cy="61082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</a:rPr>
              <a:t>Car Count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22C7C2-4843-4647-AACB-F4F09A843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45" y="1502815"/>
            <a:ext cx="5802790" cy="32068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650D48-17EE-4E18-AB21-367A01157BFB}"/>
              </a:ext>
            </a:extLst>
          </p:cNvPr>
          <p:cNvSpPr txBox="1"/>
          <p:nvPr/>
        </p:nvSpPr>
        <p:spPr>
          <a:xfrm>
            <a:off x="448965" y="2266340"/>
            <a:ext cx="2290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 have highest 1000+ cars from year 2008 and 800+ cars from 2007 </a:t>
            </a:r>
          </a:p>
        </p:txBody>
      </p:sp>
      <p:pic>
        <p:nvPicPr>
          <p:cNvPr id="5" name="Graphic 4" descr="Convertible outline">
            <a:extLst>
              <a:ext uri="{FF2B5EF4-FFF2-40B4-BE49-F238E27FC236}">
                <a16:creationId xmlns:a16="http://schemas.microsoft.com/office/drawing/2014/main" id="{5F105937-AC6C-47CB-BB98-23F3208368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7080" y="0"/>
            <a:ext cx="2137870" cy="125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55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FE568C-C0FF-4917-859D-9CF36F413F82}"/>
              </a:ext>
            </a:extLst>
          </p:cNvPr>
          <p:cNvSpPr txBox="1">
            <a:spLocks/>
          </p:cNvSpPr>
          <p:nvPr/>
        </p:nvSpPr>
        <p:spPr>
          <a:xfrm>
            <a:off x="448965" y="281175"/>
            <a:ext cx="8246070" cy="61082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</a:rPr>
              <a:t>Price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7E45BC-2BC5-4F80-9A4C-514AE9F04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540" y="1655520"/>
            <a:ext cx="6161280" cy="28871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0CE7C8-3631-426A-B149-B182597156D6}"/>
              </a:ext>
            </a:extLst>
          </p:cNvPr>
          <p:cNvSpPr txBox="1"/>
          <p:nvPr/>
        </p:nvSpPr>
        <p:spPr>
          <a:xfrm>
            <a:off x="296261" y="2287872"/>
            <a:ext cx="21378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i="0" dirty="0">
                <a:solidFill>
                  <a:srgbClr val="373A3C"/>
                </a:solidFill>
                <a:effectLst/>
                <a:latin typeface="inherit"/>
              </a:rPr>
              <a:t>Car Depreciation – is not a new term</a:t>
            </a:r>
          </a:p>
          <a:p>
            <a:pPr algn="l"/>
            <a:endParaRPr lang="en-US" sz="1400" dirty="0">
              <a:solidFill>
                <a:srgbClr val="373A3C"/>
              </a:solidFill>
              <a:latin typeface="inherit"/>
            </a:endParaRPr>
          </a:p>
          <a:p>
            <a:pPr algn="l"/>
            <a:r>
              <a:rPr lang="en-US" sz="1400" i="0" dirty="0">
                <a:solidFill>
                  <a:srgbClr val="373A3C"/>
                </a:solidFill>
                <a:effectLst/>
                <a:latin typeface="inherit"/>
              </a:rPr>
              <a:t>We’re all aware that the car prices decreases over time.</a:t>
            </a:r>
          </a:p>
        </p:txBody>
      </p:sp>
      <p:pic>
        <p:nvPicPr>
          <p:cNvPr id="8" name="Graphic 7" descr="Convertible outline">
            <a:extLst>
              <a:ext uri="{FF2B5EF4-FFF2-40B4-BE49-F238E27FC236}">
                <a16:creationId xmlns:a16="http://schemas.microsoft.com/office/drawing/2014/main" id="{2980837A-EA6E-43DC-8DFE-1FE5FAE2C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7080" y="0"/>
            <a:ext cx="2137870" cy="125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69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605</Words>
  <Application>Microsoft Office PowerPoint</Application>
  <PresentationFormat>On-screen Show (16:9)</PresentationFormat>
  <Paragraphs>103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inherit</vt:lpstr>
      <vt:lpstr>Roboto</vt:lpstr>
      <vt:lpstr>Office Theme</vt:lpstr>
      <vt:lpstr>EDA Project</vt:lpstr>
      <vt:lpstr>Dream Cars</vt:lpstr>
      <vt:lpstr>Introduction</vt:lpstr>
      <vt:lpstr>Problem Statement</vt:lpstr>
      <vt:lpstr>Problem Statement</vt:lpstr>
      <vt:lpstr>PowerPoint Presentation</vt:lpstr>
      <vt:lpstr>Brand &amp; Category Share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Actionable Insights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Semwal, Jagat Ram</cp:lastModifiedBy>
  <cp:revision>192</cp:revision>
  <dcterms:created xsi:type="dcterms:W3CDTF">2013-08-21T19:17:07Z</dcterms:created>
  <dcterms:modified xsi:type="dcterms:W3CDTF">2021-11-18T19:39:14Z</dcterms:modified>
</cp:coreProperties>
</file>