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solidFill>
            <a:schemeClr val="bg1"/>
          </a:solidFill>
          <a:ln w="6350" cap="sq" cmpd="sng" algn="ctr">
            <a:solidFill>
              <a:srgbClr val="92D050"/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97646-4639-4388-8E0C-16C946B1F9EF}" type="datetimeFigureOut">
              <a:rPr lang="en-AU" smtClean="0"/>
              <a:pPr/>
              <a:t>23/08/2014</a:t>
            </a:fld>
            <a:endParaRPr lang="en-A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3776DAE3-180B-4BD6-BD57-A6577605E3CE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97646-4639-4388-8E0C-16C946B1F9EF}" type="datetimeFigureOut">
              <a:rPr lang="en-AU" smtClean="0"/>
              <a:pPr/>
              <a:t>23/08/2014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6DAE3-180B-4BD6-BD57-A6577605E3C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97646-4639-4388-8E0C-16C946B1F9EF}" type="datetimeFigureOut">
              <a:rPr lang="en-AU" smtClean="0"/>
              <a:pPr/>
              <a:t>23/08/2014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6DAE3-180B-4BD6-BD57-A6577605E3C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97646-4639-4388-8E0C-16C946B1F9EF}" type="datetimeFigureOut">
              <a:rPr lang="en-AU" smtClean="0"/>
              <a:pPr/>
              <a:t>23/08/2014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6DAE3-180B-4BD6-BD57-A6577605E3CE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pic>
        <p:nvPicPr>
          <p:cNvPr id="9" name="Picture 2" descr="http://upload.wikimedia.org/wikipedia/commons/0/06/Khanda_Orange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361" y="332656"/>
            <a:ext cx="683223" cy="777460"/>
          </a:xfrm>
          <a:prstGeom prst="rect">
            <a:avLst/>
          </a:prstGeom>
          <a:noFill/>
        </p:spPr>
      </p:pic>
      <p:pic>
        <p:nvPicPr>
          <p:cNvPr id="14340" name="Picture 4" descr="http://www.exoticindia.com/books/ek_onkar_audio_cd_icd022.jpg"/>
          <p:cNvPicPr>
            <a:picLocks noChangeAspect="1" noChangeArrowheads="1"/>
          </p:cNvPicPr>
          <p:nvPr userDrawn="1"/>
        </p:nvPicPr>
        <p:blipFill>
          <a:blip r:embed="rId3" cstate="print"/>
          <a:srcRect l="26927" t="18469" r="22585" b="34593"/>
          <a:stretch>
            <a:fillRect/>
          </a:stretch>
        </p:blipFill>
        <p:spPr bwMode="auto">
          <a:xfrm>
            <a:off x="8172400" y="332656"/>
            <a:ext cx="864096" cy="72008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97646-4639-4388-8E0C-16C946B1F9EF}" type="datetimeFigureOut">
              <a:rPr lang="en-AU" smtClean="0"/>
              <a:pPr/>
              <a:t>23/08/2014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AU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3776DAE3-180B-4BD6-BD57-A6577605E3C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97646-4639-4388-8E0C-16C946B1F9EF}" type="datetimeFigureOut">
              <a:rPr lang="en-AU" smtClean="0"/>
              <a:pPr/>
              <a:t>23/08/2014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6DAE3-180B-4BD6-BD57-A6577605E3CE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97646-4639-4388-8E0C-16C946B1F9EF}" type="datetimeFigureOut">
              <a:rPr lang="en-AU" smtClean="0"/>
              <a:pPr/>
              <a:t>23/08/2014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6DAE3-180B-4BD6-BD57-A6577605E3CE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97646-4639-4388-8E0C-16C946B1F9EF}" type="datetimeFigureOut">
              <a:rPr lang="en-AU" smtClean="0"/>
              <a:pPr/>
              <a:t>23/08/2014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6DAE3-180B-4BD6-BD57-A6577605E3C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97646-4639-4388-8E0C-16C946B1F9EF}" type="datetimeFigureOut">
              <a:rPr lang="en-AU" smtClean="0"/>
              <a:pPr/>
              <a:t>23/08/2014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6DAE3-180B-4BD6-BD57-A6577605E3C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97646-4639-4388-8E0C-16C946B1F9EF}" type="datetimeFigureOut">
              <a:rPr lang="en-AU" smtClean="0"/>
              <a:pPr/>
              <a:t>23/08/2014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6DAE3-180B-4BD6-BD57-A6577605E3CE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97646-4639-4388-8E0C-16C946B1F9EF}" type="datetimeFigureOut">
              <a:rPr lang="en-AU" smtClean="0"/>
              <a:pPr/>
              <a:t>23/08/2014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3776DAE3-180B-4BD6-BD57-A6577605E3CE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solidFill>
            <a:schemeClr val="bg1"/>
          </a:solidFill>
          <a:ln w="6350" cap="sq" cmpd="sng" algn="ctr">
            <a:solidFill>
              <a:schemeClr val="bg1"/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9697646-4639-4388-8E0C-16C946B1F9EF}" type="datetimeFigureOut">
              <a:rPr lang="en-AU" smtClean="0"/>
              <a:pPr/>
              <a:t>23/08/2014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AU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3776DAE3-180B-4BD6-BD57-A6577605E3CE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AU" sz="4000" dirty="0" smtClean="0"/>
              <a:t>A Guide to </a:t>
            </a:r>
          </a:p>
          <a:p>
            <a:r>
              <a:rPr lang="en-AU" sz="4000" dirty="0" smtClean="0"/>
              <a:t>Sikh Wedding Ceremony</a:t>
            </a:r>
            <a:endParaRPr lang="en-AU" sz="40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sz="5400" dirty="0" err="1" smtClean="0"/>
              <a:t>Anand</a:t>
            </a:r>
            <a:r>
              <a:rPr lang="en-AU" sz="5400" dirty="0" smtClean="0"/>
              <a:t> Karaj</a:t>
            </a:r>
            <a:endParaRPr lang="en-AU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Quick Walk Through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AU" sz="2800" b="1" dirty="0" smtClean="0"/>
              <a:t>The families and friends</a:t>
            </a:r>
            <a:r>
              <a:rPr lang="en-AU" sz="2800" dirty="0" smtClean="0"/>
              <a:t> of both the bride and groom gather in the </a:t>
            </a:r>
            <a:r>
              <a:rPr lang="en-AU" sz="2800" dirty="0" err="1" smtClean="0"/>
              <a:t>Gurudwara</a:t>
            </a:r>
            <a:r>
              <a:rPr lang="en-AU" sz="2800" dirty="0" smtClean="0"/>
              <a:t> ( this place </a:t>
            </a:r>
            <a:r>
              <a:rPr lang="en-AU" sz="2800" dirty="0" smtClean="0"/>
              <a:t>).</a:t>
            </a:r>
            <a:endParaRPr lang="en-AU" sz="2800" dirty="0" smtClean="0"/>
          </a:p>
          <a:p>
            <a:r>
              <a:rPr lang="en-AU" sz="2800" b="1" dirty="0" smtClean="0"/>
              <a:t>The bride and groom</a:t>
            </a:r>
            <a:r>
              <a:rPr lang="en-AU" sz="2800" dirty="0" smtClean="0"/>
              <a:t> bow before the Guru </a:t>
            </a:r>
            <a:r>
              <a:rPr lang="en-AU" sz="2800" dirty="0" err="1" smtClean="0"/>
              <a:t>Granth</a:t>
            </a:r>
            <a:r>
              <a:rPr lang="en-AU" sz="2800" dirty="0" smtClean="0"/>
              <a:t> Sahib and then sit side by side in front.</a:t>
            </a:r>
          </a:p>
          <a:p>
            <a:r>
              <a:rPr lang="en-AU" sz="2800" b="1" dirty="0" smtClean="0"/>
              <a:t>Guru </a:t>
            </a:r>
            <a:r>
              <a:rPr lang="en-AU" sz="2800" b="1" dirty="0" err="1" smtClean="0"/>
              <a:t>Granth</a:t>
            </a:r>
            <a:r>
              <a:rPr lang="en-AU" sz="2800" b="1" dirty="0" smtClean="0"/>
              <a:t> Sahib </a:t>
            </a:r>
            <a:r>
              <a:rPr lang="en-AU" sz="2800" dirty="0" smtClean="0"/>
              <a:t>is the central religious </a:t>
            </a:r>
            <a:r>
              <a:rPr lang="en-AU" sz="2800" dirty="0" smtClean="0"/>
              <a:t>scripture</a:t>
            </a:r>
            <a:r>
              <a:rPr lang="en-AU" sz="2800" dirty="0" smtClean="0"/>
              <a:t> </a:t>
            </a:r>
            <a:r>
              <a:rPr lang="en-AU" sz="2800" dirty="0" smtClean="0"/>
              <a:t>of Sikhism and the sovereign Guru of the </a:t>
            </a:r>
            <a:r>
              <a:rPr lang="en-AU" sz="2800" dirty="0" smtClean="0"/>
              <a:t>Sikhs.</a:t>
            </a:r>
            <a:endParaRPr lang="en-AU" sz="2800" dirty="0" smtClean="0"/>
          </a:p>
          <a:p>
            <a:r>
              <a:rPr lang="en-AU" sz="2800" b="1" dirty="0" smtClean="0"/>
              <a:t>The musicians</a:t>
            </a:r>
            <a:r>
              <a:rPr lang="en-AU" sz="2800" dirty="0" smtClean="0"/>
              <a:t>, who are called RAGIS sing the hymn (</a:t>
            </a:r>
            <a:r>
              <a:rPr lang="en-AU" sz="2800" dirty="0" err="1" smtClean="0"/>
              <a:t>Laavan</a:t>
            </a:r>
            <a:r>
              <a:rPr lang="en-AU" sz="2800" dirty="0" smtClean="0"/>
              <a:t> , more on this </a:t>
            </a:r>
            <a:r>
              <a:rPr lang="en-AU" sz="2800" smtClean="0"/>
              <a:t>next</a:t>
            </a:r>
            <a:r>
              <a:rPr lang="en-AU" sz="2800" smtClean="0"/>
              <a:t>).</a:t>
            </a:r>
            <a:endParaRPr lang="en-AU" sz="2800" dirty="0" smtClean="0"/>
          </a:p>
          <a:p>
            <a:r>
              <a:rPr lang="en-AU" sz="2800" dirty="0" smtClean="0"/>
              <a:t>The couple signify their consent by bowing before Guru </a:t>
            </a:r>
            <a:r>
              <a:rPr lang="en-AU" sz="2800" dirty="0" err="1" smtClean="0"/>
              <a:t>Granth</a:t>
            </a:r>
            <a:r>
              <a:rPr lang="en-AU" sz="2800" dirty="0" smtClean="0"/>
              <a:t> Sahib.</a:t>
            </a:r>
            <a:endParaRPr lang="en-A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err="1" smtClean="0"/>
              <a:t>Laavan</a:t>
            </a:r>
            <a:r>
              <a:rPr lang="en-AU" dirty="0" smtClean="0"/>
              <a:t> – The four rounds of wedding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AU" sz="3200" i="1" dirty="0" err="1" smtClean="0"/>
              <a:t>Laavan</a:t>
            </a:r>
            <a:r>
              <a:rPr lang="en-AU" sz="3200" dirty="0" smtClean="0"/>
              <a:t> is the title of a set of four </a:t>
            </a:r>
            <a:r>
              <a:rPr lang="en-AU" sz="3200" i="1" dirty="0" err="1" smtClean="0"/>
              <a:t>Laav</a:t>
            </a:r>
            <a:r>
              <a:rPr lang="en-AU" sz="3200" dirty="0" smtClean="0"/>
              <a:t>, or a nuptial hymn of four verses written by fourth Guru of Sikhs</a:t>
            </a:r>
          </a:p>
          <a:p>
            <a:pPr lvl="1"/>
            <a:r>
              <a:rPr lang="en-AU" sz="3000" dirty="0" smtClean="0"/>
              <a:t>In Sikhism the God is considered as husband of all human beings </a:t>
            </a:r>
          </a:p>
          <a:p>
            <a:pPr lvl="1"/>
            <a:r>
              <a:rPr lang="en-AU" sz="3000" dirty="0" smtClean="0"/>
              <a:t>Ultimate purpose of life is to unite with the husband lord</a:t>
            </a:r>
          </a:p>
          <a:p>
            <a:pPr lvl="1"/>
            <a:r>
              <a:rPr lang="en-AU" sz="3000" dirty="0" smtClean="0"/>
              <a:t>Each </a:t>
            </a:r>
            <a:r>
              <a:rPr lang="en-AU" sz="3000" dirty="0" err="1" smtClean="0"/>
              <a:t>Laav</a:t>
            </a:r>
            <a:r>
              <a:rPr lang="en-AU" sz="3000" dirty="0" smtClean="0"/>
              <a:t> has deep lesson from the Guru for the couple to fulfil that purpose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The </a:t>
            </a:r>
            <a:r>
              <a:rPr lang="en-AU" dirty="0" err="1" smtClean="0"/>
              <a:t>Laavan</a:t>
            </a:r>
            <a:r>
              <a:rPr lang="en-AU" dirty="0" smtClean="0"/>
              <a:t> ( Lessons from the Guru)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274320" lvl="2" indent="-274320">
              <a:spcBef>
                <a:spcPts val="580"/>
              </a:spcBef>
              <a:buClr>
                <a:schemeClr val="accent1"/>
              </a:buClr>
            </a:pPr>
            <a:r>
              <a:rPr lang="en-AU" sz="2800" dirty="0" smtClean="0"/>
              <a:t>In the first stage the Lord sets out His Instructions for performing the daily duties of married life.</a:t>
            </a:r>
          </a:p>
          <a:p>
            <a:pPr marL="274320" lvl="2" indent="-274320">
              <a:spcBef>
                <a:spcPts val="580"/>
              </a:spcBef>
              <a:buClr>
                <a:schemeClr val="accent1"/>
              </a:buClr>
            </a:pPr>
            <a:r>
              <a:rPr lang="en-AU" sz="2800" dirty="0" smtClean="0"/>
              <a:t>The second stage is that of selfless love and holy fear which provide opportunities for devoted service and sacrifice</a:t>
            </a:r>
          </a:p>
          <a:p>
            <a:pPr marL="274320" lvl="2" indent="-274320">
              <a:spcBef>
                <a:spcPts val="580"/>
              </a:spcBef>
              <a:buClr>
                <a:schemeClr val="accent1"/>
              </a:buClr>
            </a:pPr>
            <a:r>
              <a:rPr lang="en-AU" sz="2800" dirty="0" smtClean="0"/>
              <a:t>The third stage is that of detachment, </a:t>
            </a:r>
            <a:r>
              <a:rPr lang="en-AU" sz="2800" dirty="0" err="1" smtClean="0"/>
              <a:t>Vairag</a:t>
            </a:r>
            <a:r>
              <a:rPr lang="en-AU" sz="2800" dirty="0" smtClean="0"/>
              <a:t>. Human love is superseded by divine love. </a:t>
            </a:r>
          </a:p>
          <a:p>
            <a:pPr marL="274320" lvl="2" indent="-274320">
              <a:spcBef>
                <a:spcPts val="580"/>
              </a:spcBef>
              <a:buClr>
                <a:schemeClr val="accent1"/>
              </a:buClr>
            </a:pPr>
            <a:r>
              <a:rPr lang="en-AU" sz="2800" dirty="0" smtClean="0"/>
              <a:t>The fourth stage is that of harmony and union. The bride and bridegroom are completely identified with each other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57</TotalTime>
  <Words>107</Words>
  <Application>Microsoft Office PowerPoint</Application>
  <PresentationFormat>On-screen Show (4:3)</PresentationFormat>
  <Paragraphs>19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Equity</vt:lpstr>
      <vt:lpstr>Anand Karaj</vt:lpstr>
      <vt:lpstr>Quick Walk Through</vt:lpstr>
      <vt:lpstr>Laavan – The four rounds of wedding</vt:lpstr>
      <vt:lpstr>The Laavan ( Lessons from the Guru)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Anand Karaj</dc:title>
  <dc:creator>ASA</dc:creator>
  <cp:lastModifiedBy>Lib</cp:lastModifiedBy>
  <cp:revision>18</cp:revision>
  <dcterms:created xsi:type="dcterms:W3CDTF">2014-08-22T23:11:06Z</dcterms:created>
  <dcterms:modified xsi:type="dcterms:W3CDTF">2014-08-23T07:10:55Z</dcterms:modified>
</cp:coreProperties>
</file>