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4" r:id="rId8"/>
    <p:sldId id="261" r:id="rId9"/>
    <p:sldId id="267" r:id="rId10"/>
    <p:sldId id="262" r:id="rId11"/>
    <p:sldId id="263"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5880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5511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000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404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36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9380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2083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364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308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4/10/2023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9195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24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4/10/2023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746264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lex maths formulae on a blackboard">
            <a:extLst>
              <a:ext uri="{FF2B5EF4-FFF2-40B4-BE49-F238E27FC236}">
                <a16:creationId xmlns:a16="http://schemas.microsoft.com/office/drawing/2014/main" id="{064F0604-2FD5-F6B3-03FA-1308DA412830}"/>
              </a:ext>
            </a:extLst>
          </p:cNvPr>
          <p:cNvPicPr>
            <a:picLocks noChangeAspect="1"/>
          </p:cNvPicPr>
          <p:nvPr/>
        </p:nvPicPr>
        <p:blipFill rotWithShape="1">
          <a:blip r:embed="rId2"/>
          <a:srcRect t="18208" b="473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312CA30-4B79-34A7-7E3C-A28A50E06BFC}"/>
              </a:ext>
            </a:extLst>
          </p:cNvPr>
          <p:cNvSpPr>
            <a:spLocks noGrp="1"/>
          </p:cNvSpPr>
          <p:nvPr>
            <p:ph type="ctrTitle"/>
          </p:nvPr>
        </p:nvSpPr>
        <p:spPr>
          <a:xfrm>
            <a:off x="1276055" y="2350017"/>
            <a:ext cx="4775075" cy="1630906"/>
          </a:xfrm>
        </p:spPr>
        <p:txBody>
          <a:bodyPr>
            <a:normAutofit/>
          </a:bodyPr>
          <a:lstStyle/>
          <a:p>
            <a:r>
              <a:rPr lang="en-CA" sz="4400" dirty="0">
                <a:solidFill>
                  <a:schemeClr val="tx1"/>
                </a:solidFill>
              </a:rPr>
              <a:t>FINAL PROJECT </a:t>
            </a:r>
            <a:br>
              <a:rPr lang="en-CA" sz="4400" dirty="0">
                <a:solidFill>
                  <a:schemeClr val="tx1"/>
                </a:solidFill>
              </a:rPr>
            </a:br>
            <a:r>
              <a:rPr lang="en-CA" sz="4400" dirty="0">
                <a:solidFill>
                  <a:schemeClr val="tx1"/>
                </a:solidFill>
              </a:rPr>
              <a:t>BDAT 1001</a:t>
            </a:r>
          </a:p>
        </p:txBody>
      </p:sp>
      <p:sp>
        <p:nvSpPr>
          <p:cNvPr id="3" name="Subtitle 2">
            <a:extLst>
              <a:ext uri="{FF2B5EF4-FFF2-40B4-BE49-F238E27FC236}">
                <a16:creationId xmlns:a16="http://schemas.microsoft.com/office/drawing/2014/main" id="{87B31527-44CF-4063-B4DF-7DC41524ECA8}"/>
              </a:ext>
            </a:extLst>
          </p:cNvPr>
          <p:cNvSpPr>
            <a:spLocks noGrp="1"/>
          </p:cNvSpPr>
          <p:nvPr>
            <p:ph type="subTitle" idx="1"/>
          </p:nvPr>
        </p:nvSpPr>
        <p:spPr>
          <a:xfrm>
            <a:off x="1276055" y="3990546"/>
            <a:ext cx="4775075" cy="559656"/>
          </a:xfrm>
        </p:spPr>
        <p:txBody>
          <a:bodyPr>
            <a:normAutofit/>
          </a:bodyPr>
          <a:lstStyle/>
          <a:p>
            <a:pPr>
              <a:spcAft>
                <a:spcPts val="600"/>
              </a:spcAft>
            </a:pPr>
            <a:r>
              <a:rPr lang="en-CA">
                <a:solidFill>
                  <a:schemeClr val="tx1"/>
                </a:solidFill>
              </a:rPr>
              <a:t>INFORMATION ENCODING STANDARD</a:t>
            </a:r>
          </a:p>
        </p:txBody>
      </p:sp>
    </p:spTree>
    <p:extLst>
      <p:ext uri="{BB962C8B-B14F-4D97-AF65-F5344CB8AC3E}">
        <p14:creationId xmlns:p14="http://schemas.microsoft.com/office/powerpoint/2010/main" val="196607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D649-A5DA-B987-9FD4-8F1C3C574DF7}"/>
              </a:ext>
            </a:extLst>
          </p:cNvPr>
          <p:cNvSpPr>
            <a:spLocks noGrp="1"/>
          </p:cNvSpPr>
          <p:nvPr>
            <p:ph type="title"/>
          </p:nvPr>
        </p:nvSpPr>
        <p:spPr/>
        <p:txBody>
          <a:bodyPr/>
          <a:lstStyle/>
          <a:p>
            <a:r>
              <a:rPr lang="en-CA" sz="4000" dirty="0"/>
              <a:t>QUESTION &amp; RECOMMENDATION Contd..</a:t>
            </a:r>
            <a:endParaRPr lang="en-CA" dirty="0"/>
          </a:p>
        </p:txBody>
      </p:sp>
      <p:sp>
        <p:nvSpPr>
          <p:cNvPr id="3" name="Content Placeholder 2">
            <a:extLst>
              <a:ext uri="{FF2B5EF4-FFF2-40B4-BE49-F238E27FC236}">
                <a16:creationId xmlns:a16="http://schemas.microsoft.com/office/drawing/2014/main" id="{2EAEE77D-5FEC-26F3-93ED-A5C16442228F}"/>
              </a:ext>
            </a:extLst>
          </p:cNvPr>
          <p:cNvSpPr>
            <a:spLocks noGrp="1"/>
          </p:cNvSpPr>
          <p:nvPr>
            <p:ph idx="1"/>
          </p:nvPr>
        </p:nvSpPr>
        <p:spPr/>
        <p:txBody>
          <a:bodyPr>
            <a:normAutofit fontScale="92500" lnSpcReduction="20000"/>
          </a:bodyPr>
          <a:lstStyle/>
          <a:p>
            <a:pPr marL="0" lvl="0" indent="0">
              <a:lnSpc>
                <a:spcPct val="107000"/>
              </a:lnSpc>
              <a:spcAft>
                <a:spcPts val="800"/>
              </a:spcAft>
              <a:buNone/>
            </a:pPr>
            <a:r>
              <a:rPr lang="en-CA" sz="1800" dirty="0">
                <a:effectLst/>
                <a:latin typeface="Calibri" panose="020F0502020204030204" pitchFamily="34" charset="0"/>
                <a:ea typeface="Calibri" panose="020F0502020204030204" pitchFamily="34" charset="0"/>
                <a:cs typeface="Times New Roman" panose="02020603050405020304" pitchFamily="18" charset="0"/>
              </a:rPr>
              <a:t>5.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Can you recommend a secure framework for coding an API?</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Depending on the programming language and technology stack being utilized, there are various secure frameworks for creating APIs. OAuth (Open Authorization), JWT (JSON Web Tokens), and HTTPS (HTTP Secure) are a few popular secure frameworks for API development. To guard against potential security flaws in API development, it's crucial to adhere to secure coding techniques including input validation, authentication, and authorization.</a:t>
            </a:r>
          </a:p>
          <a:p>
            <a:pPr marL="0" indent="0">
              <a:lnSpc>
                <a:spcPct val="107000"/>
              </a:lnSpc>
              <a:spcAft>
                <a:spcPts val="800"/>
              </a:spcAft>
              <a:buNone/>
            </a:pPr>
            <a:r>
              <a:rPr lang="en-CA" sz="1800" dirty="0">
                <a:effectLst/>
                <a:latin typeface="Calibri" panose="020F0502020204030204" pitchFamily="34" charset="0"/>
                <a:ea typeface="Calibri" panose="020F0502020204030204" pitchFamily="34" charset="0"/>
                <a:cs typeface="Times New Roman" panose="02020603050405020304" pitchFamily="18" charset="0"/>
              </a:rPr>
              <a:t>6.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What data interchange format should we use while transferring data between locations?</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particular requirements of the project and the systems involved determine the data exchange format to be used. CSV (Comma-Separated Values), JSON (JavaScript Object Notation), and XML are common formats for data exchange (Extensible Markup Language). XML is more verbose and frequently utilized in legacy systems, however, JSON is more popular because of its lightweight and understandable structure. It's critical to pick a format that works for both the systems that will transfer and process the data.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1602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A91E-AF5C-CBD1-AF15-0D3AECF657E4}"/>
              </a:ext>
            </a:extLst>
          </p:cNvPr>
          <p:cNvSpPr>
            <a:spLocks noGrp="1"/>
          </p:cNvSpPr>
          <p:nvPr>
            <p:ph type="title"/>
          </p:nvPr>
        </p:nvSpPr>
        <p:spPr/>
        <p:txBody>
          <a:bodyPr/>
          <a:lstStyle/>
          <a:p>
            <a:r>
              <a:rPr lang="en-CA" sz="4400" dirty="0"/>
              <a:t>QUESTION &amp; RECOMMENDATION Contd..</a:t>
            </a:r>
            <a:endParaRPr lang="en-CA" dirty="0"/>
          </a:p>
        </p:txBody>
      </p:sp>
      <p:sp>
        <p:nvSpPr>
          <p:cNvPr id="3" name="Content Placeholder 2">
            <a:extLst>
              <a:ext uri="{FF2B5EF4-FFF2-40B4-BE49-F238E27FC236}">
                <a16:creationId xmlns:a16="http://schemas.microsoft.com/office/drawing/2014/main" id="{E3D2FF36-B7D3-04D2-D907-71609E7C8647}"/>
              </a:ext>
            </a:extLst>
          </p:cNvPr>
          <p:cNvSpPr>
            <a:spLocks noGrp="1"/>
          </p:cNvSpPr>
          <p:nvPr>
            <p:ph idx="1"/>
          </p:nvPr>
        </p:nvSpPr>
        <p:spPr>
          <a:xfrm>
            <a:off x="1066800" y="2103120"/>
            <a:ext cx="10058400" cy="4275646"/>
          </a:xfrm>
        </p:spPr>
        <p:txBody>
          <a:bodyPr>
            <a:noAutofit/>
          </a:bodyPr>
          <a:lstStyle/>
          <a:p>
            <a:pPr marL="0" lvl="0" indent="0">
              <a:lnSpc>
                <a:spcPct val="107000"/>
              </a:lnSpc>
              <a:spcAft>
                <a:spcPts val="800"/>
              </a:spcAft>
              <a:buNone/>
            </a:pPr>
            <a:r>
              <a:rPr lang="en-CA" sz="1600" dirty="0">
                <a:effectLst/>
                <a:latin typeface="Calibri" panose="020F0502020204030204" pitchFamily="34" charset="0"/>
                <a:ea typeface="Calibri" panose="020F0502020204030204" pitchFamily="34" charset="0"/>
                <a:cs typeface="Times New Roman" panose="02020603050405020304" pitchFamily="18" charset="0"/>
              </a:rPr>
              <a:t>7</a:t>
            </a:r>
            <a:r>
              <a:rPr lang="en-CA" sz="1600" b="1" dirty="0">
                <a:effectLst/>
                <a:latin typeface="Calibri" panose="020F0502020204030204" pitchFamily="34" charset="0"/>
                <a:ea typeface="Calibri" panose="020F0502020204030204" pitchFamily="34" charset="0"/>
                <a:cs typeface="Times New Roman" panose="02020603050405020304" pitchFamily="18" charset="0"/>
              </a:rPr>
              <a:t>. How should we store our data in our many locations?</a:t>
            </a:r>
          </a:p>
          <a:p>
            <a:pPr marL="0" indent="0">
              <a:lnSpc>
                <a:spcPct val="107000"/>
              </a:lnSpc>
              <a:spcAft>
                <a:spcPts val="80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Security recommended practices should be taken into account when storing data across several sites. This may entail setting access controls and authentication procedures, encrypting data both in transit and at rest, as well as routine monitoring and inspecting the data storage systems for any potential security threats. Data backups and disaster recovery plans should also be in place to guarantee data availability and integrity in the event of any unforeseen circumstances. The company's needs, including those for scalability, performance, and regulatory compliance, will determine the specific storage architecture and technologies to be used.</a:t>
            </a:r>
          </a:p>
          <a:p>
            <a:pPr marL="0" indent="0">
              <a:lnSpc>
                <a:spcPct val="107000"/>
              </a:lnSpc>
              <a:spcAft>
                <a:spcPts val="800"/>
              </a:spcAft>
              <a:buNone/>
            </a:pPr>
            <a:endParaRPr lang="en-CA"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75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A91E-AF5C-CBD1-AF15-0D3AECF657E4}"/>
              </a:ext>
            </a:extLst>
          </p:cNvPr>
          <p:cNvSpPr>
            <a:spLocks noGrp="1"/>
          </p:cNvSpPr>
          <p:nvPr>
            <p:ph type="title"/>
          </p:nvPr>
        </p:nvSpPr>
        <p:spPr/>
        <p:txBody>
          <a:bodyPr/>
          <a:lstStyle/>
          <a:p>
            <a:r>
              <a:rPr lang="en-CA" sz="4400" dirty="0"/>
              <a:t>QUESTION &amp; RECOMMENDATION Contd..</a:t>
            </a:r>
            <a:endParaRPr lang="en-CA" dirty="0"/>
          </a:p>
        </p:txBody>
      </p:sp>
      <p:sp>
        <p:nvSpPr>
          <p:cNvPr id="3" name="Content Placeholder 2">
            <a:extLst>
              <a:ext uri="{FF2B5EF4-FFF2-40B4-BE49-F238E27FC236}">
                <a16:creationId xmlns:a16="http://schemas.microsoft.com/office/drawing/2014/main" id="{E3D2FF36-B7D3-04D2-D907-71609E7C8647}"/>
              </a:ext>
            </a:extLst>
          </p:cNvPr>
          <p:cNvSpPr>
            <a:spLocks noGrp="1"/>
          </p:cNvSpPr>
          <p:nvPr>
            <p:ph idx="1"/>
          </p:nvPr>
        </p:nvSpPr>
        <p:spPr>
          <a:xfrm>
            <a:off x="1066800" y="2398955"/>
            <a:ext cx="10058400" cy="3638773"/>
          </a:xfrm>
        </p:spPr>
        <p:txBody>
          <a:bodyPr>
            <a:noAutofit/>
          </a:bodyPr>
          <a:lstStyle/>
          <a:p>
            <a:pPr marL="0" indent="0">
              <a:lnSpc>
                <a:spcPct val="107000"/>
              </a:lnSpc>
              <a:spcAft>
                <a:spcPts val="800"/>
              </a:spcAft>
              <a:buNone/>
            </a:pPr>
            <a:r>
              <a:rPr lang="en-US" sz="1600" b="1" dirty="0">
                <a:latin typeface="Calibri" panose="020F0502020204030204" pitchFamily="34" charset="0"/>
                <a:ea typeface="Calibri" panose="020F0502020204030204" pitchFamily="34" charset="0"/>
                <a:cs typeface="Times New Roman" panose="02020603050405020304" pitchFamily="18" charset="0"/>
              </a:rPr>
              <a:t>8. </a:t>
            </a:r>
            <a:r>
              <a:rPr lang="en-US" sz="1800" b="1" dirty="0">
                <a:latin typeface="Calibri" panose="020F0502020204030204" pitchFamily="34" charset="0"/>
                <a:ea typeface="Calibri" panose="020F0502020204030204" pitchFamily="34" charset="0"/>
                <a:cs typeface="Times New Roman" panose="02020603050405020304" pitchFamily="18" charset="0"/>
              </a:rPr>
              <a:t>What are the ethical concerns related to the transmission of personal data? Think and Answer these questions?</a:t>
            </a:r>
            <a:endParaRPr lang="en-CA" sz="18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Data security and protection of privacy</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Data encoding</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Consent</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Data accuracy and integrity</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Data interchange format</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Data sovereignty</a:t>
            </a:r>
          </a:p>
          <a:p>
            <a:pPr marL="342900" indent="-342900">
              <a:lnSpc>
                <a:spcPct val="87000"/>
              </a:lnSpc>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Transparency and accountability.</a:t>
            </a:r>
            <a:endParaRPr lang="en-CA"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697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B6C9-B5D1-259D-5603-BDA768388954}"/>
              </a:ext>
            </a:extLst>
          </p:cNvPr>
          <p:cNvSpPr>
            <a:spLocks noGrp="1"/>
          </p:cNvSpPr>
          <p:nvPr>
            <p:ph type="title"/>
          </p:nvPr>
        </p:nvSpPr>
        <p:spPr>
          <a:xfrm>
            <a:off x="2317377" y="2592417"/>
            <a:ext cx="6840070" cy="1371600"/>
          </a:xfrm>
        </p:spPr>
        <p:txBody>
          <a:bodyPr/>
          <a:lstStyle/>
          <a:p>
            <a:pPr algn="ctr"/>
            <a:r>
              <a:rPr lang="en-US" dirty="0"/>
              <a:t>Thank you</a:t>
            </a:r>
          </a:p>
        </p:txBody>
      </p:sp>
    </p:spTree>
    <p:extLst>
      <p:ext uri="{BB962C8B-B14F-4D97-AF65-F5344CB8AC3E}">
        <p14:creationId xmlns:p14="http://schemas.microsoft.com/office/powerpoint/2010/main" val="148803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A2A-1A87-EA01-3399-E023ABA71069}"/>
              </a:ext>
            </a:extLst>
          </p:cNvPr>
          <p:cNvSpPr>
            <a:spLocks noGrp="1"/>
          </p:cNvSpPr>
          <p:nvPr>
            <p:ph type="title"/>
          </p:nvPr>
        </p:nvSpPr>
        <p:spPr>
          <a:xfrm>
            <a:off x="1066800" y="642594"/>
            <a:ext cx="10058400" cy="1018255"/>
          </a:xfrm>
        </p:spPr>
        <p:txBody>
          <a:bodyPr>
            <a:normAutofit/>
          </a:bodyPr>
          <a:lstStyle/>
          <a:p>
            <a:pPr algn="ctr"/>
            <a:r>
              <a:rPr lang="en-CA" sz="3600" dirty="0"/>
              <a:t>Introduction</a:t>
            </a:r>
          </a:p>
        </p:txBody>
      </p:sp>
      <p:sp>
        <p:nvSpPr>
          <p:cNvPr id="3" name="Content Placeholder 2">
            <a:extLst>
              <a:ext uri="{FF2B5EF4-FFF2-40B4-BE49-F238E27FC236}">
                <a16:creationId xmlns:a16="http://schemas.microsoft.com/office/drawing/2014/main" id="{A6AE4D07-5B29-2184-26C6-36A38D8C1BF2}"/>
              </a:ext>
            </a:extLst>
          </p:cNvPr>
          <p:cNvSpPr>
            <a:spLocks noGrp="1"/>
          </p:cNvSpPr>
          <p:nvPr>
            <p:ph idx="1"/>
          </p:nvPr>
        </p:nvSpPr>
        <p:spPr>
          <a:xfrm>
            <a:off x="1066800" y="2062889"/>
            <a:ext cx="10058400" cy="3531088"/>
          </a:xfrm>
        </p:spPr>
        <p:txBody>
          <a:bodyPr>
            <a:normAutofit/>
          </a:bodyPr>
          <a:lstStyle/>
          <a:p>
            <a:r>
              <a:rPr lang="en-US" sz="1800" dirty="0"/>
              <a:t>Current project involves the creation of an innovative ASP.NET Core web application. This application will utilize the power of the </a:t>
            </a:r>
            <a:r>
              <a:rPr lang="en-US" sz="1800" dirty="0" err="1"/>
              <a:t>c#</a:t>
            </a:r>
            <a:r>
              <a:rPr lang="en-US" sz="1800" dirty="0"/>
              <a:t> language to provide the highest level of data protection and security for our users.</a:t>
            </a:r>
          </a:p>
          <a:p>
            <a:r>
              <a:rPr lang="en-US" sz="1800" dirty="0"/>
              <a:t>Our team has invested a significant amount of time and effort in understanding and implementing the latest concepts and technologies related to data protection and security. We are proud to say that our dedication has paid off, and we have created a robust and secure platform that will undoubtedly exceed expectations.</a:t>
            </a:r>
          </a:p>
          <a:p>
            <a:r>
              <a:rPr lang="en-US" sz="1800" dirty="0"/>
              <a:t>By leveraging the latest advancements in data protection and security, we are confident that our application will provide the utmost level of privacy and protection for our users. We firmly believe that this project will not only meet but exceed the expectations of our stakeholders.</a:t>
            </a:r>
            <a:endParaRPr lang="en-CA" sz="1800" dirty="0"/>
          </a:p>
        </p:txBody>
      </p:sp>
    </p:spTree>
    <p:extLst>
      <p:ext uri="{BB962C8B-B14F-4D97-AF65-F5344CB8AC3E}">
        <p14:creationId xmlns:p14="http://schemas.microsoft.com/office/powerpoint/2010/main" val="234468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9C4B-60AF-FAE8-99ED-ADC3AA99BB1F}"/>
              </a:ext>
            </a:extLst>
          </p:cNvPr>
          <p:cNvSpPr>
            <a:spLocks noGrp="1"/>
          </p:cNvSpPr>
          <p:nvPr>
            <p:ph type="title"/>
          </p:nvPr>
        </p:nvSpPr>
        <p:spPr>
          <a:xfrm>
            <a:off x="1066800" y="642594"/>
            <a:ext cx="10001345" cy="968665"/>
          </a:xfrm>
        </p:spPr>
        <p:txBody>
          <a:bodyPr>
            <a:normAutofit/>
          </a:bodyPr>
          <a:lstStyle/>
          <a:p>
            <a:pPr algn="ctr"/>
            <a:r>
              <a:rPr lang="en-CA" sz="3600" dirty="0"/>
              <a:t>GROUP MEMBERS</a:t>
            </a:r>
          </a:p>
        </p:txBody>
      </p:sp>
      <p:pic>
        <p:nvPicPr>
          <p:cNvPr id="5" name="Content Placeholder 4" descr="A person with a beard&#10;&#10;Description automatically generated with medium confidence">
            <a:extLst>
              <a:ext uri="{FF2B5EF4-FFF2-40B4-BE49-F238E27FC236}">
                <a16:creationId xmlns:a16="http://schemas.microsoft.com/office/drawing/2014/main" id="{9117B1E9-1FA5-4ED9-386C-A577562AB2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855" y="1611259"/>
            <a:ext cx="1314545" cy="1469735"/>
          </a:xfrm>
        </p:spPr>
      </p:pic>
      <p:sp>
        <p:nvSpPr>
          <p:cNvPr id="6" name="TextBox 5">
            <a:extLst>
              <a:ext uri="{FF2B5EF4-FFF2-40B4-BE49-F238E27FC236}">
                <a16:creationId xmlns:a16="http://schemas.microsoft.com/office/drawing/2014/main" id="{7430B851-1665-95DE-8E09-4E6DC2FC7404}"/>
              </a:ext>
            </a:extLst>
          </p:cNvPr>
          <p:cNvSpPr txBox="1"/>
          <p:nvPr/>
        </p:nvSpPr>
        <p:spPr>
          <a:xfrm>
            <a:off x="2867026" y="2135737"/>
            <a:ext cx="2209799" cy="707886"/>
          </a:xfrm>
          <a:prstGeom prst="rect">
            <a:avLst/>
          </a:prstGeom>
          <a:noFill/>
        </p:spPr>
        <p:txBody>
          <a:bodyPr wrap="square" rtlCol="0">
            <a:spAutoFit/>
          </a:bodyPr>
          <a:lstStyle/>
          <a:p>
            <a:r>
              <a:rPr lang="en-CA" sz="2000" dirty="0"/>
              <a:t>Jagbeer Singh</a:t>
            </a:r>
          </a:p>
          <a:p>
            <a:r>
              <a:rPr lang="en-CA" sz="2000" dirty="0"/>
              <a:t>200543422</a:t>
            </a:r>
          </a:p>
        </p:txBody>
      </p:sp>
      <p:pic>
        <p:nvPicPr>
          <p:cNvPr id="8" name="Picture 7" descr="A person wearing glasses&#10;&#10;Description automatically generated with medium confidence">
            <a:extLst>
              <a:ext uri="{FF2B5EF4-FFF2-40B4-BE49-F238E27FC236}">
                <a16:creationId xmlns:a16="http://schemas.microsoft.com/office/drawing/2014/main" id="{6C1E59EF-3B95-E06B-13FA-8C5695A91D6B}"/>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flipH="1">
            <a:off x="1123855" y="3295650"/>
            <a:ext cx="1299186" cy="1371600"/>
          </a:xfrm>
          <a:prstGeom prst="rect">
            <a:avLst/>
          </a:prstGeom>
        </p:spPr>
      </p:pic>
      <p:sp>
        <p:nvSpPr>
          <p:cNvPr id="9" name="TextBox 8">
            <a:extLst>
              <a:ext uri="{FF2B5EF4-FFF2-40B4-BE49-F238E27FC236}">
                <a16:creationId xmlns:a16="http://schemas.microsoft.com/office/drawing/2014/main" id="{B8A9BAAA-8B37-4236-8AAD-E8AA706B5E62}"/>
              </a:ext>
            </a:extLst>
          </p:cNvPr>
          <p:cNvSpPr txBox="1"/>
          <p:nvPr/>
        </p:nvSpPr>
        <p:spPr>
          <a:xfrm>
            <a:off x="2867026" y="3745481"/>
            <a:ext cx="1943100" cy="707886"/>
          </a:xfrm>
          <a:prstGeom prst="rect">
            <a:avLst/>
          </a:prstGeom>
          <a:noFill/>
        </p:spPr>
        <p:txBody>
          <a:bodyPr wrap="square" rtlCol="0">
            <a:spAutoFit/>
          </a:bodyPr>
          <a:lstStyle/>
          <a:p>
            <a:r>
              <a:rPr lang="en-CA" sz="2000" dirty="0"/>
              <a:t>Jagriti Chand</a:t>
            </a:r>
          </a:p>
          <a:p>
            <a:r>
              <a:rPr lang="en-CA" sz="2000" dirty="0"/>
              <a:t>200511810</a:t>
            </a:r>
          </a:p>
        </p:txBody>
      </p:sp>
      <p:pic>
        <p:nvPicPr>
          <p:cNvPr id="11" name="Picture 10" descr="A person wearing glasses and a scarf&#10;&#10;Description automatically generated with medium confidence">
            <a:extLst>
              <a:ext uri="{FF2B5EF4-FFF2-40B4-BE49-F238E27FC236}">
                <a16:creationId xmlns:a16="http://schemas.microsoft.com/office/drawing/2014/main" id="{DA59EAEA-054C-782D-90B4-E966F5CC181D}"/>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154572" y="4881905"/>
            <a:ext cx="1267077" cy="1371599"/>
          </a:xfrm>
          <a:prstGeom prst="rect">
            <a:avLst/>
          </a:prstGeom>
        </p:spPr>
      </p:pic>
      <p:sp>
        <p:nvSpPr>
          <p:cNvPr id="12" name="TextBox 11">
            <a:extLst>
              <a:ext uri="{FF2B5EF4-FFF2-40B4-BE49-F238E27FC236}">
                <a16:creationId xmlns:a16="http://schemas.microsoft.com/office/drawing/2014/main" id="{09ACF0D6-CB2C-613A-62CF-7F163E00F4EE}"/>
              </a:ext>
            </a:extLst>
          </p:cNvPr>
          <p:cNvSpPr txBox="1"/>
          <p:nvPr/>
        </p:nvSpPr>
        <p:spPr>
          <a:xfrm>
            <a:off x="2867025" y="5237841"/>
            <a:ext cx="2101581" cy="707886"/>
          </a:xfrm>
          <a:prstGeom prst="rect">
            <a:avLst/>
          </a:prstGeom>
          <a:noFill/>
        </p:spPr>
        <p:txBody>
          <a:bodyPr wrap="square" rtlCol="0">
            <a:spAutoFit/>
          </a:bodyPr>
          <a:lstStyle/>
          <a:p>
            <a:r>
              <a:rPr lang="en-CA" sz="2000" dirty="0"/>
              <a:t>Ranju Chamling</a:t>
            </a:r>
          </a:p>
          <a:p>
            <a:r>
              <a:rPr lang="en-CA" sz="2000" dirty="0"/>
              <a:t>200533902</a:t>
            </a:r>
          </a:p>
        </p:txBody>
      </p:sp>
      <p:sp>
        <p:nvSpPr>
          <p:cNvPr id="3" name="TextBox 2">
            <a:extLst>
              <a:ext uri="{FF2B5EF4-FFF2-40B4-BE49-F238E27FC236}">
                <a16:creationId xmlns:a16="http://schemas.microsoft.com/office/drawing/2014/main" id="{356BE98E-C340-FA24-E4FC-3C725C4FC273}"/>
              </a:ext>
            </a:extLst>
          </p:cNvPr>
          <p:cNvSpPr txBox="1"/>
          <p:nvPr/>
        </p:nvSpPr>
        <p:spPr>
          <a:xfrm>
            <a:off x="5230906" y="1788459"/>
            <a:ext cx="5837239" cy="4093428"/>
          </a:xfrm>
          <a:prstGeom prst="rect">
            <a:avLst/>
          </a:prstGeom>
          <a:noFill/>
        </p:spPr>
        <p:txBody>
          <a:bodyPr wrap="square" rtlCol="0">
            <a:spAutoFit/>
          </a:bodyPr>
          <a:lstStyle/>
          <a:p>
            <a:pPr algn="just"/>
            <a:r>
              <a:rPr lang="en-US" sz="2000" dirty="0"/>
              <a:t>The members comprising the group have dedicatedly and with a sense of collective responsibility worked towards the completion of the project, with the ultimate goal of producing the desired results. The team has demonstrated exceptional proficiency in various skill sets, such as C#, as well as authorization, authentication, and encoding standards, which has been pivotal in the success of the project. The group has utilized their collective expertise and shared knowledge to ensure that the project is executed with precision and accuracy, and has continuously demonstrated a high level of teamwork and coordination.</a:t>
            </a:r>
          </a:p>
        </p:txBody>
      </p:sp>
    </p:spTree>
    <p:extLst>
      <p:ext uri="{BB962C8B-B14F-4D97-AF65-F5344CB8AC3E}">
        <p14:creationId xmlns:p14="http://schemas.microsoft.com/office/powerpoint/2010/main" val="103089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640F-0DA6-688D-BF38-34A75E6CED54}"/>
              </a:ext>
            </a:extLst>
          </p:cNvPr>
          <p:cNvSpPr>
            <a:spLocks noGrp="1"/>
          </p:cNvSpPr>
          <p:nvPr>
            <p:ph type="title"/>
          </p:nvPr>
        </p:nvSpPr>
        <p:spPr>
          <a:xfrm>
            <a:off x="1066800" y="497542"/>
            <a:ext cx="10058400" cy="685800"/>
          </a:xfrm>
        </p:spPr>
        <p:txBody>
          <a:bodyPr>
            <a:normAutofit/>
          </a:bodyPr>
          <a:lstStyle/>
          <a:p>
            <a:pPr algn="ctr"/>
            <a:r>
              <a:rPr lang="en-CA" sz="3600" dirty="0"/>
              <a:t>Lets dive deeper</a:t>
            </a:r>
          </a:p>
        </p:txBody>
      </p:sp>
      <p:sp>
        <p:nvSpPr>
          <p:cNvPr id="3" name="Content Placeholder 2">
            <a:extLst>
              <a:ext uri="{FF2B5EF4-FFF2-40B4-BE49-F238E27FC236}">
                <a16:creationId xmlns:a16="http://schemas.microsoft.com/office/drawing/2014/main" id="{35A8EDE4-FD7F-03D4-50E4-97DE579C8160}"/>
              </a:ext>
            </a:extLst>
          </p:cNvPr>
          <p:cNvSpPr>
            <a:spLocks noGrp="1"/>
          </p:cNvSpPr>
          <p:nvPr>
            <p:ph idx="1"/>
          </p:nvPr>
        </p:nvSpPr>
        <p:spPr>
          <a:xfrm>
            <a:off x="1066800" y="1183343"/>
            <a:ext cx="10058400" cy="5177116"/>
          </a:xfrm>
        </p:spPr>
        <p:txBody>
          <a:bodyPr>
            <a:normAutofit/>
          </a:bodyPr>
          <a:lstStyle/>
          <a:p>
            <a:pPr marL="0" indent="0" algn="ctr">
              <a:buNone/>
            </a:pPr>
            <a:r>
              <a:rPr lang="en-CA" sz="1800" b="1" dirty="0"/>
              <a:t>What is C#?</a:t>
            </a:r>
          </a:p>
          <a:p>
            <a:r>
              <a:rPr lang="en-US" sz="1800" dirty="0"/>
              <a:t>C# is a programming language created by Microsoft that is used to build a variety of applications for desktop, web, and mobile platforms. It is an object-oriented language, which means it is designed to be straightforward, effective, and type-safe. This helps to reduce programming errors and enhance the dependability of code. C# is widely used for developing applications for the Microsoft .NET Framework, and it is also utilized in game development, web development, and scientific computing. It has numerous advanced features, such as automatic memory management, support for concurrency, and advanced data types, that make it an adaptable and powerful tool for developers.</a:t>
            </a:r>
          </a:p>
          <a:p>
            <a:pPr marL="0" indent="0" algn="ctr">
              <a:buNone/>
            </a:pPr>
            <a:r>
              <a:rPr lang="en-US" sz="1800" b="1" dirty="0"/>
              <a:t>What is Authorization and authentication?</a:t>
            </a:r>
          </a:p>
          <a:p>
            <a:r>
              <a:rPr lang="en-US" sz="1800" dirty="0"/>
              <a:t>Authentication is the process of verifying the identity of a user or system. It ensures that only authorized users are granted access to a system or resource. Authorization, on the other hand, determines whether a user or system has the necessary permissions to access a particular resource or perform a specific action. Both are important components of a secure information system, helping to prevent unauthorized access and protect against security threats.</a:t>
            </a:r>
            <a:endParaRPr lang="en-CA" sz="1800" dirty="0"/>
          </a:p>
        </p:txBody>
      </p:sp>
    </p:spTree>
    <p:extLst>
      <p:ext uri="{BB962C8B-B14F-4D97-AF65-F5344CB8AC3E}">
        <p14:creationId xmlns:p14="http://schemas.microsoft.com/office/powerpoint/2010/main" val="1927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15A04-5997-EA7C-A59D-7DBA67A9271C}"/>
              </a:ext>
            </a:extLst>
          </p:cNvPr>
          <p:cNvSpPr>
            <a:spLocks noGrp="1"/>
          </p:cNvSpPr>
          <p:nvPr>
            <p:ph idx="1"/>
          </p:nvPr>
        </p:nvSpPr>
        <p:spPr>
          <a:xfrm>
            <a:off x="1066800" y="874059"/>
            <a:ext cx="10058400" cy="3644153"/>
          </a:xfrm>
        </p:spPr>
        <p:txBody>
          <a:bodyPr>
            <a:normAutofit/>
          </a:bodyPr>
          <a:lstStyle/>
          <a:p>
            <a:pPr algn="just"/>
            <a:r>
              <a:rPr lang="en-US" sz="2000" dirty="0"/>
              <a:t>The primary objective of the project is centered on the creation of a fully functional web application, with an emphasis on ensuring that user data is secure and protected by means of authorization. The team has dedicated significant time and effort towards achieving this objective, and their progress can be observed through the inspection of the shared program files.</a:t>
            </a:r>
          </a:p>
          <a:p>
            <a:pPr algn="just"/>
            <a:r>
              <a:rPr lang="en-US" sz="2000" dirty="0"/>
              <a:t>Through their collaborative efforts, the team has endeavored to create a seamless user experience, while ensuring that the application adheres to established security standards and guidelines. With a focus on functionality and security, the team has remained committed to delivering a high-quality product that meets the needs and expectations of its intended user base.</a:t>
            </a:r>
          </a:p>
        </p:txBody>
      </p:sp>
    </p:spTree>
    <p:extLst>
      <p:ext uri="{BB962C8B-B14F-4D97-AF65-F5344CB8AC3E}">
        <p14:creationId xmlns:p14="http://schemas.microsoft.com/office/powerpoint/2010/main" val="17917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8120-9779-5480-0B71-1D25AE263DED}"/>
              </a:ext>
            </a:extLst>
          </p:cNvPr>
          <p:cNvSpPr>
            <a:spLocks noGrp="1"/>
          </p:cNvSpPr>
          <p:nvPr>
            <p:ph type="title"/>
          </p:nvPr>
        </p:nvSpPr>
        <p:spPr>
          <a:xfrm>
            <a:off x="1066800" y="642594"/>
            <a:ext cx="10058400" cy="1052856"/>
          </a:xfrm>
        </p:spPr>
        <p:txBody>
          <a:bodyPr>
            <a:normAutofit/>
          </a:bodyPr>
          <a:lstStyle/>
          <a:p>
            <a:r>
              <a:rPr lang="en-CA" sz="3600" dirty="0"/>
              <a:t>QUESTION &amp; RECOMMENDATION</a:t>
            </a:r>
          </a:p>
        </p:txBody>
      </p:sp>
      <p:sp>
        <p:nvSpPr>
          <p:cNvPr id="3" name="Content Placeholder 2">
            <a:extLst>
              <a:ext uri="{FF2B5EF4-FFF2-40B4-BE49-F238E27FC236}">
                <a16:creationId xmlns:a16="http://schemas.microsoft.com/office/drawing/2014/main" id="{50140032-808D-74F1-4EA5-CEE45A4924EC}"/>
              </a:ext>
            </a:extLst>
          </p:cNvPr>
          <p:cNvSpPr>
            <a:spLocks noGrp="1"/>
          </p:cNvSpPr>
          <p:nvPr>
            <p:ph idx="1"/>
          </p:nvPr>
        </p:nvSpPr>
        <p:spPr>
          <a:xfrm>
            <a:off x="1066800" y="1781175"/>
            <a:ext cx="10058400" cy="4171569"/>
          </a:xfrm>
        </p:spPr>
        <p:txBody>
          <a:bodyPr/>
          <a:lstStyle/>
          <a:p>
            <a:pPr marL="0" indent="0">
              <a:buNone/>
            </a:pPr>
            <a:r>
              <a:rPr lang="en-US" sz="1800" dirty="0"/>
              <a:t>1. How can we safely communicate personal data via their network?</a:t>
            </a:r>
          </a:p>
          <a:p>
            <a:pPr marL="0" indent="0">
              <a:buNone/>
            </a:pPr>
            <a:r>
              <a:rPr lang="en-US" sz="1800" dirty="0"/>
              <a:t>To send sensitive information across a network safely, you can employ techniques like encryption and authentication. Data is encrypted so that only approved recipients may decode it, as opposed to authentication, which makes sure that only authorized users have access to the information. To prevent unauthorized access, data can be encrypted during network transmission using protocols like HTTPS (HTTP Secure) or VPN (Virtual Private Network).</a:t>
            </a:r>
          </a:p>
          <a:p>
            <a:pPr marL="0" indent="0">
              <a:buNone/>
            </a:pPr>
            <a:endParaRPr lang="en-US" dirty="0"/>
          </a:p>
          <a:p>
            <a:pPr marL="0" indent="0">
              <a:buNone/>
            </a:pPr>
            <a:endParaRPr lang="en-CA" dirty="0"/>
          </a:p>
        </p:txBody>
      </p:sp>
    </p:spTree>
    <p:extLst>
      <p:ext uri="{BB962C8B-B14F-4D97-AF65-F5344CB8AC3E}">
        <p14:creationId xmlns:p14="http://schemas.microsoft.com/office/powerpoint/2010/main" val="334359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8120-9779-5480-0B71-1D25AE263DED}"/>
              </a:ext>
            </a:extLst>
          </p:cNvPr>
          <p:cNvSpPr>
            <a:spLocks noGrp="1"/>
          </p:cNvSpPr>
          <p:nvPr>
            <p:ph type="title"/>
          </p:nvPr>
        </p:nvSpPr>
        <p:spPr>
          <a:xfrm>
            <a:off x="1066800" y="642594"/>
            <a:ext cx="10058400" cy="1052856"/>
          </a:xfrm>
        </p:spPr>
        <p:txBody>
          <a:bodyPr>
            <a:normAutofit/>
          </a:bodyPr>
          <a:lstStyle/>
          <a:p>
            <a:r>
              <a:rPr lang="en-CA" sz="3600" dirty="0"/>
              <a:t>QUESTION &amp; RECOMMENDATION</a:t>
            </a:r>
          </a:p>
        </p:txBody>
      </p:sp>
      <p:sp>
        <p:nvSpPr>
          <p:cNvPr id="3" name="Content Placeholder 2">
            <a:extLst>
              <a:ext uri="{FF2B5EF4-FFF2-40B4-BE49-F238E27FC236}">
                <a16:creationId xmlns:a16="http://schemas.microsoft.com/office/drawing/2014/main" id="{50140032-808D-74F1-4EA5-CEE45A4924EC}"/>
              </a:ext>
            </a:extLst>
          </p:cNvPr>
          <p:cNvSpPr>
            <a:spLocks noGrp="1"/>
          </p:cNvSpPr>
          <p:nvPr>
            <p:ph idx="1"/>
          </p:nvPr>
        </p:nvSpPr>
        <p:spPr>
          <a:xfrm>
            <a:off x="1066800" y="1781175"/>
            <a:ext cx="10058400" cy="4171569"/>
          </a:xfrm>
        </p:spPr>
        <p:txBody>
          <a:bodyPr/>
          <a:lstStyle/>
          <a:p>
            <a:pPr marL="0" indent="0">
              <a:buNone/>
            </a:pPr>
            <a:r>
              <a:rPr lang="en-US" dirty="0"/>
              <a:t>2.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What security protocol is best for transferring personal files?</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selection of the security protocol for transmitting private information is influenced by a number of variables, including the sensitivity of the data, the network environment, and the particular project requirements. Secure File Transfer Protocol (SFTP), File Transfer Protocol Secure (FTPS), and Secure Shell are examples of common security protocols for file transfers (SSH). These protocols offer data integrity, authentication, and encryption protection for the files during transfer.</a:t>
            </a:r>
          </a:p>
          <a:p>
            <a:pPr marL="0" lvl="0" indent="0">
              <a:lnSpc>
                <a:spcPct val="107000"/>
              </a:lnSpc>
              <a:spcAft>
                <a:spcPts val="800"/>
              </a:spcAft>
              <a:buNone/>
            </a:pPr>
            <a:r>
              <a:rPr lang="en-CA" sz="1800" dirty="0">
                <a:latin typeface="Calibri" panose="020F0502020204030204" pitchFamily="34" charset="0"/>
                <a:ea typeface="Calibri" panose="020F0502020204030204" pitchFamily="34" charset="0"/>
                <a:cs typeface="Times New Roman" panose="02020603050405020304" pitchFamily="18" charset="0"/>
              </a:rPr>
              <a:t>3. </a:t>
            </a:r>
            <a:r>
              <a:rPr lang="en-CA" sz="1800" b="1" dirty="0">
                <a:latin typeface="Calibri" panose="020F0502020204030204" pitchFamily="34" charset="0"/>
                <a:ea typeface="Calibri" panose="020F0502020204030204" pitchFamily="34" charset="0"/>
                <a:cs typeface="Times New Roman" panose="02020603050405020304" pitchFamily="18" charset="0"/>
              </a:rPr>
              <a:t>Can we encode and encrypt images?</a:t>
            </a:r>
          </a:p>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Images can indeed be encrypted and encoded. To preserve the privacy of the image data, data encoding methods like base64 encoding can be used to transform an image's binary representation into ASCII text. This text can then be encrypted using encryption algorithms like AES (Advanced Encryption Standard) or RSA (Rivest-Shamir-Adleman).</a:t>
            </a:r>
          </a:p>
          <a:p>
            <a:pPr marL="0" indent="0">
              <a:buNone/>
            </a:pPr>
            <a:endParaRPr lang="en-US" dirty="0"/>
          </a:p>
          <a:p>
            <a:pPr marL="0" indent="0">
              <a:buNone/>
            </a:pPr>
            <a:endParaRPr lang="en-CA" dirty="0"/>
          </a:p>
        </p:txBody>
      </p:sp>
    </p:spTree>
    <p:extLst>
      <p:ext uri="{BB962C8B-B14F-4D97-AF65-F5344CB8AC3E}">
        <p14:creationId xmlns:p14="http://schemas.microsoft.com/office/powerpoint/2010/main" val="25683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EF07-8BDB-B4B3-43C4-2F4423B80566}"/>
              </a:ext>
            </a:extLst>
          </p:cNvPr>
          <p:cNvSpPr>
            <a:spLocks noGrp="1"/>
          </p:cNvSpPr>
          <p:nvPr>
            <p:ph type="title"/>
          </p:nvPr>
        </p:nvSpPr>
        <p:spPr/>
        <p:txBody>
          <a:bodyPr/>
          <a:lstStyle/>
          <a:p>
            <a:r>
              <a:rPr lang="en-CA" sz="4400" dirty="0"/>
              <a:t>QUESTION &amp; RECOMMENDATION Contd..</a:t>
            </a:r>
            <a:endParaRPr lang="en-CA" dirty="0"/>
          </a:p>
        </p:txBody>
      </p:sp>
      <p:sp>
        <p:nvSpPr>
          <p:cNvPr id="3" name="Content Placeholder 2">
            <a:extLst>
              <a:ext uri="{FF2B5EF4-FFF2-40B4-BE49-F238E27FC236}">
                <a16:creationId xmlns:a16="http://schemas.microsoft.com/office/drawing/2014/main" id="{70481588-E87E-C4DA-4C3E-B92E36BD1CD5}"/>
              </a:ext>
            </a:extLst>
          </p:cNvPr>
          <p:cNvSpPr>
            <a:spLocks noGrp="1"/>
          </p:cNvSpPr>
          <p:nvPr>
            <p:ph idx="1"/>
          </p:nvPr>
        </p:nvSpPr>
        <p:spPr>
          <a:xfrm>
            <a:off x="793213" y="1937076"/>
            <a:ext cx="10774497" cy="3777924"/>
          </a:xfrm>
        </p:spPr>
        <p:txBody>
          <a:bodyPr>
            <a:normAutofit fontScale="32500" lnSpcReduction="20000"/>
          </a:bodyPr>
          <a:lstStyle/>
          <a:p>
            <a:pPr marL="0" indent="0">
              <a:lnSpc>
                <a:spcPct val="107000"/>
              </a:lnSpc>
              <a:spcAft>
                <a:spcPts val="800"/>
              </a:spcAft>
              <a:buNone/>
            </a:pPr>
            <a:r>
              <a:rPr lang="en-CA" sz="5500" dirty="0">
                <a:latin typeface="Calibri" panose="020F0502020204030204" pitchFamily="34" charset="0"/>
                <a:ea typeface="Calibri" panose="020F0502020204030204" pitchFamily="34" charset="0"/>
                <a:cs typeface="Times New Roman" panose="02020603050405020304" pitchFamily="18" charset="0"/>
              </a:rPr>
              <a:t>4</a:t>
            </a:r>
            <a:r>
              <a:rPr lang="en-CA" sz="6400" b="1" dirty="0">
                <a:latin typeface="Calibri" panose="020F0502020204030204" pitchFamily="34" charset="0"/>
                <a:ea typeface="Calibri" panose="020F0502020204030204" pitchFamily="34" charset="0"/>
                <a:cs typeface="Times New Roman" panose="02020603050405020304" pitchFamily="18" charset="0"/>
              </a:rPr>
              <a:t>. </a:t>
            </a:r>
            <a:r>
              <a:rPr lang="en-US" sz="6400" b="1" dirty="0">
                <a:latin typeface="Calibri" panose="020F0502020204030204" pitchFamily="34" charset="0"/>
                <a:ea typeface="Calibri" panose="020F0502020204030204" pitchFamily="34" charset="0"/>
                <a:cs typeface="Times New Roman" panose="02020603050405020304" pitchFamily="18" charset="0"/>
              </a:rPr>
              <a:t>Our database cannot be moved from the site and we need to be able to access it externally using a secure API. Can you explain the architecture of a secure API? </a:t>
            </a:r>
            <a:endParaRPr lang="en-CA" sz="6400" b="1"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6400" dirty="0">
                <a:latin typeface="Calibri" panose="020F0502020204030204" pitchFamily="34" charset="0"/>
                <a:ea typeface="Calibri" panose="020F0502020204030204" pitchFamily="34" charset="0"/>
                <a:cs typeface="Times New Roman" panose="02020603050405020304" pitchFamily="18" charset="0"/>
              </a:rPr>
              <a:t>Authentication: Strong authentication measures are in place to make sure that only authorized users can use the API.</a:t>
            </a:r>
          </a:p>
          <a:p>
            <a:pPr marL="342900" lvl="0" indent="-342900">
              <a:lnSpc>
                <a:spcPct val="107000"/>
              </a:lnSpc>
              <a:buFont typeface="Symbol" panose="05050102010706020507" pitchFamily="18" charset="2"/>
              <a:buChar char=""/>
            </a:pPr>
            <a:r>
              <a:rPr lang="en-US" sz="6400" dirty="0">
                <a:latin typeface="Calibri" panose="020F0502020204030204" pitchFamily="34" charset="0"/>
                <a:ea typeface="Calibri" panose="020F0502020204030204" pitchFamily="34" charset="0"/>
                <a:cs typeface="Times New Roman" panose="02020603050405020304" pitchFamily="18" charset="0"/>
              </a:rPr>
              <a:t>Data encryption: To prevent unauthorized access, every data sent over the API is encrypted.</a:t>
            </a:r>
          </a:p>
          <a:p>
            <a:pPr marL="342900" lvl="0" indent="-342900">
              <a:lnSpc>
                <a:spcPct val="107000"/>
              </a:lnSpc>
              <a:buFont typeface="Symbol" panose="05050102010706020507" pitchFamily="18" charset="2"/>
              <a:buChar char=""/>
            </a:pPr>
            <a:r>
              <a:rPr lang="en-US" sz="6400" dirty="0">
                <a:latin typeface="Calibri" panose="020F0502020204030204" pitchFamily="34" charset="0"/>
                <a:ea typeface="Calibri" panose="020F0502020204030204" pitchFamily="34" charset="0"/>
                <a:cs typeface="Times New Roman" panose="02020603050405020304" pitchFamily="18" charset="0"/>
              </a:rPr>
              <a:t>Authorization: Appropriate controls on how users interact with the data, such as attribute- or role-based access control. To stop malicious attempts to exploit vulnerabilities, input data must be validated.</a:t>
            </a:r>
          </a:p>
          <a:p>
            <a:pPr marL="342900" lvl="0" indent="-342900">
              <a:lnSpc>
                <a:spcPct val="107000"/>
              </a:lnSpc>
              <a:buFont typeface="Symbol" panose="05050102010706020507" pitchFamily="18" charset="2"/>
              <a:buChar char=""/>
            </a:pPr>
            <a:r>
              <a:rPr lang="en-CA" sz="6400" dirty="0">
                <a:latin typeface="Calibri" panose="020F0502020204030204" pitchFamily="34" charset="0"/>
                <a:ea typeface="Calibri" panose="020F0502020204030204" pitchFamily="34" charset="0"/>
                <a:cs typeface="Times New Roman" panose="02020603050405020304" pitchFamily="18" charset="0"/>
              </a:rPr>
              <a:t>Input Validation: Validation of input data to prevent malicious attempts to exploit vulnerabilities.</a:t>
            </a:r>
          </a:p>
        </p:txBody>
      </p:sp>
    </p:spTree>
    <p:extLst>
      <p:ext uri="{BB962C8B-B14F-4D97-AF65-F5344CB8AC3E}">
        <p14:creationId xmlns:p14="http://schemas.microsoft.com/office/powerpoint/2010/main" val="150095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2017-45BF-C928-DB32-1D9AC2DEDB63}"/>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BB99FB9-039D-01B7-93E9-2790E2A5161D}"/>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Rate limiting: Devices that cap the number of requests made by each user or client to stop abuse or denial-of-service attacks.</a:t>
            </a:r>
          </a:p>
          <a:p>
            <a:pPr marL="342900" lvl="0" indent="-342900">
              <a:lnSpc>
                <a:spcPct val="107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Auditing and logging: API requests and responses are logged and audited for security and compliance reasons.</a:t>
            </a:r>
          </a:p>
          <a:p>
            <a:pPr marL="342900" lvl="0" indent="-342900">
              <a:lnSpc>
                <a:spcPct val="107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Security updates and patching: Frequent updates and patches to fix known security vulnerabilities are known as security updates and patches.</a:t>
            </a:r>
          </a:p>
          <a:p>
            <a:pPr marL="342900" lvl="0" indent="-342900">
              <a:lnSpc>
                <a:spcPct val="107000"/>
              </a:lnSpc>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API Gateway: An additional layer of protection that serves as a single point of entry for input validation, rate limitation, authentication, and authorization.</a:t>
            </a:r>
          </a:p>
          <a:p>
            <a:pPr marL="0" lvl="0" indent="0">
              <a:lnSpc>
                <a:spcPct val="107000"/>
              </a:lnSpc>
              <a:buNone/>
            </a:pPr>
            <a:r>
              <a:rPr lang="en-US" sz="1600" dirty="0">
                <a:latin typeface="Calibri" panose="020F0502020204030204" pitchFamily="34" charset="0"/>
                <a:ea typeface="Calibri" panose="020F0502020204030204" pitchFamily="34" charset="0"/>
                <a:cs typeface="Times New Roman" panose="02020603050405020304" pitchFamily="18" charset="0"/>
              </a:rPr>
              <a:t>By putting these protections in place, the database can be accessed securely using the API, guarding against intrusive access and malicious activity.</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4266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201</TotalTime>
  <Words>1464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Schoolbook</vt:lpstr>
      <vt:lpstr>Franklin Gothic Book</vt:lpstr>
      <vt:lpstr>Garamond</vt:lpstr>
      <vt:lpstr>Symbol</vt:lpstr>
      <vt:lpstr>SavonVTI</vt:lpstr>
      <vt:lpstr>FINAL PROJECT  BDAT 1001</vt:lpstr>
      <vt:lpstr>Introduction</vt:lpstr>
      <vt:lpstr>GROUP MEMBERS</vt:lpstr>
      <vt:lpstr>Lets dive deeper</vt:lpstr>
      <vt:lpstr>PowerPoint Presentation</vt:lpstr>
      <vt:lpstr>QUESTION &amp; RECOMMENDATION</vt:lpstr>
      <vt:lpstr>QUESTION &amp; RECOMMENDATION</vt:lpstr>
      <vt:lpstr>QUESTION &amp; RECOMMENDATION Contd..</vt:lpstr>
      <vt:lpstr>Contd.</vt:lpstr>
      <vt:lpstr>QUESTION &amp; RECOMMENDATION Contd..</vt:lpstr>
      <vt:lpstr>QUESTION &amp; RECOMMENDATION Contd..</vt:lpstr>
      <vt:lpstr>QUESTION &amp; RECOMMENDATION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BDAT 1001</dc:title>
  <dc:creator>Ranju Chamling</dc:creator>
  <cp:lastModifiedBy>jagbeer singh</cp:lastModifiedBy>
  <cp:revision>20</cp:revision>
  <dcterms:created xsi:type="dcterms:W3CDTF">2023-04-10T18:25:11Z</dcterms:created>
  <dcterms:modified xsi:type="dcterms:W3CDTF">2023-04-11T03:45:06Z</dcterms:modified>
</cp:coreProperties>
</file>