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83" r:id="rId7"/>
    <p:sldId id="282" r:id="rId8"/>
    <p:sldId id="261" r:id="rId9"/>
    <p:sldId id="262" r:id="rId10"/>
    <p:sldId id="264" r:id="rId11"/>
    <p:sldId id="263" r:id="rId12"/>
    <p:sldId id="267" r:id="rId13"/>
    <p:sldId id="270" r:id="rId14"/>
    <p:sldId id="271" r:id="rId15"/>
    <p:sldId id="268" r:id="rId16"/>
    <p:sldId id="269" r:id="rId17"/>
    <p:sldId id="281" r:id="rId18"/>
    <p:sldId id="265" r:id="rId19"/>
    <p:sldId id="266" r:id="rId20"/>
    <p:sldId id="272" r:id="rId21"/>
    <p:sldId id="274" r:id="rId22"/>
    <p:sldId id="273" r:id="rId23"/>
    <p:sldId id="275" r:id="rId24"/>
    <p:sldId id="276" r:id="rId25"/>
    <p:sldId id="277" r:id="rId26"/>
    <p:sldId id="278" r:id="rId27"/>
    <p:sldId id="279" r:id="rId28"/>
    <p:sldId id="280" r:id="rId29"/>
    <p:sldId id="287" r:id="rId30"/>
    <p:sldId id="288" r:id="rId31"/>
    <p:sldId id="289" r:id="rId32"/>
    <p:sldId id="290" r:id="rId33"/>
    <p:sldId id="291" r:id="rId34"/>
    <p:sldId id="292" r:id="rId35"/>
    <p:sldId id="293" r:id="rId36"/>
    <p:sldId id="284"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p:scale>
          <a:sx n="70" d="100"/>
          <a:sy n="70" d="100"/>
        </p:scale>
        <p:origin x="-13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75E680-575B-49F1-9FD0-EA1D7B55F590}"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75E680-575B-49F1-9FD0-EA1D7B55F590}"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75E680-575B-49F1-9FD0-EA1D7B55F590}" type="datetimeFigureOut">
              <a:rPr lang="id-ID" smtClean="0"/>
              <a:t>01/04/2019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00D0C32-D409-435B-8D0A-B98E265D96FA}" type="slidenum">
              <a:rPr lang="id-ID" smtClean="0"/>
              <a:t>‹#›</a:t>
            </a:fld>
            <a:endParaRPr lang="id-ID"/>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5E680-575B-49F1-9FD0-EA1D7B55F590}"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75E680-575B-49F1-9FD0-EA1D7B55F590}" type="datetimeFigureOut">
              <a:rPr lang="id-ID" smtClean="0"/>
              <a:t>01/04/2019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00D0C32-D409-435B-8D0A-B98E265D96FA}" type="slidenum">
              <a:rPr lang="id-ID" smtClean="0"/>
              <a:t>‹#›</a:t>
            </a:fld>
            <a:endParaRPr lang="id-ID"/>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75E680-575B-49F1-9FD0-EA1D7B55F590}" type="datetimeFigureOut">
              <a:rPr lang="id-ID" smtClean="0"/>
              <a:t>01/04/2019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5E680-575B-49F1-9FD0-EA1D7B55F590}" type="datetimeFigureOut">
              <a:rPr lang="id-ID" smtClean="0"/>
              <a:t>01/04/2019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5E680-575B-49F1-9FD0-EA1D7B55F590}"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75E680-575B-49F1-9FD0-EA1D7B55F590}" type="datetimeFigureOut">
              <a:rPr lang="id-ID" smtClean="0"/>
              <a:t>01/04/2019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00D0C32-D409-435B-8D0A-B98E265D96FA}"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8475E680-575B-49F1-9FD0-EA1D7B55F590}" type="datetimeFigureOut">
              <a:rPr lang="id-ID" smtClean="0"/>
              <a:t>01/04/2019</a:t>
            </a:fld>
            <a:endParaRPr lang="id-ID"/>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id-ID"/>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0D0C32-D409-435B-8D0A-B98E265D96FA}" type="slidenum">
              <a:rPr lang="id-ID" smtClean="0"/>
              <a:t>‹#›</a:t>
            </a:fld>
            <a:endParaRPr lang="id-ID"/>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ranslate.googleusercontent.com/translate_c?depth=1&amp;rurl=translate.google.com&amp;sl=en&amp;sp=nmt4&amp;tl=id&amp;u=https://www.datacamp.com/community/tutorials/installing-anaconda-windows&amp;xid=17259,15700023,15700186,15700191,15700253&amp;usg=ALkJrhj0XlTdzUNWBOPY_d10fKXH1JYusw" TargetMode="External"/><Relationship Id="rId2" Type="http://schemas.openxmlformats.org/officeDocument/2006/relationships/hyperlink" Target="https://translate.googleusercontent.com/translate_c?depth=1&amp;rurl=translate.google.com&amp;sl=en&amp;sp=nmt4&amp;tl=id&amp;u=https://www.datacamp.com/community/tutorials/installing-anaconda-mac-os-x&amp;xid=17259,15700023,15700186,15700191,15700253&amp;usg=ALkJrhgbZ-KKM4i2un6DilxkW9ptlTMULg" TargetMode="External"/><Relationship Id="rId1" Type="http://schemas.openxmlformats.org/officeDocument/2006/relationships/slideLayout" Target="../slideLayouts/slideLayout2.xml"/><Relationship Id="rId4" Type="http://schemas.openxmlformats.org/officeDocument/2006/relationships/hyperlink" Target="https://translate.googleusercontent.com/translate_c?depth=1&amp;rurl=translate.google.com&amp;sl=en&amp;sp=nmt4&amp;tl=id&amp;u=https://jupyter.readthedocs.io/en/latest/install.html&amp;xid=17259,15700023,15700186,15700191,15700253&amp;usg=ALkJrhhRRI_b4R04MFvaopVkh7Y8hz9hLg"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iki.python.org/moin/UsefulModules" TargetMode="External"/><Relationship Id="rId2" Type="http://schemas.openxmlformats.org/officeDocument/2006/relationships/hyperlink" Target="https://belajarpython.com/tutorial/apa-itu-python" TargetMode="External"/><Relationship Id="rId1" Type="http://schemas.openxmlformats.org/officeDocument/2006/relationships/slideLayout" Target="../slideLayouts/slideLayout2.xml"/><Relationship Id="rId4" Type="http://schemas.openxmlformats.org/officeDocument/2006/relationships/hyperlink" Target="https://stackoverflow.com/questions/3220404/why-use-pip-over-easy-inst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ython.org/ftp/python/3.5.4/python-3.5.4-amd64.exe" TargetMode="External"/><Relationship Id="rId2" Type="http://schemas.openxmlformats.org/officeDocument/2006/relationships/hyperlink" Target="http://www.python.org/downloads/windo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solidFill>
                  <a:schemeClr val="tx1">
                    <a:lumMod val="95000"/>
                    <a:lumOff val="5000"/>
                  </a:schemeClr>
                </a:solidFill>
              </a:rPr>
              <a:t>Pengantar Algoritma Deep Learning</a:t>
            </a:r>
            <a:endParaRPr lang="id-ID" dirty="0">
              <a:solidFill>
                <a:schemeClr val="tx1">
                  <a:lumMod val="95000"/>
                  <a:lumOff val="5000"/>
                </a:schemeClr>
              </a:solidFill>
            </a:endParaRPr>
          </a:p>
        </p:txBody>
      </p:sp>
      <p:sp>
        <p:nvSpPr>
          <p:cNvPr id="3" name="Subtitle 2"/>
          <p:cNvSpPr>
            <a:spLocks noGrp="1"/>
          </p:cNvSpPr>
          <p:nvPr>
            <p:ph type="subTitle" idx="1"/>
          </p:nvPr>
        </p:nvSpPr>
        <p:spPr/>
        <p:txBody>
          <a:bodyPr>
            <a:normAutofit fontScale="70000" lnSpcReduction="20000"/>
          </a:bodyPr>
          <a:lstStyle/>
          <a:p>
            <a:r>
              <a:rPr lang="id-ID" dirty="0" smtClean="0">
                <a:solidFill>
                  <a:schemeClr val="tx1">
                    <a:lumMod val="95000"/>
                    <a:lumOff val="5000"/>
                  </a:schemeClr>
                </a:solidFill>
              </a:rPr>
              <a:t>Nama	:Jag Erdani Bhayang P</a:t>
            </a:r>
          </a:p>
          <a:p>
            <a:r>
              <a:rPr lang="id-ID" dirty="0" smtClean="0">
                <a:solidFill>
                  <a:schemeClr val="tx1">
                    <a:lumMod val="95000"/>
                    <a:lumOff val="5000"/>
                  </a:schemeClr>
                </a:solidFill>
              </a:rPr>
              <a:t>Kelas	: 4IA17</a:t>
            </a:r>
          </a:p>
          <a:p>
            <a:r>
              <a:rPr lang="id-ID" dirty="0" smtClean="0">
                <a:solidFill>
                  <a:schemeClr val="tx1">
                    <a:lumMod val="95000"/>
                    <a:lumOff val="5000"/>
                  </a:schemeClr>
                </a:solidFill>
              </a:rPr>
              <a:t>NPM	: 53415516</a:t>
            </a:r>
            <a:endParaRPr lang="id-ID" dirty="0">
              <a:solidFill>
                <a:schemeClr val="tx1">
                  <a:lumMod val="95000"/>
                  <a:lumOff val="5000"/>
                </a:schemeClr>
              </a:solidFill>
            </a:endParaRPr>
          </a:p>
        </p:txBody>
      </p:sp>
    </p:spTree>
    <p:extLst>
      <p:ext uri="{BB962C8B-B14F-4D97-AF65-F5344CB8AC3E}">
        <p14:creationId xmlns:p14="http://schemas.microsoft.com/office/powerpoint/2010/main" val="29499390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Variable Python</a:t>
            </a:r>
            <a:endParaRPr lang="id-ID" dirty="0">
              <a:solidFill>
                <a:schemeClr val="tx1">
                  <a:lumMod val="95000"/>
                  <a:lumOff val="5000"/>
                </a:schemeClr>
              </a:solidFill>
            </a:endParaRPr>
          </a:p>
        </p:txBody>
      </p:sp>
      <p:sp>
        <p:nvSpPr>
          <p:cNvPr id="4" name="TextBox 3"/>
          <p:cNvSpPr txBox="1"/>
          <p:nvPr/>
        </p:nvSpPr>
        <p:spPr>
          <a:xfrm>
            <a:off x="683568" y="620688"/>
            <a:ext cx="7632848" cy="4247317"/>
          </a:xfrm>
          <a:prstGeom prst="rect">
            <a:avLst/>
          </a:prstGeom>
          <a:noFill/>
        </p:spPr>
        <p:txBody>
          <a:bodyPr wrap="square" rtlCol="0">
            <a:spAutoFit/>
          </a:bodyPr>
          <a:lstStyle/>
          <a:p>
            <a:r>
              <a:rPr lang="id-ID" dirty="0"/>
              <a:t>Di dalam pemrograman Python, variabel mempunyai sifat yang dinamis, </a:t>
            </a:r>
            <a:r>
              <a:rPr lang="id-ID" dirty="0" smtClean="0"/>
              <a:t>jadi tidak </a:t>
            </a:r>
            <a:r>
              <a:rPr lang="id-ID" dirty="0"/>
              <a:t>perlu didekralasikan tipe data tertentu dan variabel Python dapat diubah saat program dijalankan.</a:t>
            </a:r>
          </a:p>
          <a:p>
            <a:endParaRPr lang="id-ID" dirty="0" smtClean="0"/>
          </a:p>
          <a:p>
            <a:r>
              <a:rPr lang="id-ID" dirty="0" smtClean="0"/>
              <a:t>Penulisan </a:t>
            </a:r>
            <a:r>
              <a:rPr lang="id-ID" dirty="0"/>
              <a:t>variabel Python sendiri juga memiliki aturan tertentu, yaitu :</a:t>
            </a:r>
          </a:p>
          <a:p>
            <a:pPr marL="342900" indent="-342900">
              <a:buFont typeface="+mj-lt"/>
              <a:buAutoNum type="arabicPeriod"/>
            </a:pPr>
            <a:r>
              <a:rPr lang="id-ID" dirty="0"/>
              <a:t>Karakter pertama harus berupa huruf atau garis bawah/underscore _</a:t>
            </a:r>
          </a:p>
          <a:p>
            <a:pPr marL="342900" indent="-342900">
              <a:buFont typeface="+mj-lt"/>
              <a:buAutoNum type="arabicPeriod"/>
            </a:pPr>
            <a:r>
              <a:rPr lang="id-ID" dirty="0"/>
              <a:t>Karakter selanjutnya dapat berupa huruf, garis bawah/underscore _ atau angka</a:t>
            </a:r>
          </a:p>
          <a:p>
            <a:pPr marL="342900" indent="-342900">
              <a:buFont typeface="+mj-lt"/>
              <a:buAutoNum type="arabicPeriod"/>
            </a:pPr>
            <a:r>
              <a:rPr lang="id-ID" dirty="0"/>
              <a:t>Karakter pada nama variabel bersifat sensitif (case-sensitif). Artinya huruf kecil dan huruf besar dibedakan. Sebagai contoh, variabel namaDepan dan namadepan adalah variabel yang berbeda.</a:t>
            </a:r>
          </a:p>
          <a:p>
            <a:endParaRPr lang="id-ID" dirty="0" smtClean="0"/>
          </a:p>
          <a:p>
            <a:r>
              <a:rPr lang="id-ID" dirty="0" smtClean="0"/>
              <a:t>Untuk </a:t>
            </a:r>
            <a:r>
              <a:rPr lang="id-ID" dirty="0"/>
              <a:t>mulai membuat variabel di Python caranya sangat mudah, Anda cukup menuliskan variabel lalu mengisinya dengan suatu nilai dengan cara menambahkan tanda sama dengan = diikuti dengan nilai yang ingin dimasukan.</a:t>
            </a:r>
          </a:p>
        </p:txBody>
      </p:sp>
    </p:spTree>
    <p:extLst>
      <p:ext uri="{BB962C8B-B14F-4D97-AF65-F5344CB8AC3E}">
        <p14:creationId xmlns:p14="http://schemas.microsoft.com/office/powerpoint/2010/main" val="414981432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Tipe Data Python </a:t>
            </a:r>
            <a:endParaRPr lang="id-ID" dirty="0">
              <a:solidFill>
                <a:schemeClr val="tx1">
                  <a:lumMod val="95000"/>
                  <a:lumOff val="5000"/>
                </a:schemeClr>
              </a:solidFill>
            </a:endParaRPr>
          </a:p>
        </p:txBody>
      </p:sp>
      <p:sp>
        <p:nvSpPr>
          <p:cNvPr id="4" name="TextBox 3"/>
          <p:cNvSpPr txBox="1"/>
          <p:nvPr/>
        </p:nvSpPr>
        <p:spPr>
          <a:xfrm>
            <a:off x="827584" y="482318"/>
            <a:ext cx="7632848" cy="923330"/>
          </a:xfrm>
          <a:prstGeom prst="rect">
            <a:avLst/>
          </a:prstGeom>
          <a:noFill/>
        </p:spPr>
        <p:txBody>
          <a:bodyPr wrap="square" rtlCol="0">
            <a:spAutoFit/>
          </a:bodyPr>
          <a:lstStyle/>
          <a:p>
            <a:r>
              <a:rPr lang="id-ID" dirty="0" smtClean="0"/>
              <a:t>Tipe Data pada Python</a:t>
            </a:r>
            <a:r>
              <a:rPr lang="id-ID" dirty="0"/>
              <a:t> </a:t>
            </a:r>
            <a:r>
              <a:rPr lang="id-ID" dirty="0" smtClean="0"/>
              <a:t>:</a:t>
            </a:r>
          </a:p>
          <a:p>
            <a:endParaRPr lang="id-ID" dirty="0"/>
          </a:p>
          <a:p>
            <a:endParaRPr lang="id-ID" dirty="0" smtClean="0"/>
          </a:p>
        </p:txBody>
      </p:sp>
      <p:graphicFrame>
        <p:nvGraphicFramePr>
          <p:cNvPr id="5" name="Table 4"/>
          <p:cNvGraphicFramePr>
            <a:graphicFrameLocks noGrp="1"/>
          </p:cNvGraphicFramePr>
          <p:nvPr>
            <p:extLst>
              <p:ext uri="{D42A27DB-BD31-4B8C-83A1-F6EECF244321}">
                <p14:modId xmlns:p14="http://schemas.microsoft.com/office/powerpoint/2010/main" val="846827113"/>
              </p:ext>
            </p:extLst>
          </p:nvPr>
        </p:nvGraphicFramePr>
        <p:xfrm>
          <a:off x="449542" y="946270"/>
          <a:ext cx="8388932" cy="3989824"/>
        </p:xfrm>
        <a:graphic>
          <a:graphicData uri="http://schemas.openxmlformats.org/drawingml/2006/table">
            <a:tbl>
              <a:tblPr firstRow="1" bandRow="1">
                <a:tableStyleId>{073A0DAA-6AF3-43AB-8588-CEC1D06C72B9}</a:tableStyleId>
              </a:tblPr>
              <a:tblGrid>
                <a:gridCol w="1391816"/>
                <a:gridCol w="2088232"/>
                <a:gridCol w="4908884"/>
              </a:tblGrid>
              <a:tr h="370840">
                <a:tc>
                  <a:txBody>
                    <a:bodyPr/>
                    <a:lstStyle/>
                    <a:p>
                      <a:r>
                        <a:rPr lang="id-ID" dirty="0" smtClean="0">
                          <a:solidFill>
                            <a:schemeClr val="tx1"/>
                          </a:solidFill>
                        </a:rPr>
                        <a:t>Tipe</a:t>
                      </a:r>
                      <a:r>
                        <a:rPr lang="id-ID" baseline="0" dirty="0" smtClean="0">
                          <a:solidFill>
                            <a:schemeClr val="tx1"/>
                          </a:solidFill>
                        </a:rPr>
                        <a:t> Data</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Contoh</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Penjelasan</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Boolean</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True / False</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 True = 1 dan false = 0</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String</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“Halo Dunia”</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Karakter,</a:t>
                      </a:r>
                      <a:r>
                        <a:rPr lang="id-ID" baseline="0" dirty="0" smtClean="0">
                          <a:solidFill>
                            <a:schemeClr val="tx1"/>
                          </a:solidFill>
                        </a:rPr>
                        <a:t> kalimat, huruf atau angka</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Integer</a:t>
                      </a:r>
                      <a:endParaRPr lang="id-ID" dirty="0">
                        <a:solidFill>
                          <a:schemeClr val="tx1"/>
                        </a:solidFill>
                      </a:endParaRPr>
                    </a:p>
                  </a:txBody>
                  <a:tcPr>
                    <a:solidFill>
                      <a:schemeClr val="bg1">
                        <a:lumMod val="75000"/>
                      </a:schemeClr>
                    </a:solidFill>
                  </a:tcPr>
                </a:tc>
                <a:tc>
                  <a:txBody>
                    <a:bodyPr/>
                    <a:lstStyle/>
                    <a:p>
                      <a:pPr algn="ctr"/>
                      <a:r>
                        <a:rPr lang="id-ID" baseline="0" dirty="0" smtClean="0">
                          <a:solidFill>
                            <a:schemeClr val="tx1"/>
                          </a:solidFill>
                        </a:rPr>
                        <a:t>1 atau 2 atau 3 </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 bulat</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Float</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1.2 atau 5.918</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 desimal</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Hexadecimal</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1a</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Bilangan</a:t>
                      </a:r>
                      <a:r>
                        <a:rPr lang="id-ID" baseline="0" dirty="0" smtClean="0">
                          <a:solidFill>
                            <a:schemeClr val="tx1"/>
                          </a:solidFill>
                        </a:rPr>
                        <a:t> dalam format heksa (berbasis 16)</a:t>
                      </a:r>
                      <a:endParaRPr lang="id-ID" dirty="0">
                        <a:solidFill>
                          <a:schemeClr val="tx1"/>
                        </a:solidFill>
                      </a:endParaRPr>
                    </a:p>
                  </a:txBody>
                  <a:tcPr>
                    <a:solidFill>
                      <a:schemeClr val="bg1">
                        <a:lumMod val="75000"/>
                      </a:schemeClr>
                    </a:solidFill>
                  </a:tcPr>
                </a:tc>
              </a:tr>
              <a:tr h="383024">
                <a:tc>
                  <a:txBody>
                    <a:bodyPr/>
                    <a:lstStyle/>
                    <a:p>
                      <a:r>
                        <a:rPr lang="id-ID" dirty="0" smtClean="0">
                          <a:solidFill>
                            <a:schemeClr val="tx1"/>
                          </a:solidFill>
                        </a:rPr>
                        <a:t>Complex</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+ 7k</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Menyatakan pasangan angka real dan imajiner</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List</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[‘abc’</a:t>
                      </a:r>
                      <a:r>
                        <a:rPr lang="id-ID" baseline="0" dirty="0" smtClean="0">
                          <a:solidFill>
                            <a:schemeClr val="tx1"/>
                          </a:solidFill>
                        </a:rPr>
                        <a:t> , 123 , 1.2]</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Data untai yang bisa berubah</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Tuple</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(‘abc’ , 123 , 1.2)</a:t>
                      </a:r>
                      <a:endParaRPr lang="id-ID" dirty="0">
                        <a:solidFill>
                          <a:schemeClr val="tx1"/>
                        </a:solidFill>
                      </a:endParaRPr>
                    </a:p>
                  </a:txBody>
                  <a:tcPr>
                    <a:solidFill>
                      <a:schemeClr val="bg1">
                        <a:lumMod val="75000"/>
                      </a:schemeClr>
                    </a:solidFill>
                  </a:tcPr>
                </a:tc>
                <a:tc>
                  <a:txBody>
                    <a:bodyPr/>
                    <a:lstStyle/>
                    <a:p>
                      <a:r>
                        <a:rPr lang="id-ID" dirty="0" smtClean="0">
                          <a:solidFill>
                            <a:schemeClr val="tx1"/>
                          </a:solidFill>
                        </a:rPr>
                        <a:t>Data untai yang tidak bisa berubah</a:t>
                      </a:r>
                      <a:endParaRPr lang="id-ID" dirty="0">
                        <a:solidFill>
                          <a:schemeClr val="tx1"/>
                        </a:solidFill>
                      </a:endParaRPr>
                    </a:p>
                  </a:txBody>
                  <a:tcPr>
                    <a:solidFill>
                      <a:schemeClr val="bg1">
                        <a:lumMod val="75000"/>
                      </a:schemeClr>
                    </a:solidFill>
                  </a:tcPr>
                </a:tc>
              </a:tr>
              <a:tr h="370840">
                <a:tc>
                  <a:txBody>
                    <a:bodyPr/>
                    <a:lstStyle/>
                    <a:p>
                      <a:r>
                        <a:rPr lang="id-ID" dirty="0" smtClean="0">
                          <a:solidFill>
                            <a:schemeClr val="tx1"/>
                          </a:solidFill>
                        </a:rPr>
                        <a:t>Dictionary</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{‘nama’ : ‘adi’ , </a:t>
                      </a:r>
                    </a:p>
                    <a:p>
                      <a:pPr algn="ctr"/>
                      <a:r>
                        <a:rPr lang="id-ID" dirty="0" smtClean="0">
                          <a:solidFill>
                            <a:schemeClr val="tx1"/>
                          </a:solidFill>
                        </a:rPr>
                        <a:t>‘id’ : 2}</a:t>
                      </a:r>
                      <a:endParaRPr lang="id-ID" dirty="0">
                        <a:solidFill>
                          <a:schemeClr val="tx1"/>
                        </a:solidFill>
                      </a:endParaRPr>
                    </a:p>
                  </a:txBody>
                  <a:tcPr>
                    <a:solidFill>
                      <a:schemeClr val="bg1">
                        <a:lumMod val="75000"/>
                      </a:schemeClr>
                    </a:solidFill>
                  </a:tcPr>
                </a:tc>
                <a:tc>
                  <a:txBody>
                    <a:bodyPr/>
                    <a:lstStyle/>
                    <a:p>
                      <a:r>
                        <a:rPr lang="id-ID" sz="1800" b="0" i="0" kern="1200" dirty="0" smtClean="0">
                          <a:solidFill>
                            <a:schemeClr val="tx1"/>
                          </a:solidFill>
                          <a:effectLst/>
                          <a:latin typeface="+mn-lt"/>
                          <a:ea typeface="+mn-ea"/>
                          <a:cs typeface="+mn-cs"/>
                        </a:rPr>
                        <a:t>Data untai yang menyimpan data berupa pasangan penunjuk dan nilai</a:t>
                      </a:r>
                      <a:endParaRPr lang="id-ID" dirty="0">
                        <a:solidFill>
                          <a:schemeClr val="tx1"/>
                        </a:solidFill>
                      </a:endParaRPr>
                    </a:p>
                  </a:txBody>
                  <a:tcPr>
                    <a:solidFill>
                      <a:schemeClr val="bg1">
                        <a:lumMod val="75000"/>
                      </a:schemeClr>
                    </a:solidFill>
                  </a:tcPr>
                </a:tc>
              </a:tr>
            </a:tbl>
          </a:graphicData>
        </a:graphic>
      </p:graphicFrame>
    </p:spTree>
    <p:extLst>
      <p:ext uri="{BB962C8B-B14F-4D97-AF65-F5344CB8AC3E}">
        <p14:creationId xmlns:p14="http://schemas.microsoft.com/office/powerpoint/2010/main" val="230251816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Contoh List Python</a:t>
            </a:r>
            <a:endParaRPr lang="id-ID" dirty="0">
              <a:solidFill>
                <a:schemeClr val="tx1">
                  <a:lumMod val="95000"/>
                  <a:lumOff val="5000"/>
                </a:schemeClr>
              </a:solidFill>
            </a:endParaRPr>
          </a:p>
        </p:txBody>
      </p:sp>
      <p:sp>
        <p:nvSpPr>
          <p:cNvPr id="3" name="TextBox 2"/>
          <p:cNvSpPr txBox="1"/>
          <p:nvPr/>
        </p:nvSpPr>
        <p:spPr>
          <a:xfrm>
            <a:off x="5364088" y="774843"/>
            <a:ext cx="3384376" cy="4524315"/>
          </a:xfrm>
          <a:prstGeom prst="rect">
            <a:avLst/>
          </a:prstGeom>
          <a:noFill/>
        </p:spPr>
        <p:txBody>
          <a:bodyPr wrap="square" rtlCol="0">
            <a:spAutoFit/>
          </a:bodyPr>
          <a:lstStyle/>
          <a:p>
            <a:r>
              <a:rPr lang="id-ID" dirty="0"/>
              <a:t>Dalam bahasa pemrograman Python, struktur data yang paling dasar adalah urutan atau lists. Setiap elemen-elemen berurutan akan diberi nomor posisi atau indeksnya. Indeks pertama dalam list adalah nol, indeks kedua adalah satu dan seterusnya</a:t>
            </a:r>
            <a:r>
              <a:rPr lang="id-ID" dirty="0" smtClean="0"/>
              <a:t>.</a:t>
            </a:r>
          </a:p>
          <a:p>
            <a:endParaRPr lang="id-ID" dirty="0"/>
          </a:p>
          <a:p>
            <a:r>
              <a:rPr lang="id-ID" dirty="0"/>
              <a:t>Membuat list sangat sederhana, tinggal memasukkan berbagai nilai yang dipisahkan koma di antara tanda kurung siku. Dibawah ini adalah contoh sederhana pembuatan list dalam bahasa Python.</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2" y="2870437"/>
            <a:ext cx="1971675"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951" y="908720"/>
            <a:ext cx="48006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1751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Update List Python</a:t>
            </a:r>
            <a:endParaRPr lang="id-ID" dirty="0">
              <a:solidFill>
                <a:schemeClr val="tx1">
                  <a:lumMod val="95000"/>
                  <a:lumOff val="5000"/>
                </a:schemeClr>
              </a:solidFill>
            </a:endParaRPr>
          </a:p>
        </p:txBody>
      </p:sp>
      <p:sp>
        <p:nvSpPr>
          <p:cNvPr id="3" name="TextBox 2"/>
          <p:cNvSpPr txBox="1"/>
          <p:nvPr/>
        </p:nvSpPr>
        <p:spPr>
          <a:xfrm>
            <a:off x="5361623" y="3168960"/>
            <a:ext cx="3384376" cy="2031325"/>
          </a:xfrm>
          <a:prstGeom prst="rect">
            <a:avLst/>
          </a:prstGeom>
          <a:noFill/>
        </p:spPr>
        <p:txBody>
          <a:bodyPr wrap="square" rtlCol="0">
            <a:spAutoFit/>
          </a:bodyPr>
          <a:lstStyle/>
          <a:p>
            <a:r>
              <a:rPr lang="id-ID" dirty="0"/>
              <a:t>Anda dapat memperbarui satu atau beberapa nilai di dalam list dengan memberikan potongan di sisi kiri operator penugasan, dan Anda dapat menambahkan nilai ke dalam list dengan metode append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60662"/>
            <a:ext cx="47148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02746"/>
            <a:ext cx="39243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42256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Hapus List Python</a:t>
            </a:r>
            <a:endParaRPr lang="id-ID" dirty="0">
              <a:solidFill>
                <a:schemeClr val="tx1">
                  <a:lumMod val="95000"/>
                  <a:lumOff val="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78648"/>
            <a:ext cx="47148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59" y="2800350"/>
            <a:ext cx="62579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58058" y="3789040"/>
            <a:ext cx="7858358" cy="1200329"/>
          </a:xfrm>
          <a:prstGeom prst="rect">
            <a:avLst/>
          </a:prstGeom>
          <a:noFill/>
        </p:spPr>
        <p:txBody>
          <a:bodyPr wrap="square" rtlCol="0">
            <a:spAutoFit/>
          </a:bodyPr>
          <a:lstStyle/>
          <a:p>
            <a:r>
              <a:rPr lang="id-ID" dirty="0"/>
              <a:t>Untuk menghapus nilai di dalam list python, Anda dapat menggunakan salah satu pernyataan del jika Anda tahu persis elemen yang Anda hapus. Anda dapat menggunakan metode remove() jika Anda tidak tahu persis item mana yang akan dihapus.</a:t>
            </a:r>
          </a:p>
        </p:txBody>
      </p:sp>
    </p:spTree>
    <p:extLst>
      <p:ext uri="{BB962C8B-B14F-4D97-AF65-F5344CB8AC3E}">
        <p14:creationId xmlns:p14="http://schemas.microsoft.com/office/powerpoint/2010/main" val="234223507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Contoh Tuple Python</a:t>
            </a:r>
            <a:endParaRPr lang="id-ID" dirty="0">
              <a:solidFill>
                <a:schemeClr val="tx1">
                  <a:lumMod val="95000"/>
                  <a:lumOff val="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7107"/>
            <a:ext cx="46482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28875"/>
            <a:ext cx="24860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91143" y="1966811"/>
            <a:ext cx="5256584" cy="3416320"/>
          </a:xfrm>
          <a:prstGeom prst="rect">
            <a:avLst/>
          </a:prstGeom>
          <a:noFill/>
        </p:spPr>
        <p:txBody>
          <a:bodyPr wrap="square" rtlCol="0">
            <a:spAutoFit/>
          </a:bodyPr>
          <a:lstStyle/>
          <a:p>
            <a:r>
              <a:rPr lang="id-ID" dirty="0"/>
              <a:t>Tupel adalah urutan, seperti daftar. Perbedaan utama </a:t>
            </a:r>
            <a:r>
              <a:rPr lang="id-ID" dirty="0" smtClean="0"/>
              <a:t>\ </a:t>
            </a:r>
            <a:r>
              <a:rPr lang="id-ID" dirty="0"/>
              <a:t>tupel </a:t>
            </a:r>
            <a:r>
              <a:rPr lang="id-ID" dirty="0" smtClean="0"/>
              <a:t>adalah </a:t>
            </a:r>
            <a:r>
              <a:rPr lang="id-ID" dirty="0"/>
              <a:t>bahwa tupel tidak dapat diubah tidak seperti List Python. Tupel menggunakan tanda kurung, sedangkan List Python menggunakan tanda kurung siku</a:t>
            </a:r>
            <a:r>
              <a:rPr lang="id-ID" dirty="0" smtClean="0"/>
              <a:t>.</a:t>
            </a:r>
          </a:p>
          <a:p>
            <a:r>
              <a:rPr lang="id-ID" dirty="0"/>
              <a:t>Tupel kosong ditulis sebagai dua tanda kurung yang tidak berisi apa-apa, contohnya : tup1 = (); Untuk menulis tupel yang berisi satu nilai, Anda harus memasukkan koma, meskipun hanya ada satu nilai, contohnya : tup1 = (50,) Seperti indeks String, indeks tuple mulai dari 0, dan mereka dapat diiris, digabungkan, dan seterusnya</a:t>
            </a:r>
          </a:p>
        </p:txBody>
      </p:sp>
    </p:spTree>
    <p:extLst>
      <p:ext uri="{BB962C8B-B14F-4D97-AF65-F5344CB8AC3E}">
        <p14:creationId xmlns:p14="http://schemas.microsoft.com/office/powerpoint/2010/main" val="129736953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solidFill>
                  <a:schemeClr val="tx1">
                    <a:lumMod val="95000"/>
                    <a:lumOff val="5000"/>
                  </a:schemeClr>
                </a:solidFill>
              </a:rPr>
              <a:t>Contoh Dictionary Python</a:t>
            </a:r>
            <a:endParaRPr lang="id-ID" dirty="0">
              <a:solidFill>
                <a:schemeClr val="tx1">
                  <a:lumMod val="95000"/>
                  <a:lumOff val="5000"/>
                </a:schemeClr>
              </a:solidFill>
            </a:endParaRPr>
          </a:p>
        </p:txBody>
      </p:sp>
      <p:sp>
        <p:nvSpPr>
          <p:cNvPr id="3" name="TextBox 2"/>
          <p:cNvSpPr txBox="1"/>
          <p:nvPr/>
        </p:nvSpPr>
        <p:spPr>
          <a:xfrm>
            <a:off x="755576" y="764704"/>
            <a:ext cx="7560840" cy="2585323"/>
          </a:xfrm>
          <a:prstGeom prst="rect">
            <a:avLst/>
          </a:prstGeom>
          <a:noFill/>
        </p:spPr>
        <p:txBody>
          <a:bodyPr wrap="square" rtlCol="0">
            <a:spAutoFit/>
          </a:bodyPr>
          <a:lstStyle/>
          <a:p>
            <a:r>
              <a:rPr lang="id-ID" dirty="0"/>
              <a:t>Dictionary Python berbeda dengan List ataupun Tuple. Karena setiap urutanya berisi key dan value. Setiap key dipisahkan dari value-nya oleh titik dua (:), item dipisahkan oleh koma, dan semuanya tertutup dalam kurung kurawal. Dictionary kosong tanpa barang ditulis hanya dengan dua kurung kurawal, seperti ini: {}.</a:t>
            </a:r>
          </a:p>
          <a:p>
            <a:endParaRPr lang="id-ID" dirty="0" smtClean="0"/>
          </a:p>
          <a:p>
            <a:r>
              <a:rPr lang="id-ID" dirty="0" smtClean="0"/>
              <a:t>Nilai </a:t>
            </a:r>
            <a:r>
              <a:rPr lang="id-ID" dirty="0"/>
              <a:t>kamus bisa berupa tipe apa pun, namun key harus berupa tipe data yang tidak berubah seperti string, angka, atau tupel.</a:t>
            </a:r>
          </a:p>
          <a:p>
            <a:endParaRPr lang="id-ID"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341142"/>
            <a:ext cx="36385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350455"/>
            <a:ext cx="22002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36953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Fungsi Pada Python</a:t>
            </a:r>
            <a:endParaRPr lang="id-ID" dirty="0">
              <a:solidFill>
                <a:schemeClr val="tx1">
                  <a:lumMod val="95000"/>
                  <a:lumOff val="5000"/>
                </a:schemeClr>
              </a:solidFill>
            </a:endParaRPr>
          </a:p>
        </p:txBody>
      </p:sp>
      <p:sp>
        <p:nvSpPr>
          <p:cNvPr id="4" name="TextBox 3"/>
          <p:cNvSpPr txBox="1"/>
          <p:nvPr/>
        </p:nvSpPr>
        <p:spPr>
          <a:xfrm>
            <a:off x="395536" y="685800"/>
            <a:ext cx="8460432" cy="4801314"/>
          </a:xfrm>
          <a:prstGeom prst="rect">
            <a:avLst/>
          </a:prstGeom>
          <a:noFill/>
        </p:spPr>
        <p:txBody>
          <a:bodyPr wrap="square" rtlCol="0">
            <a:spAutoFit/>
          </a:bodyPr>
          <a:lstStyle/>
          <a:p>
            <a:r>
              <a:rPr lang="id-ID" smtClean="0"/>
              <a:t>Fungsi </a:t>
            </a:r>
            <a:r>
              <a:rPr lang="id-ID" dirty="0"/>
              <a:t>adalah blok kode terorganisir dan dapat digunakan kembali yang digunakan untuk melakukan sebuah tindakan/action. Fungsi memberikan modularitas yang lebih baik untuk aplikasi Anda dan tingkat penggunaan kode yang tinggi</a:t>
            </a:r>
            <a:r>
              <a:rPr lang="id-ID" dirty="0" smtClean="0"/>
              <a:t>.</a:t>
            </a:r>
          </a:p>
          <a:p>
            <a:endParaRPr lang="id-ID" dirty="0"/>
          </a:p>
          <a:p>
            <a:r>
              <a:rPr lang="id-ID" dirty="0"/>
              <a:t>Anda dapat menentukan fungsi untuk menyediakan fungsionalitas yang dibutuhkan. Berikut adalah aturan sederhana untuk mendefinisikan fungsi dengan Python.</a:t>
            </a:r>
          </a:p>
          <a:p>
            <a:pPr marL="285750" indent="-285750">
              <a:buFont typeface="Arial" pitchFamily="34" charset="0"/>
              <a:buChar char="•"/>
            </a:pPr>
            <a:r>
              <a:rPr lang="id-ID" dirty="0"/>
              <a:t>Fungsi blok dimulai dengan def kata kunci diikuti oleh nama fungsi dan tanda kurung (()).</a:t>
            </a:r>
          </a:p>
          <a:p>
            <a:pPr marL="285750" indent="-285750">
              <a:buFont typeface="Arial" pitchFamily="34" charset="0"/>
              <a:buChar char="•"/>
            </a:pPr>
            <a:r>
              <a:rPr lang="id-ID" dirty="0"/>
              <a:t>Setiap parameter masukan atau argumen harus ditempatkan di dalam tanda kurung ini. Anda juga dapat menentukan parameter di dalam tanda kurung ini.</a:t>
            </a:r>
          </a:p>
          <a:p>
            <a:pPr marL="285750" indent="-285750">
              <a:buFont typeface="Arial" pitchFamily="34" charset="0"/>
              <a:buChar char="•"/>
            </a:pPr>
            <a:r>
              <a:rPr lang="id-ID" dirty="0"/>
              <a:t>Pernyataan pertama dari sebuah fungsi dapat berupa pernyataan opsional - string dokumentasi fungsi atau docstring.</a:t>
            </a:r>
          </a:p>
          <a:p>
            <a:pPr marL="285750" indent="-285750">
              <a:buFont typeface="Arial" pitchFamily="34" charset="0"/>
              <a:buChar char="•"/>
            </a:pPr>
            <a:r>
              <a:rPr lang="id-ID" dirty="0"/>
              <a:t>Blok kode dalam setiap fungsi dimulai dengan titik dua (:) dan indentasi.</a:t>
            </a:r>
          </a:p>
          <a:p>
            <a:pPr marL="285750" indent="-285750">
              <a:buFont typeface="Arial" pitchFamily="34" charset="0"/>
              <a:buChar char="•"/>
            </a:pPr>
            <a:r>
              <a:rPr lang="id-ID" dirty="0"/>
              <a:t>Pernyataan kembali [ekspresi] keluar dari sebuah fungsi, secara opsional menyampaikan kembali ekspresi ke pemanggil. Pernyataan pengembalian tanpa argumen sama dengan return None.</a:t>
            </a:r>
          </a:p>
          <a:p>
            <a:endParaRPr lang="id-ID" dirty="0"/>
          </a:p>
        </p:txBody>
      </p:sp>
    </p:spTree>
    <p:extLst>
      <p:ext uri="{BB962C8B-B14F-4D97-AF65-F5344CB8AC3E}">
        <p14:creationId xmlns:p14="http://schemas.microsoft.com/office/powerpoint/2010/main" val="1145925764"/>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Operator Python</a:t>
            </a:r>
            <a:endParaRPr lang="id-ID" dirty="0">
              <a:solidFill>
                <a:schemeClr val="tx1">
                  <a:lumMod val="95000"/>
                  <a:lumOff val="5000"/>
                </a:schemeClr>
              </a:solidFill>
            </a:endParaRPr>
          </a:p>
        </p:txBody>
      </p:sp>
      <p:sp>
        <p:nvSpPr>
          <p:cNvPr id="4" name="TextBox 3"/>
          <p:cNvSpPr txBox="1"/>
          <p:nvPr/>
        </p:nvSpPr>
        <p:spPr>
          <a:xfrm>
            <a:off x="683568" y="685800"/>
            <a:ext cx="7632848" cy="3970318"/>
          </a:xfrm>
          <a:prstGeom prst="rect">
            <a:avLst/>
          </a:prstGeom>
          <a:noFill/>
        </p:spPr>
        <p:txBody>
          <a:bodyPr wrap="square" rtlCol="0">
            <a:spAutoFit/>
          </a:bodyPr>
          <a:lstStyle/>
          <a:p>
            <a:r>
              <a:rPr lang="id-ID" dirty="0"/>
              <a:t>Operator adalah konstruksi yang dapat memanipulasi nilai dari operan.</a:t>
            </a:r>
          </a:p>
          <a:p>
            <a:r>
              <a:rPr lang="id-ID" dirty="0"/>
              <a:t>Sebagai contoh operasi 3 + 2 = 5. Disini 3 dan 2 adalah operan dan + adalah operator</a:t>
            </a:r>
            <a:r>
              <a:rPr lang="id-ID" dirty="0" smtClean="0"/>
              <a:t>.</a:t>
            </a:r>
          </a:p>
          <a:p>
            <a:endParaRPr lang="id-ID" dirty="0"/>
          </a:p>
          <a:p>
            <a:r>
              <a:rPr lang="id-ID" dirty="0"/>
              <a:t>Bahasa pemrograman Python mendukung berbagai macam operator, </a:t>
            </a:r>
            <a:endParaRPr lang="id-ID" dirty="0" smtClean="0"/>
          </a:p>
          <a:p>
            <a:r>
              <a:rPr lang="id-ID" dirty="0" smtClean="0"/>
              <a:t>diantaranya :</a:t>
            </a:r>
          </a:p>
          <a:p>
            <a:endParaRPr lang="id-ID" dirty="0"/>
          </a:p>
          <a:p>
            <a:pPr marL="285750" indent="-285750">
              <a:buFont typeface="Arial" pitchFamily="34" charset="0"/>
              <a:buChar char="•"/>
            </a:pPr>
            <a:r>
              <a:rPr lang="id-ID" dirty="0"/>
              <a:t>Operator Aritmatika (Arithmetic Operators)</a:t>
            </a:r>
          </a:p>
          <a:p>
            <a:pPr marL="285750" indent="-285750">
              <a:buFont typeface="Arial" pitchFamily="34" charset="0"/>
              <a:buChar char="•"/>
            </a:pPr>
            <a:r>
              <a:rPr lang="id-ID" dirty="0"/>
              <a:t>Operator Perbandingan (Comparison (Relational) Operators)</a:t>
            </a:r>
          </a:p>
          <a:p>
            <a:pPr marL="285750" indent="-285750">
              <a:buFont typeface="Arial" pitchFamily="34" charset="0"/>
              <a:buChar char="•"/>
            </a:pPr>
            <a:r>
              <a:rPr lang="id-ID" dirty="0"/>
              <a:t>Operator Penugasan (Assignment Operators)</a:t>
            </a:r>
          </a:p>
          <a:p>
            <a:pPr marL="285750" indent="-285750">
              <a:buFont typeface="Arial" pitchFamily="34" charset="0"/>
              <a:buChar char="•"/>
            </a:pPr>
            <a:r>
              <a:rPr lang="id-ID" dirty="0"/>
              <a:t>Operator Logika (Logical Operators)</a:t>
            </a:r>
          </a:p>
          <a:p>
            <a:pPr marL="285750" indent="-285750">
              <a:buFont typeface="Arial" pitchFamily="34" charset="0"/>
              <a:buChar char="•"/>
            </a:pPr>
            <a:r>
              <a:rPr lang="id-ID" dirty="0"/>
              <a:t>Operator Bitwise (Bitwise Operators)</a:t>
            </a:r>
          </a:p>
          <a:p>
            <a:pPr marL="285750" indent="-285750">
              <a:buFont typeface="Arial" pitchFamily="34" charset="0"/>
              <a:buChar char="•"/>
            </a:pPr>
            <a:r>
              <a:rPr lang="id-ID" dirty="0"/>
              <a:t>Operator Keanggotaan (Membership Operators)</a:t>
            </a:r>
          </a:p>
          <a:p>
            <a:pPr marL="285750" indent="-285750">
              <a:buFont typeface="Arial" pitchFamily="34" charset="0"/>
              <a:buChar char="•"/>
            </a:pPr>
            <a:r>
              <a:rPr lang="id-ID" dirty="0"/>
              <a:t>Operator Identitas (Identity Operators)</a:t>
            </a:r>
          </a:p>
        </p:txBody>
      </p:sp>
    </p:spTree>
    <p:extLst>
      <p:ext uri="{BB962C8B-B14F-4D97-AF65-F5344CB8AC3E}">
        <p14:creationId xmlns:p14="http://schemas.microsoft.com/office/powerpoint/2010/main" val="191530580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Operator Python</a:t>
            </a:r>
            <a:endParaRPr lang="id-ID" dirty="0">
              <a:solidFill>
                <a:schemeClr val="tx1">
                  <a:lumMod val="95000"/>
                  <a:lumOff val="5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520173173"/>
              </p:ext>
            </p:extLst>
          </p:nvPr>
        </p:nvGraphicFramePr>
        <p:xfrm>
          <a:off x="683568" y="1268760"/>
          <a:ext cx="7761654" cy="3510280"/>
        </p:xfrm>
        <a:graphic>
          <a:graphicData uri="http://schemas.openxmlformats.org/drawingml/2006/table">
            <a:tbl>
              <a:tblPr firstRow="1" bandRow="1">
                <a:tableStyleId>{5C22544A-7EE6-4342-B048-85BDC9FD1C3A}</a:tableStyleId>
              </a:tblPr>
              <a:tblGrid>
                <a:gridCol w="2145030"/>
                <a:gridCol w="2191792"/>
                <a:gridCol w="3424832"/>
              </a:tblGrid>
              <a:tr h="370840">
                <a:tc>
                  <a:txBody>
                    <a:bodyPr/>
                    <a:lstStyle/>
                    <a:p>
                      <a:pPr algn="l"/>
                      <a:r>
                        <a:rPr lang="id-ID" dirty="0" smtClean="0">
                          <a:solidFill>
                            <a:schemeClr val="tx1"/>
                          </a:solidFill>
                        </a:rPr>
                        <a:t>Operator</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Contoh</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Penjelasan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Penjumlahan</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1+1 = 2</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Menjumlah</a:t>
                      </a:r>
                      <a:r>
                        <a:rPr lang="id-ID" baseline="0" dirty="0" smtClean="0">
                          <a:solidFill>
                            <a:schemeClr val="tx1"/>
                          </a:solidFill>
                        </a:rPr>
                        <a:t>kan nilai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Pengurangan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2-1 = 1</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Mengurangi</a:t>
                      </a:r>
                      <a:r>
                        <a:rPr lang="id-ID" baseline="0" dirty="0" smtClean="0">
                          <a:solidFill>
                            <a:schemeClr val="tx1"/>
                          </a:solidFill>
                        </a:rPr>
                        <a:t> nilai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Perkalian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2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Mengalikan</a:t>
                      </a:r>
                      <a:r>
                        <a:rPr lang="id-ID" baseline="0" dirty="0" smtClean="0">
                          <a:solidFill>
                            <a:schemeClr val="tx1"/>
                          </a:solidFill>
                        </a:rPr>
                        <a:t>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Pembagian</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12 / 3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Membagi</a:t>
                      </a:r>
                      <a:r>
                        <a:rPr lang="id-ID" baseline="0" dirty="0" smtClean="0">
                          <a:solidFill>
                            <a:schemeClr val="tx1"/>
                          </a:solidFill>
                        </a:rPr>
                        <a:t> suatu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Sisa</a:t>
                      </a:r>
                      <a:r>
                        <a:rPr lang="id-ID" baseline="0" dirty="0" smtClean="0">
                          <a:solidFill>
                            <a:schemeClr val="tx1"/>
                          </a:solidFill>
                        </a:rPr>
                        <a:t> Bagi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11 % 2 = 1</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Mendapat sisa</a:t>
                      </a:r>
                      <a:r>
                        <a:rPr lang="id-ID" baseline="0" dirty="0" smtClean="0">
                          <a:solidFill>
                            <a:schemeClr val="tx1"/>
                          </a:solidFill>
                        </a:rPr>
                        <a:t> dari pembagian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Pangkat</a:t>
                      </a:r>
                      <a:r>
                        <a:rPr lang="id-ID" baseline="0" dirty="0" smtClean="0">
                          <a:solidFill>
                            <a:schemeClr val="tx1"/>
                          </a:solidFill>
                        </a:rPr>
                        <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2 ** 2 = 4</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Memangkatkan sebuah bilangan</a:t>
                      </a:r>
                      <a:endParaRPr lang="id-ID" dirty="0">
                        <a:solidFill>
                          <a:schemeClr val="tx1"/>
                        </a:solidFill>
                      </a:endParaRPr>
                    </a:p>
                  </a:txBody>
                  <a:tcPr>
                    <a:solidFill>
                      <a:schemeClr val="bg1">
                        <a:lumMod val="75000"/>
                      </a:schemeClr>
                    </a:solidFill>
                  </a:tcPr>
                </a:tc>
              </a:tr>
              <a:tr h="370840">
                <a:tc>
                  <a:txBody>
                    <a:bodyPr/>
                    <a:lstStyle/>
                    <a:p>
                      <a:pPr algn="l"/>
                      <a:r>
                        <a:rPr lang="id-ID" dirty="0" smtClean="0">
                          <a:solidFill>
                            <a:schemeClr val="tx1"/>
                          </a:solidFill>
                        </a:rPr>
                        <a:t>Pembagian Bulat (//)</a:t>
                      </a:r>
                      <a:endParaRPr lang="id-ID" dirty="0">
                        <a:solidFill>
                          <a:schemeClr val="tx1"/>
                        </a:solidFill>
                      </a:endParaRPr>
                    </a:p>
                  </a:txBody>
                  <a:tcPr>
                    <a:solidFill>
                      <a:schemeClr val="bg1">
                        <a:lumMod val="75000"/>
                      </a:schemeClr>
                    </a:solidFill>
                  </a:tcPr>
                </a:tc>
                <a:tc>
                  <a:txBody>
                    <a:bodyPr/>
                    <a:lstStyle/>
                    <a:p>
                      <a:pPr algn="ctr"/>
                      <a:r>
                        <a:rPr lang="id-ID" dirty="0" smtClean="0">
                          <a:solidFill>
                            <a:schemeClr val="tx1"/>
                          </a:solidFill>
                        </a:rPr>
                        <a:t>10 // 3 = 3</a:t>
                      </a:r>
                      <a:endParaRPr lang="id-ID" dirty="0">
                        <a:solidFill>
                          <a:schemeClr val="tx1"/>
                        </a:solidFill>
                      </a:endParaRPr>
                    </a:p>
                  </a:txBody>
                  <a:tcPr>
                    <a:solidFill>
                      <a:schemeClr val="bg1">
                        <a:lumMod val="75000"/>
                      </a:schemeClr>
                    </a:solidFill>
                  </a:tcPr>
                </a:tc>
                <a:tc>
                  <a:txBody>
                    <a:bodyPr/>
                    <a:lstStyle/>
                    <a:p>
                      <a:pPr algn="l"/>
                      <a:r>
                        <a:rPr lang="id-ID" dirty="0" smtClean="0">
                          <a:solidFill>
                            <a:schemeClr val="tx1"/>
                          </a:solidFill>
                        </a:rPr>
                        <a:t>Membagi bilangan dengan menghilangkan</a:t>
                      </a:r>
                      <a:r>
                        <a:rPr lang="id-ID" baseline="0" dirty="0" smtClean="0">
                          <a:solidFill>
                            <a:schemeClr val="tx1"/>
                          </a:solidFill>
                        </a:rPr>
                        <a:t> bilangan di belakang koma </a:t>
                      </a:r>
                      <a:r>
                        <a:rPr lang="id-ID" dirty="0" smtClean="0">
                          <a:solidFill>
                            <a:schemeClr val="tx1"/>
                          </a:solidFill>
                        </a:rPr>
                        <a:t> </a:t>
                      </a:r>
                      <a:endParaRPr lang="id-ID" dirty="0">
                        <a:solidFill>
                          <a:schemeClr val="tx1"/>
                        </a:solidFill>
                      </a:endParaRPr>
                    </a:p>
                  </a:txBody>
                  <a:tcPr>
                    <a:solidFill>
                      <a:schemeClr val="bg1">
                        <a:lumMod val="75000"/>
                      </a:schemeClr>
                    </a:solidFill>
                  </a:tcPr>
                </a:tc>
              </a:tr>
            </a:tbl>
          </a:graphicData>
        </a:graphic>
      </p:graphicFrame>
    </p:spTree>
    <p:extLst>
      <p:ext uri="{BB962C8B-B14F-4D97-AF65-F5344CB8AC3E}">
        <p14:creationId xmlns:p14="http://schemas.microsoft.com/office/powerpoint/2010/main" val="293505339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Pengenalan Python </a:t>
            </a:r>
            <a:endParaRPr lang="id-ID" dirty="0">
              <a:solidFill>
                <a:schemeClr val="tx1">
                  <a:lumMod val="95000"/>
                  <a:lumOff val="5000"/>
                </a:schemeClr>
              </a:solidFill>
            </a:endParaRPr>
          </a:p>
        </p:txBody>
      </p:sp>
      <p:sp>
        <p:nvSpPr>
          <p:cNvPr id="4" name="TextBox 3"/>
          <p:cNvSpPr txBox="1"/>
          <p:nvPr/>
        </p:nvSpPr>
        <p:spPr>
          <a:xfrm>
            <a:off x="827584" y="908720"/>
            <a:ext cx="7632848" cy="3139321"/>
          </a:xfrm>
          <a:prstGeom prst="rect">
            <a:avLst/>
          </a:prstGeom>
          <a:noFill/>
        </p:spPr>
        <p:txBody>
          <a:bodyPr wrap="square" rtlCol="0">
            <a:spAutoFit/>
          </a:bodyPr>
          <a:lstStyle/>
          <a:p>
            <a:r>
              <a:rPr lang="id-ID" dirty="0" smtClean="0"/>
              <a:t>Apa itu Python?</a:t>
            </a:r>
          </a:p>
          <a:p>
            <a:endParaRPr lang="id-ID" dirty="0"/>
          </a:p>
          <a:p>
            <a:r>
              <a:rPr lang="id-ID" dirty="0" smtClean="0"/>
              <a:t>Python</a:t>
            </a:r>
            <a:r>
              <a:rPr lang="id-ID" dirty="0"/>
              <a:t> adalah bahasa pemrograman interpretatif multiguna. Tidak seperti bahasa lain yang susah untuk dibaca dan dipahami, python lebih menekankan pada keterbacaan kode agar lebih mudah untuk memahami sintaks. Hal ini membuat Python sangat mudah dipelajari baik untuk pemula maupun untuk yang sudah menguasai bahasa pemrograman lain</a:t>
            </a:r>
            <a:r>
              <a:rPr lang="id-ID" dirty="0" smtClean="0"/>
              <a:t>.</a:t>
            </a:r>
          </a:p>
          <a:p>
            <a:endParaRPr lang="id-ID" dirty="0"/>
          </a:p>
          <a:p>
            <a:r>
              <a:rPr lang="id-ID" dirty="0"/>
              <a:t>Dengan kode yang simpel dan mudah diimplementasikan, seorang programmer dapat lebih mengutamakan pengembangan aplikasi yang dibuat, bukan malah sibuk mencari syntax error.</a:t>
            </a:r>
          </a:p>
        </p:txBody>
      </p:sp>
    </p:spTree>
    <p:extLst>
      <p:ext uri="{BB962C8B-B14F-4D97-AF65-F5344CB8AC3E}">
        <p14:creationId xmlns:p14="http://schemas.microsoft.com/office/powerpoint/2010/main" val="261584784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Looping Python</a:t>
            </a:r>
            <a:endParaRPr lang="id-ID" dirty="0">
              <a:solidFill>
                <a:schemeClr val="tx1">
                  <a:lumMod val="95000"/>
                  <a:lumOff val="5000"/>
                </a:schemeClr>
              </a:solidFill>
            </a:endParaRPr>
          </a:p>
        </p:txBody>
      </p:sp>
      <p:sp>
        <p:nvSpPr>
          <p:cNvPr id="4" name="TextBox 3"/>
          <p:cNvSpPr txBox="1"/>
          <p:nvPr/>
        </p:nvSpPr>
        <p:spPr>
          <a:xfrm>
            <a:off x="683568" y="685800"/>
            <a:ext cx="7632848" cy="3970318"/>
          </a:xfrm>
          <a:prstGeom prst="rect">
            <a:avLst/>
          </a:prstGeom>
          <a:noFill/>
        </p:spPr>
        <p:txBody>
          <a:bodyPr wrap="square" rtlCol="0">
            <a:spAutoFit/>
          </a:bodyPr>
          <a:lstStyle/>
          <a:p>
            <a:r>
              <a:rPr lang="id-ID" dirty="0"/>
              <a:t>Secara umum, pernyataan pada bahasa pemrograman akan dieksekusi secara berurutan. Pernyataan pertama dalam sebuah fungsi dijalankan pertama, diikuti oleh yang kedua, dan seterusnya. Tetapi akan ada situasi dimana Anda harus menulis banyak kode, dimana kode tersebut sangat banyak. Jika dilakukan secara manual maka Anda hanya akan membuang-buang tenaga dengan menulis beratus-ratus bahkan beribu-ribu kode. Untuk itu Anda perlu menggunakan pengulangan di dalam bahasa pemrograman Python.</a:t>
            </a:r>
          </a:p>
          <a:p>
            <a:endParaRPr lang="id-ID" dirty="0" smtClean="0"/>
          </a:p>
          <a:p>
            <a:r>
              <a:rPr lang="id-ID" dirty="0" smtClean="0"/>
              <a:t>Di </a:t>
            </a:r>
            <a:r>
              <a:rPr lang="id-ID" dirty="0"/>
              <a:t>dalam bahasa pemrograman Python pengulangan dibagi menjadi 3 bagian, yaitu </a:t>
            </a:r>
            <a:r>
              <a:rPr lang="id-ID" dirty="0" smtClean="0"/>
              <a:t>:</a:t>
            </a:r>
          </a:p>
          <a:p>
            <a:endParaRPr lang="id-ID" dirty="0"/>
          </a:p>
          <a:p>
            <a:pPr marL="285750" indent="-285750">
              <a:buFont typeface="Arial" pitchFamily="34" charset="0"/>
              <a:buChar char="•"/>
            </a:pPr>
            <a:r>
              <a:rPr lang="id-ID" dirty="0"/>
              <a:t>While Loop</a:t>
            </a:r>
          </a:p>
          <a:p>
            <a:pPr marL="285750" indent="-285750">
              <a:buFont typeface="Arial" pitchFamily="34" charset="0"/>
              <a:buChar char="•"/>
            </a:pPr>
            <a:r>
              <a:rPr lang="id-ID" dirty="0"/>
              <a:t>For Loop</a:t>
            </a:r>
          </a:p>
          <a:p>
            <a:pPr marL="285750" indent="-285750">
              <a:buFont typeface="Arial" pitchFamily="34" charset="0"/>
              <a:buChar char="•"/>
            </a:pPr>
            <a:r>
              <a:rPr lang="id-ID" dirty="0"/>
              <a:t>Nested Loop</a:t>
            </a:r>
          </a:p>
        </p:txBody>
      </p:sp>
    </p:spTree>
    <p:extLst>
      <p:ext uri="{BB962C8B-B14F-4D97-AF65-F5344CB8AC3E}">
        <p14:creationId xmlns:p14="http://schemas.microsoft.com/office/powerpoint/2010/main" val="3242086219"/>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While Loop Python</a:t>
            </a:r>
            <a:endParaRPr lang="id-ID" dirty="0">
              <a:solidFill>
                <a:schemeClr val="tx1">
                  <a:lumMod val="95000"/>
                  <a:lumOff val="5000"/>
                </a:schemeClr>
              </a:solidFill>
            </a:endParaRPr>
          </a:p>
        </p:txBody>
      </p:sp>
      <p:sp>
        <p:nvSpPr>
          <p:cNvPr id="4" name="TextBox 3"/>
          <p:cNvSpPr txBox="1"/>
          <p:nvPr/>
        </p:nvSpPr>
        <p:spPr>
          <a:xfrm>
            <a:off x="683568" y="685800"/>
            <a:ext cx="7632848" cy="1200329"/>
          </a:xfrm>
          <a:prstGeom prst="rect">
            <a:avLst/>
          </a:prstGeom>
          <a:noFill/>
        </p:spPr>
        <p:txBody>
          <a:bodyPr wrap="square" rtlCol="0">
            <a:spAutoFit/>
          </a:bodyPr>
          <a:lstStyle/>
          <a:p>
            <a:r>
              <a:rPr lang="id-ID" dirty="0"/>
              <a:t>Pengulangan While Loop di dalam bahasa pemrograman Python dieksesusi statement berkali-kali selama kondisi bernilai benar atau True</a:t>
            </a:r>
            <a:r>
              <a:rPr lang="id-ID" dirty="0" smtClean="0"/>
              <a:t>.</a:t>
            </a:r>
          </a:p>
          <a:p>
            <a:endParaRPr lang="id-ID" dirty="0"/>
          </a:p>
          <a:p>
            <a:r>
              <a:rPr lang="id-ID" dirty="0" smtClean="0"/>
              <a:t>Contoh :</a:t>
            </a:r>
            <a:endParaRPr lang="id-ID"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30099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060847"/>
            <a:ext cx="2447399" cy="154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23781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For Loop Python</a:t>
            </a:r>
            <a:endParaRPr lang="id-ID" dirty="0">
              <a:solidFill>
                <a:schemeClr val="tx1">
                  <a:lumMod val="95000"/>
                  <a:lumOff val="5000"/>
                </a:schemeClr>
              </a:solidFill>
            </a:endParaRPr>
          </a:p>
        </p:txBody>
      </p:sp>
      <p:sp>
        <p:nvSpPr>
          <p:cNvPr id="4" name="TextBox 3"/>
          <p:cNvSpPr txBox="1"/>
          <p:nvPr/>
        </p:nvSpPr>
        <p:spPr>
          <a:xfrm>
            <a:off x="683568" y="685800"/>
            <a:ext cx="7632848" cy="1200329"/>
          </a:xfrm>
          <a:prstGeom prst="rect">
            <a:avLst/>
          </a:prstGeom>
          <a:noFill/>
        </p:spPr>
        <p:txBody>
          <a:bodyPr wrap="square" rtlCol="0">
            <a:spAutoFit/>
          </a:bodyPr>
          <a:lstStyle/>
          <a:p>
            <a:r>
              <a:rPr lang="id-ID" dirty="0"/>
              <a:t>Pengulangan for pada Python memiliki kemampuan untuk mengulangi item dari urutan apapun, seperti list atau string</a:t>
            </a:r>
            <a:r>
              <a:rPr lang="id-ID" dirty="0" smtClean="0"/>
              <a:t>.</a:t>
            </a:r>
          </a:p>
          <a:p>
            <a:endParaRPr lang="id-ID" dirty="0"/>
          </a:p>
          <a:p>
            <a:r>
              <a:rPr lang="id-ID" dirty="0" smtClean="0"/>
              <a:t>Contoh :</a:t>
            </a:r>
            <a:endParaRPr lang="id-ID"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967" y="2132856"/>
            <a:ext cx="32480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132856"/>
            <a:ext cx="2552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06997"/>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Nested Loop Python</a:t>
            </a:r>
            <a:endParaRPr lang="id-ID" dirty="0">
              <a:solidFill>
                <a:schemeClr val="tx1">
                  <a:lumMod val="95000"/>
                  <a:lumOff val="5000"/>
                </a:schemeClr>
              </a:solidFill>
            </a:endParaRPr>
          </a:p>
        </p:txBody>
      </p:sp>
      <p:sp>
        <p:nvSpPr>
          <p:cNvPr id="4" name="TextBox 3"/>
          <p:cNvSpPr txBox="1"/>
          <p:nvPr/>
        </p:nvSpPr>
        <p:spPr>
          <a:xfrm>
            <a:off x="683568" y="685800"/>
            <a:ext cx="7632848" cy="1477328"/>
          </a:xfrm>
          <a:prstGeom prst="rect">
            <a:avLst/>
          </a:prstGeom>
          <a:noFill/>
        </p:spPr>
        <p:txBody>
          <a:bodyPr wrap="square" rtlCol="0">
            <a:spAutoFit/>
          </a:bodyPr>
          <a:lstStyle/>
          <a:p>
            <a:r>
              <a:rPr lang="id-ID" dirty="0"/>
              <a:t>Bahasa pemrograman Python memungkinkan penggunaan satu lingkaran di dalam loop lain. Bagian berikut menunjukkan beberapa contoh untuk menggambarkan konsep tersebut</a:t>
            </a:r>
            <a:r>
              <a:rPr lang="id-ID" dirty="0" smtClean="0"/>
              <a:t>.</a:t>
            </a:r>
          </a:p>
          <a:p>
            <a:endParaRPr lang="id-ID" dirty="0"/>
          </a:p>
          <a:p>
            <a:r>
              <a:rPr lang="id-ID" dirty="0" smtClean="0"/>
              <a:t>Contoh :</a:t>
            </a:r>
            <a:endParaRPr lang="id-ID"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63128"/>
            <a:ext cx="19812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2163128"/>
            <a:ext cx="36004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267868"/>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Kondisi If Python</a:t>
            </a:r>
            <a:endParaRPr lang="id-ID" dirty="0">
              <a:solidFill>
                <a:schemeClr val="tx1">
                  <a:lumMod val="95000"/>
                  <a:lumOff val="5000"/>
                </a:schemeClr>
              </a:solidFill>
            </a:endParaRPr>
          </a:p>
        </p:txBody>
      </p:sp>
      <p:sp>
        <p:nvSpPr>
          <p:cNvPr id="4" name="TextBox 3"/>
          <p:cNvSpPr txBox="1"/>
          <p:nvPr/>
        </p:nvSpPr>
        <p:spPr>
          <a:xfrm>
            <a:off x="683568" y="685800"/>
            <a:ext cx="7632848" cy="3416320"/>
          </a:xfrm>
          <a:prstGeom prst="rect">
            <a:avLst/>
          </a:prstGeom>
          <a:noFill/>
        </p:spPr>
        <p:txBody>
          <a:bodyPr wrap="square" rtlCol="0">
            <a:spAutoFit/>
          </a:bodyPr>
          <a:lstStyle/>
          <a:p>
            <a:r>
              <a:rPr lang="id-ID" b="1" dirty="0"/>
              <a:t>Kondisi </a:t>
            </a:r>
            <a:r>
              <a:rPr lang="id-ID" b="1" dirty="0" smtClean="0"/>
              <a:t>If</a:t>
            </a:r>
          </a:p>
          <a:p>
            <a:endParaRPr lang="id-ID" b="1" dirty="0"/>
          </a:p>
          <a:p>
            <a:r>
              <a:rPr lang="id-ID" dirty="0"/>
              <a:t>Pengambilan keputusan (kondisi if) digunakan untuk mengantisipasi kondisi yang terjadi saat jalanya program dan menentukan tindakan apa yang akan diambil sesuai dengan kondisi.</a:t>
            </a:r>
          </a:p>
          <a:p>
            <a:endParaRPr lang="id-ID" dirty="0" smtClean="0"/>
          </a:p>
          <a:p>
            <a:r>
              <a:rPr lang="id-ID" dirty="0" smtClean="0"/>
              <a:t>Pada </a:t>
            </a:r>
            <a:r>
              <a:rPr lang="id-ID" dirty="0"/>
              <a:t>python ada beberapa statement/kondisi diantaranya adalah if, else dan elif Kondisi if digunakan untuk mengeksekusi kode jika kondisi bernilai benar True.</a:t>
            </a:r>
          </a:p>
          <a:p>
            <a:endParaRPr lang="id-ID" dirty="0" smtClean="0"/>
          </a:p>
          <a:p>
            <a:r>
              <a:rPr lang="id-ID" dirty="0" smtClean="0"/>
              <a:t>Jika </a:t>
            </a:r>
            <a:r>
              <a:rPr lang="id-ID" dirty="0"/>
              <a:t>kondisi bernilai salah False maka statement/kondisi if tidak akan di-eksekusi.</a:t>
            </a:r>
          </a:p>
        </p:txBody>
      </p:sp>
    </p:spTree>
    <p:extLst>
      <p:ext uri="{BB962C8B-B14F-4D97-AF65-F5344CB8AC3E}">
        <p14:creationId xmlns:p14="http://schemas.microsoft.com/office/powerpoint/2010/main" val="370000117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Kondisi If Python</a:t>
            </a:r>
            <a:endParaRPr lang="id-ID" dirty="0">
              <a:solidFill>
                <a:schemeClr val="tx1">
                  <a:lumMod val="95000"/>
                  <a:lumOff val="5000"/>
                </a:schemeClr>
              </a:solidFill>
            </a:endParaRPr>
          </a:p>
        </p:txBody>
      </p:sp>
      <p:sp>
        <p:nvSpPr>
          <p:cNvPr id="4" name="TextBox 3"/>
          <p:cNvSpPr txBox="1"/>
          <p:nvPr/>
        </p:nvSpPr>
        <p:spPr>
          <a:xfrm>
            <a:off x="748206" y="4077072"/>
            <a:ext cx="7632848" cy="923330"/>
          </a:xfrm>
          <a:prstGeom prst="rect">
            <a:avLst/>
          </a:prstGeom>
          <a:noFill/>
        </p:spPr>
        <p:txBody>
          <a:bodyPr wrap="square" rtlCol="0">
            <a:spAutoFit/>
          </a:bodyPr>
          <a:lstStyle/>
          <a:p>
            <a:r>
              <a:rPr lang="id-ID" dirty="0"/>
              <a:t>Dari contoh diatas, jika program dijalankan maka akan mencetak string "Selamat Anda Lulus Ujian" sebanyak 1 kali yaitu pada if pertama. Di if kedua statement bernilai salah, jadi perintah print("Selamat Anda Lulus") tidak akan dieksekusi.</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206" y="1035005"/>
            <a:ext cx="58197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206" y="3427082"/>
            <a:ext cx="1771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99452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Kondisi IfElse Python</a:t>
            </a:r>
            <a:endParaRPr lang="id-ID" dirty="0">
              <a:solidFill>
                <a:schemeClr val="tx1">
                  <a:lumMod val="95000"/>
                  <a:lumOff val="5000"/>
                </a:schemeClr>
              </a:solidFill>
            </a:endParaRPr>
          </a:p>
        </p:txBody>
      </p:sp>
      <p:sp>
        <p:nvSpPr>
          <p:cNvPr id="4" name="TextBox 3"/>
          <p:cNvSpPr txBox="1"/>
          <p:nvPr/>
        </p:nvSpPr>
        <p:spPr>
          <a:xfrm>
            <a:off x="683568" y="685800"/>
            <a:ext cx="7632848" cy="3693319"/>
          </a:xfrm>
          <a:prstGeom prst="rect">
            <a:avLst/>
          </a:prstGeom>
          <a:noFill/>
        </p:spPr>
        <p:txBody>
          <a:bodyPr wrap="square" rtlCol="0">
            <a:spAutoFit/>
          </a:bodyPr>
          <a:lstStyle/>
          <a:p>
            <a:r>
              <a:rPr lang="id-ID" b="1" dirty="0"/>
              <a:t>Kondisi If Else</a:t>
            </a:r>
          </a:p>
          <a:p>
            <a:endParaRPr lang="id-ID" dirty="0" smtClean="0"/>
          </a:p>
          <a:p>
            <a:r>
              <a:rPr lang="id-ID" dirty="0" smtClean="0"/>
              <a:t>Pengambilan </a:t>
            </a:r>
            <a:r>
              <a:rPr lang="id-ID" dirty="0"/>
              <a:t>keputusan (kondisi if else) tidak hanya digunakan untuk menentukan tindakan apa yang akan diambil sesuai dengan kondisi, tetapi juga digunakan untuk menentukan tindakan apa yang akan diambil/dijalankan jika kondisi tidak sesuai.</a:t>
            </a:r>
          </a:p>
          <a:p>
            <a:endParaRPr lang="id-ID" dirty="0" smtClean="0"/>
          </a:p>
          <a:p>
            <a:r>
              <a:rPr lang="id-ID" dirty="0" smtClean="0"/>
              <a:t>Pada </a:t>
            </a:r>
            <a:r>
              <a:rPr lang="id-ID" dirty="0"/>
              <a:t>python ada beberapa statement/kondisi diantaranya adalah if, else dan elif Kondisi if digunakan untuk mengeksekusi kode jika kondisi bernilai benar.</a:t>
            </a:r>
          </a:p>
          <a:p>
            <a:endParaRPr lang="id-ID" dirty="0" smtClean="0"/>
          </a:p>
          <a:p>
            <a:r>
              <a:rPr lang="id-ID" dirty="0" smtClean="0"/>
              <a:t>Kondisi </a:t>
            </a:r>
            <a:r>
              <a:rPr lang="id-ID" dirty="0"/>
              <a:t>if else adalah kondisi dimana jika pernyataan benar True maka kode dalam if akan dieksekusi, tetapi jika bernilai salah False maka akan mengeksekusi kode di dalam else.</a:t>
            </a:r>
          </a:p>
        </p:txBody>
      </p:sp>
    </p:spTree>
    <p:extLst>
      <p:ext uri="{BB962C8B-B14F-4D97-AF65-F5344CB8AC3E}">
        <p14:creationId xmlns:p14="http://schemas.microsoft.com/office/powerpoint/2010/main" val="4149275746"/>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Kondisi IfElse Python</a:t>
            </a:r>
            <a:endParaRPr lang="id-ID" dirty="0">
              <a:solidFill>
                <a:schemeClr val="tx1">
                  <a:lumMod val="95000"/>
                  <a:lumOff val="5000"/>
                </a:schemeClr>
              </a:solidFill>
            </a:endParaRPr>
          </a:p>
        </p:txBody>
      </p:sp>
      <p:sp>
        <p:nvSpPr>
          <p:cNvPr id="4" name="TextBox 3"/>
          <p:cNvSpPr txBox="1"/>
          <p:nvPr/>
        </p:nvSpPr>
        <p:spPr>
          <a:xfrm>
            <a:off x="755576" y="3476626"/>
            <a:ext cx="7632848" cy="646331"/>
          </a:xfrm>
          <a:prstGeom prst="rect">
            <a:avLst/>
          </a:prstGeom>
          <a:noFill/>
        </p:spPr>
        <p:txBody>
          <a:bodyPr wrap="square" rtlCol="0">
            <a:spAutoFit/>
          </a:bodyPr>
          <a:lstStyle/>
          <a:p>
            <a:r>
              <a:rPr lang="id-ID" dirty="0"/>
              <a:t>Pada contoh diatas, jika program dijalankan maka akan mencetak string "Maaf Anda Tidak Lulus"karena pernyataan pada if bernilai </a:t>
            </a:r>
            <a:r>
              <a:rPr lang="id-ID" dirty="0" smtClean="0"/>
              <a:t>False.</a:t>
            </a:r>
            <a:endParaRPr lang="id-ID"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535305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14613"/>
            <a:ext cx="22193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74295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637112"/>
            <a:ext cx="6781800" cy="1600200"/>
          </a:xfrm>
        </p:spPr>
        <p:txBody>
          <a:bodyPr/>
          <a:lstStyle/>
          <a:p>
            <a:r>
              <a:rPr lang="id-ID" dirty="0" smtClean="0">
                <a:solidFill>
                  <a:schemeClr val="tx1">
                    <a:lumMod val="95000"/>
                    <a:lumOff val="5000"/>
                  </a:schemeClr>
                </a:solidFill>
              </a:rPr>
              <a:t>Kondisi Elif Python</a:t>
            </a:r>
            <a:endParaRPr lang="id-ID" dirty="0">
              <a:solidFill>
                <a:schemeClr val="tx1">
                  <a:lumMod val="95000"/>
                  <a:lumOff val="5000"/>
                </a:schemeClr>
              </a:solidFill>
            </a:endParaRPr>
          </a:p>
        </p:txBody>
      </p:sp>
      <p:sp>
        <p:nvSpPr>
          <p:cNvPr id="4" name="TextBox 3"/>
          <p:cNvSpPr txBox="1"/>
          <p:nvPr/>
        </p:nvSpPr>
        <p:spPr>
          <a:xfrm>
            <a:off x="683568" y="422243"/>
            <a:ext cx="7632848" cy="1754326"/>
          </a:xfrm>
          <a:prstGeom prst="rect">
            <a:avLst/>
          </a:prstGeom>
          <a:noFill/>
        </p:spPr>
        <p:txBody>
          <a:bodyPr wrap="square" rtlCol="0">
            <a:spAutoFit/>
          </a:bodyPr>
          <a:lstStyle/>
          <a:p>
            <a:r>
              <a:rPr lang="id-ID" b="1" dirty="0"/>
              <a:t>Kondisi </a:t>
            </a:r>
            <a:r>
              <a:rPr lang="id-ID" b="1" dirty="0" smtClean="0"/>
              <a:t>Elif</a:t>
            </a:r>
          </a:p>
          <a:p>
            <a:endParaRPr lang="id-ID" dirty="0"/>
          </a:p>
          <a:p>
            <a:r>
              <a:rPr lang="id-ID" dirty="0"/>
              <a:t>Pengambilan keputusan (kondisi if elif) merupakan lanjutan/percabangan logika dari “kondisi if”. Dengan elif kita bisa membuat kode program yang akan menyeleksi beberapa kemungkinan yang bisa terjadi. Hampir sama dengan kondisi “else”, bedanya kondisi “elif” bisa banyak dan tidak hanya satu.</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76569"/>
            <a:ext cx="26670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203659"/>
            <a:ext cx="2648771" cy="53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83967" y="2996951"/>
            <a:ext cx="2648771" cy="1200329"/>
          </a:xfrm>
          <a:prstGeom prst="rect">
            <a:avLst/>
          </a:prstGeom>
          <a:noFill/>
        </p:spPr>
        <p:txBody>
          <a:bodyPr wrap="square" rtlCol="0">
            <a:spAutoFit/>
          </a:bodyPr>
          <a:lstStyle/>
          <a:p>
            <a:r>
              <a:rPr lang="id-ID" dirty="0"/>
              <a:t>Pada contoh diatas, jika program dijalankan maka akan mencetak string "Saya akan </a:t>
            </a:r>
            <a:r>
              <a:rPr lang="id-ID" dirty="0" smtClean="0"/>
              <a:t>Kuliah".</a:t>
            </a:r>
            <a:endParaRPr lang="id-ID" dirty="0"/>
          </a:p>
        </p:txBody>
      </p:sp>
    </p:spTree>
    <p:extLst>
      <p:ext uri="{BB962C8B-B14F-4D97-AF65-F5344CB8AC3E}">
        <p14:creationId xmlns:p14="http://schemas.microsoft.com/office/powerpoint/2010/main" val="215679144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dirty="0" err="1" smtClean="0"/>
              <a:t>jupyter</a:t>
            </a:r>
            <a:r>
              <a:rPr lang="en-US" dirty="0" smtClean="0"/>
              <a:t> ?</a:t>
            </a:r>
            <a:endParaRPr lang="en-US" dirty="0"/>
          </a:p>
        </p:txBody>
      </p:sp>
      <p:sp>
        <p:nvSpPr>
          <p:cNvPr id="3" name="Content Placeholder 2"/>
          <p:cNvSpPr>
            <a:spLocks noGrp="1"/>
          </p:cNvSpPr>
          <p:nvPr>
            <p:ph idx="1"/>
          </p:nvPr>
        </p:nvSpPr>
        <p:spPr/>
        <p:txBody>
          <a:bodyPr/>
          <a:lstStyle/>
          <a:p>
            <a:r>
              <a:rPr lang="en-US" dirty="0"/>
              <a:t>The </a:t>
            </a:r>
            <a:r>
              <a:rPr lang="en-US" dirty="0" err="1"/>
              <a:t>Jupyter</a:t>
            </a:r>
            <a:r>
              <a:rPr lang="en-US" dirty="0"/>
              <a:t> Notebook </a:t>
            </a:r>
            <a:r>
              <a:rPr lang="en-US" dirty="0" err="1"/>
              <a:t>adalah</a:t>
            </a:r>
            <a:r>
              <a:rPr lang="en-US" dirty="0"/>
              <a:t> </a:t>
            </a:r>
            <a:r>
              <a:rPr lang="en-US" dirty="0" err="1"/>
              <a:t>aplikasi</a:t>
            </a:r>
            <a:r>
              <a:rPr lang="en-US" dirty="0"/>
              <a:t> web </a:t>
            </a:r>
            <a:r>
              <a:rPr lang="en-US" dirty="0" err="1"/>
              <a:t>sumber</a:t>
            </a:r>
            <a:r>
              <a:rPr lang="en-US" dirty="0"/>
              <a:t> </a:t>
            </a:r>
            <a:r>
              <a:rPr lang="en-US" dirty="0" err="1"/>
              <a:t>terbuka</a:t>
            </a:r>
            <a:r>
              <a:rPr lang="en-US" dirty="0"/>
              <a:t> yang </a:t>
            </a:r>
            <a:r>
              <a:rPr lang="en-US" dirty="0" err="1"/>
              <a:t>memungkinkan</a:t>
            </a:r>
            <a:r>
              <a:rPr lang="en-US" dirty="0"/>
              <a:t> </a:t>
            </a:r>
            <a:r>
              <a:rPr lang="en-US" dirty="0" err="1"/>
              <a:t>Anda</a:t>
            </a:r>
            <a:r>
              <a:rPr lang="en-US" dirty="0"/>
              <a:t> </a:t>
            </a:r>
            <a:r>
              <a:rPr lang="en-US" dirty="0" err="1"/>
              <a:t>membuat</a:t>
            </a:r>
            <a:r>
              <a:rPr lang="en-US" dirty="0"/>
              <a:t> </a:t>
            </a:r>
            <a:r>
              <a:rPr lang="en-US" dirty="0" err="1"/>
              <a:t>dan</a:t>
            </a:r>
            <a:r>
              <a:rPr lang="en-US" dirty="0"/>
              <a:t> </a:t>
            </a:r>
            <a:r>
              <a:rPr lang="en-US" dirty="0" err="1"/>
              <a:t>berbagi</a:t>
            </a:r>
            <a:r>
              <a:rPr lang="en-US" dirty="0"/>
              <a:t> </a:t>
            </a:r>
            <a:r>
              <a:rPr lang="en-US" dirty="0" err="1"/>
              <a:t>dokumen</a:t>
            </a:r>
            <a:r>
              <a:rPr lang="en-US" dirty="0"/>
              <a:t> yang </a:t>
            </a:r>
            <a:r>
              <a:rPr lang="en-US" dirty="0" err="1"/>
              <a:t>berisi</a:t>
            </a:r>
            <a:r>
              <a:rPr lang="en-US" dirty="0"/>
              <a:t> </a:t>
            </a:r>
            <a:r>
              <a:rPr lang="en-US" dirty="0" err="1"/>
              <a:t>kode</a:t>
            </a:r>
            <a:r>
              <a:rPr lang="en-US" dirty="0"/>
              <a:t> </a:t>
            </a:r>
            <a:r>
              <a:rPr lang="en-US" dirty="0" err="1"/>
              <a:t>langsung</a:t>
            </a:r>
            <a:r>
              <a:rPr lang="en-US" dirty="0"/>
              <a:t>, </a:t>
            </a:r>
            <a:r>
              <a:rPr lang="en-US" dirty="0" err="1"/>
              <a:t>persamaan</a:t>
            </a:r>
            <a:r>
              <a:rPr lang="en-US" dirty="0"/>
              <a:t>, </a:t>
            </a:r>
            <a:r>
              <a:rPr lang="en-US" dirty="0" err="1"/>
              <a:t>visualisasi</a:t>
            </a:r>
            <a:r>
              <a:rPr lang="en-US" dirty="0"/>
              <a:t>, </a:t>
            </a:r>
            <a:r>
              <a:rPr lang="en-US" dirty="0" err="1"/>
              <a:t>dan</a:t>
            </a:r>
            <a:r>
              <a:rPr lang="en-US" dirty="0"/>
              <a:t> </a:t>
            </a:r>
            <a:r>
              <a:rPr lang="en-US" dirty="0" err="1"/>
              <a:t>teks</a:t>
            </a:r>
            <a:r>
              <a:rPr lang="en-US" dirty="0"/>
              <a:t> </a:t>
            </a:r>
            <a:r>
              <a:rPr lang="en-US" dirty="0" err="1"/>
              <a:t>naratif</a:t>
            </a:r>
            <a:r>
              <a:rPr lang="en-US" dirty="0"/>
              <a:t>. </a:t>
            </a:r>
            <a:r>
              <a:rPr lang="en-US" dirty="0" err="1"/>
              <a:t>Penggunaan</a:t>
            </a:r>
            <a:r>
              <a:rPr lang="en-US" dirty="0"/>
              <a:t> </a:t>
            </a:r>
            <a:r>
              <a:rPr lang="en-US" dirty="0" err="1"/>
              <a:t>meliputi</a:t>
            </a:r>
            <a:r>
              <a:rPr lang="en-US" dirty="0"/>
              <a:t>: </a:t>
            </a:r>
            <a:r>
              <a:rPr lang="en-US" dirty="0" err="1"/>
              <a:t>pembersihan</a:t>
            </a:r>
            <a:r>
              <a:rPr lang="en-US" dirty="0"/>
              <a:t> </a:t>
            </a:r>
            <a:r>
              <a:rPr lang="en-US" dirty="0" err="1"/>
              <a:t>dan</a:t>
            </a:r>
            <a:r>
              <a:rPr lang="en-US" dirty="0"/>
              <a:t> </a:t>
            </a:r>
            <a:r>
              <a:rPr lang="en-US" dirty="0" err="1"/>
              <a:t>transformasi</a:t>
            </a:r>
            <a:r>
              <a:rPr lang="en-US" dirty="0"/>
              <a:t> data, </a:t>
            </a:r>
            <a:r>
              <a:rPr lang="en-US" dirty="0" err="1"/>
              <a:t>simulasi</a:t>
            </a:r>
            <a:r>
              <a:rPr lang="en-US" dirty="0"/>
              <a:t> </a:t>
            </a:r>
            <a:r>
              <a:rPr lang="en-US" dirty="0" err="1"/>
              <a:t>numerik</a:t>
            </a:r>
            <a:r>
              <a:rPr lang="en-US" dirty="0"/>
              <a:t>, </a:t>
            </a:r>
            <a:r>
              <a:rPr lang="en-US" dirty="0" err="1"/>
              <a:t>pemodelan</a:t>
            </a:r>
            <a:r>
              <a:rPr lang="en-US" dirty="0"/>
              <a:t> </a:t>
            </a:r>
            <a:r>
              <a:rPr lang="en-US" dirty="0" err="1"/>
              <a:t>statistik</a:t>
            </a:r>
            <a:r>
              <a:rPr lang="en-US" dirty="0"/>
              <a:t>, </a:t>
            </a:r>
            <a:r>
              <a:rPr lang="en-US" dirty="0" err="1"/>
              <a:t>visualisasi</a:t>
            </a:r>
            <a:r>
              <a:rPr lang="en-US" dirty="0"/>
              <a:t> data, </a:t>
            </a:r>
            <a:r>
              <a:rPr lang="en-US" dirty="0" err="1"/>
              <a:t>pembelajaran</a:t>
            </a:r>
            <a:r>
              <a:rPr lang="en-US" dirty="0"/>
              <a:t> </a:t>
            </a:r>
            <a:r>
              <a:rPr lang="en-US" dirty="0" err="1"/>
              <a:t>mesin</a:t>
            </a:r>
            <a:r>
              <a:rPr lang="en-US" dirty="0"/>
              <a:t>, </a:t>
            </a:r>
            <a:r>
              <a:rPr lang="en-US" dirty="0" err="1"/>
              <a:t>dan</a:t>
            </a:r>
            <a:r>
              <a:rPr lang="en-US" dirty="0"/>
              <a:t> </a:t>
            </a:r>
            <a:r>
              <a:rPr lang="en-US" dirty="0" err="1"/>
              <a:t>banyak</a:t>
            </a:r>
            <a:r>
              <a:rPr lang="en-US" dirty="0"/>
              <a:t> </a:t>
            </a:r>
            <a:r>
              <a:rPr lang="en-US" dirty="0" err="1"/>
              <a:t>lagi</a:t>
            </a:r>
            <a:r>
              <a:rPr lang="en-US" dirty="0"/>
              <a:t>.</a:t>
            </a:r>
          </a:p>
        </p:txBody>
      </p:sp>
    </p:spTree>
    <p:extLst>
      <p:ext uri="{BB962C8B-B14F-4D97-AF65-F5344CB8AC3E}">
        <p14:creationId xmlns:p14="http://schemas.microsoft.com/office/powerpoint/2010/main" val="377740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Pengenalan Python </a:t>
            </a:r>
            <a:endParaRPr lang="id-ID" dirty="0">
              <a:solidFill>
                <a:schemeClr val="tx1">
                  <a:lumMod val="95000"/>
                  <a:lumOff val="5000"/>
                </a:schemeClr>
              </a:solidFill>
            </a:endParaRPr>
          </a:p>
        </p:txBody>
      </p:sp>
      <p:sp>
        <p:nvSpPr>
          <p:cNvPr id="4" name="TextBox 3"/>
          <p:cNvSpPr txBox="1"/>
          <p:nvPr/>
        </p:nvSpPr>
        <p:spPr>
          <a:xfrm>
            <a:off x="827584" y="908720"/>
            <a:ext cx="7632848" cy="369332"/>
          </a:xfrm>
          <a:prstGeom prst="rect">
            <a:avLst/>
          </a:prstGeom>
          <a:noFill/>
        </p:spPr>
        <p:txBody>
          <a:bodyPr wrap="square" rtlCol="0">
            <a:spAutoFit/>
          </a:bodyPr>
          <a:lstStyle/>
          <a:p>
            <a:endParaRPr lang="id-ID"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5" y="620688"/>
            <a:ext cx="4464495" cy="177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2564904"/>
            <a:ext cx="4968552" cy="1603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27584" y="4365104"/>
            <a:ext cx="7632847" cy="646331"/>
          </a:xfrm>
          <a:prstGeom prst="rect">
            <a:avLst/>
          </a:prstGeom>
        </p:spPr>
        <p:txBody>
          <a:bodyPr wrap="square">
            <a:spAutoFit/>
          </a:bodyPr>
          <a:lstStyle/>
          <a:p>
            <a:r>
              <a:rPr lang="id-ID" dirty="0"/>
              <a:t>Jika ingin mencetak tipe data String </a:t>
            </a:r>
            <a:r>
              <a:rPr lang="id-ID" dirty="0" smtClean="0"/>
              <a:t>langsung, Anda </a:t>
            </a:r>
            <a:r>
              <a:rPr lang="id-ID" dirty="0"/>
              <a:t>harus memasukanya ke dalam tanda kutip terlebih dahulu.</a:t>
            </a:r>
          </a:p>
        </p:txBody>
      </p:sp>
    </p:spTree>
    <p:extLst>
      <p:ext uri="{BB962C8B-B14F-4D97-AF65-F5344CB8AC3E}">
        <p14:creationId xmlns:p14="http://schemas.microsoft.com/office/powerpoint/2010/main" val="148270867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Cara install </a:t>
            </a:r>
            <a:r>
              <a:rPr lang="en-US" dirty="0" err="1" smtClean="0"/>
              <a:t>jupyter</a:t>
            </a:r>
            <a:endParaRPr lang="en-US" dirty="0"/>
          </a:p>
        </p:txBody>
      </p:sp>
      <p:sp>
        <p:nvSpPr>
          <p:cNvPr id="9" name="Content Placeholder 8"/>
          <p:cNvSpPr>
            <a:spLocks noGrp="1"/>
          </p:cNvSpPr>
          <p:nvPr>
            <p:ph idx="1"/>
          </p:nvPr>
        </p:nvSpPr>
        <p:spPr/>
        <p:txBody>
          <a:bodyPr>
            <a:normAutofit fontScale="92500" lnSpcReduction="20000"/>
          </a:bodyPr>
          <a:lstStyle/>
          <a:p>
            <a:r>
              <a:rPr lang="en-US" b="1" dirty="0" err="1"/>
              <a:t>Menjalankan</a:t>
            </a:r>
            <a:r>
              <a:rPr lang="en-US" b="1" dirty="0"/>
              <a:t> Notebook </a:t>
            </a:r>
            <a:r>
              <a:rPr lang="en-US" b="1" dirty="0" err="1"/>
              <a:t>Jupyter</a:t>
            </a:r>
            <a:r>
              <a:rPr lang="en-US" b="1" dirty="0"/>
              <a:t> </a:t>
            </a:r>
            <a:r>
              <a:rPr lang="en-US" b="1" dirty="0" err="1"/>
              <a:t>Dengan</a:t>
            </a:r>
            <a:r>
              <a:rPr lang="en-US" b="1" dirty="0"/>
              <a:t> </a:t>
            </a:r>
            <a:r>
              <a:rPr lang="en-US" b="1" dirty="0" err="1"/>
              <a:t>Distribusi</a:t>
            </a:r>
            <a:r>
              <a:rPr lang="en-US" b="1" dirty="0"/>
              <a:t> Python Anaconda</a:t>
            </a:r>
          </a:p>
          <a:p>
            <a:r>
              <a:rPr lang="en-US" dirty="0"/>
              <a:t>Salah </a:t>
            </a:r>
            <a:r>
              <a:rPr lang="en-US" dirty="0" err="1"/>
              <a:t>satu</a:t>
            </a:r>
            <a:r>
              <a:rPr lang="en-US" dirty="0"/>
              <a:t> </a:t>
            </a:r>
            <a:r>
              <a:rPr lang="en-US" dirty="0" err="1"/>
              <a:t>persyaratan</a:t>
            </a:r>
            <a:r>
              <a:rPr lang="en-US" dirty="0"/>
              <a:t> di </a:t>
            </a:r>
            <a:r>
              <a:rPr lang="en-US" dirty="0" err="1"/>
              <a:t>sini</a:t>
            </a:r>
            <a:r>
              <a:rPr lang="en-US" dirty="0"/>
              <a:t> </a:t>
            </a:r>
            <a:r>
              <a:rPr lang="en-US" dirty="0" err="1"/>
              <a:t>adalah</a:t>
            </a:r>
            <a:r>
              <a:rPr lang="en-US" dirty="0"/>
              <a:t> Python, </a:t>
            </a:r>
            <a:r>
              <a:rPr lang="en-US" dirty="0" err="1"/>
              <a:t>baik</a:t>
            </a:r>
            <a:r>
              <a:rPr lang="en-US" dirty="0"/>
              <a:t> Python 3.3 </a:t>
            </a:r>
            <a:r>
              <a:rPr lang="en-US" dirty="0" err="1"/>
              <a:t>atau</a:t>
            </a:r>
            <a:r>
              <a:rPr lang="en-US" dirty="0"/>
              <a:t> </a:t>
            </a:r>
            <a:r>
              <a:rPr lang="en-US" dirty="0" err="1"/>
              <a:t>lebih</a:t>
            </a:r>
            <a:r>
              <a:rPr lang="en-US" dirty="0"/>
              <a:t> </a:t>
            </a:r>
            <a:r>
              <a:rPr lang="en-US" dirty="0" err="1"/>
              <a:t>besar</a:t>
            </a:r>
            <a:r>
              <a:rPr lang="en-US" dirty="0"/>
              <a:t> </a:t>
            </a:r>
            <a:r>
              <a:rPr lang="en-US" dirty="0" err="1"/>
              <a:t>atau</a:t>
            </a:r>
            <a:r>
              <a:rPr lang="en-US" dirty="0"/>
              <a:t> Python 2.7. </a:t>
            </a:r>
            <a:r>
              <a:rPr lang="en-US" dirty="0" err="1"/>
              <a:t>Rekomendasi</a:t>
            </a:r>
            <a:r>
              <a:rPr lang="en-US" dirty="0"/>
              <a:t> </a:t>
            </a:r>
            <a:r>
              <a:rPr lang="en-US" dirty="0" err="1"/>
              <a:t>umum</a:t>
            </a:r>
            <a:r>
              <a:rPr lang="en-US" dirty="0"/>
              <a:t> </a:t>
            </a:r>
            <a:r>
              <a:rPr lang="en-US" dirty="0" err="1"/>
              <a:t>adalah</a:t>
            </a:r>
            <a:r>
              <a:rPr lang="en-US" dirty="0"/>
              <a:t> </a:t>
            </a:r>
            <a:r>
              <a:rPr lang="en-US" dirty="0" err="1"/>
              <a:t>Anda</a:t>
            </a:r>
            <a:r>
              <a:rPr lang="en-US" dirty="0"/>
              <a:t> </a:t>
            </a:r>
            <a:r>
              <a:rPr lang="en-US" dirty="0" err="1"/>
              <a:t>menggunakan</a:t>
            </a:r>
            <a:r>
              <a:rPr lang="en-US" dirty="0"/>
              <a:t> </a:t>
            </a:r>
            <a:r>
              <a:rPr lang="en-US" dirty="0" err="1"/>
              <a:t>distribusi</a:t>
            </a:r>
            <a:r>
              <a:rPr lang="en-US" dirty="0"/>
              <a:t> Anaconda </a:t>
            </a:r>
            <a:r>
              <a:rPr lang="en-US" dirty="0" err="1"/>
              <a:t>untuk</a:t>
            </a:r>
            <a:r>
              <a:rPr lang="en-US" dirty="0"/>
              <a:t> </a:t>
            </a:r>
            <a:r>
              <a:rPr lang="en-US" dirty="0" err="1"/>
              <a:t>menginstal</a:t>
            </a:r>
            <a:r>
              <a:rPr lang="en-US" dirty="0"/>
              <a:t> Python </a:t>
            </a:r>
            <a:r>
              <a:rPr lang="en-US" dirty="0" err="1"/>
              <a:t>dan</a:t>
            </a:r>
            <a:r>
              <a:rPr lang="en-US" dirty="0"/>
              <a:t> </a:t>
            </a:r>
            <a:r>
              <a:rPr lang="en-US" dirty="0" err="1"/>
              <a:t>aplikasi</a:t>
            </a:r>
            <a:r>
              <a:rPr lang="en-US" dirty="0"/>
              <a:t> notebook.</a:t>
            </a:r>
          </a:p>
          <a:p>
            <a:r>
              <a:rPr lang="en-US" dirty="0" err="1"/>
              <a:t>Keuntungan</a:t>
            </a:r>
            <a:r>
              <a:rPr lang="en-US" dirty="0"/>
              <a:t> </a:t>
            </a:r>
            <a:r>
              <a:rPr lang="en-US" dirty="0" err="1"/>
              <a:t>dari</a:t>
            </a:r>
            <a:r>
              <a:rPr lang="en-US" dirty="0"/>
              <a:t> Anaconda </a:t>
            </a:r>
            <a:r>
              <a:rPr lang="en-US" dirty="0" err="1"/>
              <a:t>adalah</a:t>
            </a:r>
            <a:r>
              <a:rPr lang="en-US" dirty="0"/>
              <a:t> </a:t>
            </a:r>
            <a:r>
              <a:rPr lang="en-US" dirty="0" err="1"/>
              <a:t>Anda</a:t>
            </a:r>
            <a:r>
              <a:rPr lang="en-US" dirty="0"/>
              <a:t> </a:t>
            </a:r>
            <a:r>
              <a:rPr lang="en-US" dirty="0" err="1"/>
              <a:t>memiliki</a:t>
            </a:r>
            <a:r>
              <a:rPr lang="en-US" dirty="0"/>
              <a:t> </a:t>
            </a:r>
            <a:r>
              <a:rPr lang="en-US" dirty="0" err="1"/>
              <a:t>akses</a:t>
            </a:r>
            <a:r>
              <a:rPr lang="en-US" dirty="0"/>
              <a:t> </a:t>
            </a:r>
            <a:r>
              <a:rPr lang="en-US" dirty="0" err="1"/>
              <a:t>ke</a:t>
            </a:r>
            <a:r>
              <a:rPr lang="en-US" dirty="0"/>
              <a:t> </a:t>
            </a:r>
            <a:r>
              <a:rPr lang="en-US" dirty="0" err="1"/>
              <a:t>lebih</a:t>
            </a:r>
            <a:r>
              <a:rPr lang="en-US" dirty="0"/>
              <a:t> </a:t>
            </a:r>
            <a:r>
              <a:rPr lang="en-US" dirty="0" err="1"/>
              <a:t>dari</a:t>
            </a:r>
            <a:r>
              <a:rPr lang="en-US" dirty="0"/>
              <a:t> 720 </a:t>
            </a:r>
            <a:r>
              <a:rPr lang="en-US" dirty="0" err="1"/>
              <a:t>paket</a:t>
            </a:r>
            <a:r>
              <a:rPr lang="en-US" dirty="0"/>
              <a:t> yang </a:t>
            </a:r>
            <a:r>
              <a:rPr lang="en-US" dirty="0" err="1"/>
              <a:t>dapat</a:t>
            </a:r>
            <a:r>
              <a:rPr lang="en-US" dirty="0"/>
              <a:t> </a:t>
            </a:r>
            <a:r>
              <a:rPr lang="en-US" dirty="0" err="1"/>
              <a:t>dengan</a:t>
            </a:r>
            <a:r>
              <a:rPr lang="en-US" dirty="0"/>
              <a:t> </a:t>
            </a:r>
            <a:r>
              <a:rPr lang="en-US" dirty="0" err="1"/>
              <a:t>mudah</a:t>
            </a:r>
            <a:r>
              <a:rPr lang="en-US" dirty="0"/>
              <a:t> </a:t>
            </a:r>
            <a:r>
              <a:rPr lang="en-US" dirty="0" err="1"/>
              <a:t>diinstal</a:t>
            </a:r>
            <a:r>
              <a:rPr lang="en-US" dirty="0"/>
              <a:t> </a:t>
            </a:r>
            <a:r>
              <a:rPr lang="en-US" dirty="0" err="1"/>
              <a:t>dengan</a:t>
            </a:r>
            <a:r>
              <a:rPr lang="en-US" dirty="0"/>
              <a:t> </a:t>
            </a:r>
            <a:r>
              <a:rPr lang="en-US" dirty="0" err="1"/>
              <a:t>kondominium</a:t>
            </a:r>
            <a:r>
              <a:rPr lang="en-US" dirty="0"/>
              <a:t>, </a:t>
            </a:r>
            <a:r>
              <a:rPr lang="en-US" dirty="0" err="1"/>
              <a:t>paket</a:t>
            </a:r>
            <a:r>
              <a:rPr lang="en-US" dirty="0"/>
              <a:t>, </a:t>
            </a:r>
            <a:r>
              <a:rPr lang="en-US" dirty="0" err="1"/>
              <a:t>ketergantungan</a:t>
            </a:r>
            <a:r>
              <a:rPr lang="en-US" dirty="0"/>
              <a:t>, </a:t>
            </a:r>
            <a:r>
              <a:rPr lang="en-US" dirty="0" err="1"/>
              <a:t>dan</a:t>
            </a:r>
            <a:r>
              <a:rPr lang="en-US" dirty="0"/>
              <a:t> </a:t>
            </a:r>
            <a:r>
              <a:rPr lang="en-US" dirty="0" err="1"/>
              <a:t>pengelola</a:t>
            </a:r>
            <a:r>
              <a:rPr lang="en-US" dirty="0"/>
              <a:t> </a:t>
            </a:r>
            <a:r>
              <a:rPr lang="en-US" dirty="0" err="1"/>
              <a:t>lingkungan</a:t>
            </a:r>
            <a:r>
              <a:rPr lang="en-US" dirty="0"/>
              <a:t> Anaconda. </a:t>
            </a:r>
            <a:r>
              <a:rPr lang="en-US" dirty="0" err="1"/>
              <a:t>Anda</a:t>
            </a:r>
            <a:r>
              <a:rPr lang="en-US" dirty="0"/>
              <a:t> </a:t>
            </a:r>
            <a:r>
              <a:rPr lang="en-US" dirty="0" err="1"/>
              <a:t>dapat</a:t>
            </a:r>
            <a:r>
              <a:rPr lang="en-US" dirty="0"/>
              <a:t> </a:t>
            </a:r>
            <a:r>
              <a:rPr lang="en-US" dirty="0" err="1"/>
              <a:t>mengikuti</a:t>
            </a:r>
            <a:r>
              <a:rPr lang="en-US" dirty="0"/>
              <a:t> </a:t>
            </a:r>
            <a:r>
              <a:rPr lang="en-US" dirty="0" err="1"/>
              <a:t>instruksi</a:t>
            </a:r>
            <a:r>
              <a:rPr lang="en-US" dirty="0"/>
              <a:t> </a:t>
            </a:r>
            <a:r>
              <a:rPr lang="en-US" dirty="0" err="1"/>
              <a:t>untuk</a:t>
            </a:r>
            <a:r>
              <a:rPr lang="en-US" dirty="0"/>
              <a:t> </a:t>
            </a:r>
            <a:r>
              <a:rPr lang="en-US" dirty="0" err="1"/>
              <a:t>pemasangan</a:t>
            </a:r>
            <a:r>
              <a:rPr lang="en-US" dirty="0"/>
              <a:t> Anaconda di </a:t>
            </a:r>
            <a:r>
              <a:rPr lang="en-US" dirty="0" err="1"/>
              <a:t>sini</a:t>
            </a:r>
            <a:r>
              <a:rPr lang="en-US" dirty="0"/>
              <a:t> </a:t>
            </a:r>
            <a:r>
              <a:rPr lang="en-US" dirty="0" err="1"/>
              <a:t>untuk</a:t>
            </a:r>
            <a:r>
              <a:rPr lang="en-US" dirty="0"/>
              <a:t> </a:t>
            </a:r>
            <a:r>
              <a:rPr lang="en-US" dirty="0">
                <a:hlinkClick r:id="rId2"/>
              </a:rPr>
              <a:t>Mac</a:t>
            </a:r>
            <a:r>
              <a:rPr lang="en-US" dirty="0"/>
              <a:t> </a:t>
            </a:r>
            <a:r>
              <a:rPr lang="en-US" dirty="0" err="1"/>
              <a:t>atau</a:t>
            </a:r>
            <a:r>
              <a:rPr lang="en-US" dirty="0"/>
              <a:t> </a:t>
            </a:r>
            <a:r>
              <a:rPr lang="en-US" dirty="0">
                <a:hlinkClick r:id="rId3"/>
              </a:rPr>
              <a:t>Windows</a:t>
            </a:r>
            <a:r>
              <a:rPr lang="en-US" dirty="0"/>
              <a:t> .</a:t>
            </a:r>
          </a:p>
          <a:p>
            <a:r>
              <a:rPr lang="en-US" dirty="0" err="1"/>
              <a:t>Apakah</a:t>
            </a:r>
            <a:r>
              <a:rPr lang="en-US" dirty="0"/>
              <a:t> </a:t>
            </a:r>
            <a:r>
              <a:rPr lang="en-US" dirty="0" err="1"/>
              <a:t>ada</a:t>
            </a:r>
            <a:r>
              <a:rPr lang="en-US" dirty="0"/>
              <a:t> </a:t>
            </a:r>
            <a:r>
              <a:rPr lang="en-US" dirty="0" err="1"/>
              <a:t>sesuatu</a:t>
            </a:r>
            <a:r>
              <a:rPr lang="en-US" dirty="0"/>
              <a:t> yang </a:t>
            </a:r>
            <a:r>
              <a:rPr lang="en-US" dirty="0" err="1"/>
              <a:t>tidak</a:t>
            </a:r>
            <a:r>
              <a:rPr lang="en-US" dirty="0"/>
              <a:t> </a:t>
            </a:r>
            <a:r>
              <a:rPr lang="en-US" dirty="0" err="1"/>
              <a:t>jelas</a:t>
            </a:r>
            <a:r>
              <a:rPr lang="en-US" dirty="0"/>
              <a:t>? </a:t>
            </a:r>
            <a:r>
              <a:rPr lang="en-US" dirty="0" err="1"/>
              <a:t>Anda</a:t>
            </a:r>
            <a:r>
              <a:rPr lang="en-US" dirty="0"/>
              <a:t> </a:t>
            </a:r>
            <a:r>
              <a:rPr lang="en-US" dirty="0" err="1"/>
              <a:t>selalu</a:t>
            </a:r>
            <a:r>
              <a:rPr lang="en-US" dirty="0"/>
              <a:t> </a:t>
            </a:r>
            <a:r>
              <a:rPr lang="en-US" dirty="0" err="1"/>
              <a:t>dapat</a:t>
            </a:r>
            <a:r>
              <a:rPr lang="en-US" dirty="0"/>
              <a:t> </a:t>
            </a:r>
            <a:r>
              <a:rPr lang="en-US" dirty="0" err="1"/>
              <a:t>membaca</a:t>
            </a:r>
            <a:r>
              <a:rPr lang="en-US" dirty="0"/>
              <a:t> </a:t>
            </a:r>
            <a:r>
              <a:rPr lang="en-US" dirty="0" err="1"/>
              <a:t>instruksi</a:t>
            </a:r>
            <a:r>
              <a:rPr lang="en-US" dirty="0"/>
              <a:t> </a:t>
            </a:r>
            <a:r>
              <a:rPr lang="en-US" dirty="0" err="1"/>
              <a:t>instalasi</a:t>
            </a:r>
            <a:r>
              <a:rPr lang="en-US" dirty="0"/>
              <a:t> </a:t>
            </a:r>
            <a:r>
              <a:rPr lang="en-US" dirty="0" err="1"/>
              <a:t>Jupyter</a:t>
            </a:r>
            <a:r>
              <a:rPr lang="en-US" dirty="0"/>
              <a:t> di </a:t>
            </a:r>
            <a:r>
              <a:rPr lang="en-US" dirty="0" err="1">
                <a:hlinkClick r:id="rId4"/>
              </a:rPr>
              <a:t>sini</a:t>
            </a:r>
            <a:r>
              <a:rPr lang="en-US" dirty="0"/>
              <a:t> </a:t>
            </a:r>
            <a:r>
              <a:rPr lang="en-US" dirty="0" smtClean="0"/>
              <a:t>.</a:t>
            </a:r>
            <a:endParaRPr lang="en-US" dirty="0"/>
          </a:p>
        </p:txBody>
      </p:sp>
    </p:spTree>
    <p:extLst>
      <p:ext uri="{BB962C8B-B14F-4D97-AF65-F5344CB8AC3E}">
        <p14:creationId xmlns:p14="http://schemas.microsoft.com/office/powerpoint/2010/main" val="210651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Menjalankan</a:t>
            </a:r>
            <a:r>
              <a:rPr lang="en-US" b="1" dirty="0"/>
              <a:t> </a:t>
            </a:r>
            <a:r>
              <a:rPr lang="en-US" b="1" dirty="0" err="1"/>
              <a:t>Jupyter</a:t>
            </a:r>
            <a:r>
              <a:rPr lang="en-US" b="1" dirty="0"/>
              <a:t> Notebook The </a:t>
            </a:r>
            <a:r>
              <a:rPr lang="en-US" b="1" dirty="0" err="1"/>
              <a:t>Pythonic</a:t>
            </a:r>
            <a:r>
              <a:rPr lang="en-US" b="1" dirty="0"/>
              <a:t> Way: Pip</a:t>
            </a:r>
          </a:p>
          <a:p>
            <a:r>
              <a:rPr lang="en-US" dirty="0" err="1"/>
              <a:t>Jika</a:t>
            </a:r>
            <a:r>
              <a:rPr lang="en-US" dirty="0"/>
              <a:t> </a:t>
            </a:r>
            <a:r>
              <a:rPr lang="en-US" dirty="0" err="1"/>
              <a:t>Anda</a:t>
            </a:r>
            <a:r>
              <a:rPr lang="en-US" dirty="0"/>
              <a:t> </a:t>
            </a:r>
            <a:r>
              <a:rPr lang="en-US" dirty="0" err="1"/>
              <a:t>tidak</a:t>
            </a:r>
            <a:r>
              <a:rPr lang="en-US" dirty="0"/>
              <a:t> </a:t>
            </a:r>
            <a:r>
              <a:rPr lang="en-US" dirty="0" err="1"/>
              <a:t>ingin</a:t>
            </a:r>
            <a:r>
              <a:rPr lang="en-US" dirty="0"/>
              <a:t> </a:t>
            </a:r>
            <a:r>
              <a:rPr lang="en-US" dirty="0" err="1"/>
              <a:t>menginstal</a:t>
            </a:r>
            <a:r>
              <a:rPr lang="en-US" dirty="0"/>
              <a:t> Anaconda, </a:t>
            </a:r>
            <a:r>
              <a:rPr lang="en-US" dirty="0" err="1"/>
              <a:t>Anda</a:t>
            </a:r>
            <a:r>
              <a:rPr lang="en-US" dirty="0"/>
              <a:t> </a:t>
            </a:r>
            <a:r>
              <a:rPr lang="en-US" dirty="0" err="1"/>
              <a:t>hanya</a:t>
            </a:r>
            <a:r>
              <a:rPr lang="en-US" dirty="0"/>
              <a:t> </a:t>
            </a:r>
            <a:r>
              <a:rPr lang="en-US" dirty="0" err="1"/>
              <a:t>perlu</a:t>
            </a:r>
            <a:r>
              <a:rPr lang="en-US" dirty="0"/>
              <a:t> </a:t>
            </a:r>
            <a:r>
              <a:rPr lang="en-US" dirty="0" err="1"/>
              <a:t>memastikan</a:t>
            </a:r>
            <a:r>
              <a:rPr lang="en-US" dirty="0"/>
              <a:t> </a:t>
            </a:r>
            <a:r>
              <a:rPr lang="en-US" dirty="0" err="1"/>
              <a:t>bahwa</a:t>
            </a:r>
            <a:r>
              <a:rPr lang="en-US" dirty="0"/>
              <a:t> </a:t>
            </a:r>
            <a:r>
              <a:rPr lang="en-US" dirty="0" err="1"/>
              <a:t>Anda</a:t>
            </a:r>
            <a:r>
              <a:rPr lang="en-US" dirty="0"/>
              <a:t> </a:t>
            </a:r>
            <a:r>
              <a:rPr lang="en-US" dirty="0" err="1"/>
              <a:t>memiliki</a:t>
            </a:r>
            <a:r>
              <a:rPr lang="en-US" dirty="0"/>
              <a:t> </a:t>
            </a:r>
            <a:r>
              <a:rPr lang="en-US" dirty="0" err="1"/>
              <a:t>versi</a:t>
            </a:r>
            <a:r>
              <a:rPr lang="en-US" dirty="0"/>
              <a:t> </a:t>
            </a:r>
            <a:r>
              <a:rPr lang="en-US" dirty="0" err="1"/>
              <a:t>terbaru</a:t>
            </a:r>
            <a:r>
              <a:rPr lang="en-US" dirty="0"/>
              <a:t> </a:t>
            </a:r>
            <a:r>
              <a:rPr lang="en-US" dirty="0" err="1"/>
              <a:t>dari</a:t>
            </a:r>
            <a:r>
              <a:rPr lang="en-US" dirty="0"/>
              <a:t> pip. </a:t>
            </a:r>
            <a:r>
              <a:rPr lang="en-US" dirty="0" err="1"/>
              <a:t>Jika</a:t>
            </a:r>
            <a:r>
              <a:rPr lang="en-US" dirty="0"/>
              <a:t> </a:t>
            </a:r>
            <a:r>
              <a:rPr lang="en-US" dirty="0" err="1"/>
              <a:t>Anda</a:t>
            </a:r>
            <a:r>
              <a:rPr lang="en-US" dirty="0"/>
              <a:t> </a:t>
            </a:r>
            <a:r>
              <a:rPr lang="en-US" dirty="0" err="1"/>
              <a:t>telah</a:t>
            </a:r>
            <a:r>
              <a:rPr lang="en-US" dirty="0"/>
              <a:t> </a:t>
            </a:r>
            <a:r>
              <a:rPr lang="en-US" dirty="0" err="1"/>
              <a:t>menginstal</a:t>
            </a:r>
            <a:r>
              <a:rPr lang="en-US" dirty="0"/>
              <a:t> Python, </a:t>
            </a:r>
            <a:r>
              <a:rPr lang="en-US" dirty="0" err="1"/>
              <a:t>Anda</a:t>
            </a:r>
            <a:r>
              <a:rPr lang="en-US" dirty="0"/>
              <a:t> </a:t>
            </a:r>
            <a:r>
              <a:rPr lang="en-US" dirty="0" err="1"/>
              <a:t>biasanya</a:t>
            </a:r>
            <a:r>
              <a:rPr lang="en-US" dirty="0"/>
              <a:t> </a:t>
            </a:r>
            <a:r>
              <a:rPr lang="en-US" dirty="0" err="1"/>
              <a:t>sudah</a:t>
            </a:r>
            <a:r>
              <a:rPr lang="en-US" dirty="0"/>
              <a:t> </a:t>
            </a:r>
            <a:r>
              <a:rPr lang="en-US" dirty="0" err="1"/>
              <a:t>memilikinya</a:t>
            </a:r>
            <a:r>
              <a:rPr lang="en-US" dirty="0"/>
              <a:t>.</a:t>
            </a:r>
          </a:p>
          <a:p>
            <a:r>
              <a:rPr lang="en-US" dirty="0"/>
              <a:t>Yang </a:t>
            </a:r>
            <a:r>
              <a:rPr lang="en-US" dirty="0" err="1"/>
              <a:t>perlu</a:t>
            </a:r>
            <a:r>
              <a:rPr lang="en-US" dirty="0"/>
              <a:t> </a:t>
            </a:r>
            <a:r>
              <a:rPr lang="en-US" dirty="0" err="1"/>
              <a:t>Anda</a:t>
            </a:r>
            <a:r>
              <a:rPr lang="en-US" dirty="0"/>
              <a:t> </a:t>
            </a:r>
            <a:r>
              <a:rPr lang="en-US" dirty="0" err="1"/>
              <a:t>lakukan</a:t>
            </a:r>
            <a:r>
              <a:rPr lang="en-US" dirty="0"/>
              <a:t> </a:t>
            </a:r>
            <a:r>
              <a:rPr lang="en-US" dirty="0" err="1"/>
              <a:t>adalah</a:t>
            </a:r>
            <a:r>
              <a:rPr lang="en-US" dirty="0"/>
              <a:t> </a:t>
            </a:r>
            <a:r>
              <a:rPr lang="en-US" dirty="0" err="1"/>
              <a:t>memutakhirkan</a:t>
            </a:r>
            <a:r>
              <a:rPr lang="en-US" dirty="0"/>
              <a:t> pip:</a:t>
            </a:r>
          </a:p>
          <a:p>
            <a:endParaRPr lang="en-US" dirty="0"/>
          </a:p>
          <a:p>
            <a:endParaRPr lang="en-US" dirty="0"/>
          </a:p>
        </p:txBody>
      </p:sp>
      <p:pic>
        <p:nvPicPr>
          <p:cNvPr id="4" name="Picture 3"/>
          <p:cNvPicPr>
            <a:picLocks noChangeAspect="1"/>
          </p:cNvPicPr>
          <p:nvPr/>
        </p:nvPicPr>
        <p:blipFill>
          <a:blip r:embed="rId2"/>
          <a:stretch>
            <a:fillRect/>
          </a:stretch>
        </p:blipFill>
        <p:spPr>
          <a:xfrm>
            <a:off x="369760" y="3717032"/>
            <a:ext cx="8086725" cy="838200"/>
          </a:xfrm>
          <a:prstGeom prst="rect">
            <a:avLst/>
          </a:prstGeom>
        </p:spPr>
      </p:pic>
    </p:spTree>
    <p:extLst>
      <p:ext uri="{BB962C8B-B14F-4D97-AF65-F5344CB8AC3E}">
        <p14:creationId xmlns:p14="http://schemas.microsoft.com/office/powerpoint/2010/main" val="2118815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Cara </a:t>
            </a:r>
            <a:r>
              <a:rPr lang="en-US" dirty="0" err="1" smtClean="0"/>
              <a:t>menggunakan</a:t>
            </a:r>
            <a:r>
              <a:rPr lang="en-US" dirty="0" smtClean="0"/>
              <a:t> </a:t>
            </a:r>
            <a:r>
              <a:rPr lang="en-US" dirty="0" err="1" smtClean="0"/>
              <a:t>jupyter</a:t>
            </a:r>
            <a:endParaRPr lang="en-US" dirty="0"/>
          </a:p>
        </p:txBody>
      </p:sp>
      <p:sp>
        <p:nvSpPr>
          <p:cNvPr id="3" name="Content Placeholder 2"/>
          <p:cNvSpPr>
            <a:spLocks noGrp="1"/>
          </p:cNvSpPr>
          <p:nvPr>
            <p:ph idx="1"/>
          </p:nvPr>
        </p:nvSpPr>
        <p:spPr/>
        <p:txBody>
          <a:bodyPr/>
          <a:lstStyle/>
          <a:p>
            <a:r>
              <a:rPr lang="sv-SE" dirty="0" smtClean="0"/>
              <a:t>Jalankan </a:t>
            </a:r>
            <a:r>
              <a:rPr lang="sv-SE" dirty="0"/>
              <a:t>perintah berikut untuk membuka aplikasi</a:t>
            </a:r>
            <a:r>
              <a:rPr lang="sv-SE" dirty="0" smtClean="0"/>
              <a:t>:</a:t>
            </a:r>
          </a:p>
          <a:p>
            <a:endParaRPr lang="sv-SE" dirty="0"/>
          </a:p>
          <a:p>
            <a:endParaRPr lang="sv-SE" dirty="0" smtClean="0"/>
          </a:p>
          <a:p>
            <a:endParaRPr lang="sv-SE" dirty="0"/>
          </a:p>
          <a:p>
            <a:r>
              <a:rPr lang="sv-SE" dirty="0" smtClean="0"/>
              <a:t>Ketikan ’jupyter notebook’ pada cmd dan langsung ke buka di web jupyter</a:t>
            </a:r>
            <a:endParaRPr lang="sv-SE" dirty="0"/>
          </a:p>
          <a:p>
            <a:endParaRPr lang="en-US" dirty="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2998660" y="2868706"/>
            <a:ext cx="2828925" cy="762000"/>
          </a:xfrm>
          <a:prstGeom prst="rect">
            <a:avLst/>
          </a:prstGeom>
        </p:spPr>
      </p:pic>
    </p:spTree>
    <p:extLst>
      <p:ext uri="{BB962C8B-B14F-4D97-AF65-F5344CB8AC3E}">
        <p14:creationId xmlns:p14="http://schemas.microsoft.com/office/powerpoint/2010/main" val="3198976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691680" y="692696"/>
            <a:ext cx="5357420" cy="4022725"/>
          </a:xfrm>
          <a:prstGeom prst="rect">
            <a:avLst/>
          </a:prstGeom>
        </p:spPr>
      </p:pic>
    </p:spTree>
    <p:extLst>
      <p:ext uri="{BB962C8B-B14F-4D97-AF65-F5344CB8AC3E}">
        <p14:creationId xmlns:p14="http://schemas.microsoft.com/office/powerpoint/2010/main" val="3657756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r>
              <a:rPr lang="en-US" dirty="0" err="1"/>
              <a:t>Seaborn</a:t>
            </a:r>
            <a:r>
              <a:rPr lang="en-US" dirty="0"/>
              <a:t> </a:t>
            </a:r>
            <a:r>
              <a:rPr lang="en-US" dirty="0" err="1"/>
              <a:t>adalah</a:t>
            </a:r>
            <a:r>
              <a:rPr lang="en-US" dirty="0"/>
              <a:t> </a:t>
            </a:r>
            <a:r>
              <a:rPr lang="en-US" dirty="0" err="1"/>
              <a:t>perpustakaan</a:t>
            </a:r>
            <a:r>
              <a:rPr lang="en-US" dirty="0"/>
              <a:t> </a:t>
            </a:r>
            <a:r>
              <a:rPr lang="en-US" dirty="0" err="1"/>
              <a:t>visualisasi</a:t>
            </a:r>
            <a:r>
              <a:rPr lang="en-US" dirty="0"/>
              <a:t> data Python </a:t>
            </a:r>
            <a:r>
              <a:rPr lang="en-US" dirty="0" err="1"/>
              <a:t>berdasarkan</a:t>
            </a:r>
            <a:r>
              <a:rPr lang="en-US" dirty="0"/>
              <a:t> </a:t>
            </a:r>
            <a:r>
              <a:rPr lang="en-US" dirty="0" err="1"/>
              <a:t>matplotlib</a:t>
            </a:r>
            <a:r>
              <a:rPr lang="en-US" dirty="0"/>
              <a:t>. </a:t>
            </a:r>
            <a:r>
              <a:rPr lang="en-US" dirty="0" err="1"/>
              <a:t>Ini</a:t>
            </a:r>
            <a:r>
              <a:rPr lang="en-US" dirty="0"/>
              <a:t> </a:t>
            </a:r>
            <a:r>
              <a:rPr lang="en-US" dirty="0" err="1"/>
              <a:t>menyediakan</a:t>
            </a:r>
            <a:r>
              <a:rPr lang="en-US" dirty="0"/>
              <a:t> </a:t>
            </a:r>
            <a:r>
              <a:rPr lang="en-US" dirty="0" err="1"/>
              <a:t>antarmuka</a:t>
            </a:r>
            <a:r>
              <a:rPr lang="en-US" dirty="0"/>
              <a:t> </a:t>
            </a:r>
            <a:r>
              <a:rPr lang="en-US" dirty="0" err="1"/>
              <a:t>tingkat</a:t>
            </a:r>
            <a:r>
              <a:rPr lang="en-US" dirty="0"/>
              <a:t> </a:t>
            </a:r>
            <a:r>
              <a:rPr lang="en-US" dirty="0" err="1"/>
              <a:t>tinggi</a:t>
            </a:r>
            <a:r>
              <a:rPr lang="en-US" dirty="0"/>
              <a:t> </a:t>
            </a:r>
            <a:r>
              <a:rPr lang="en-US" dirty="0" err="1"/>
              <a:t>untuk</a:t>
            </a:r>
            <a:r>
              <a:rPr lang="en-US" dirty="0"/>
              <a:t> </a:t>
            </a:r>
            <a:r>
              <a:rPr lang="en-US" dirty="0" err="1"/>
              <a:t>menggambar</a:t>
            </a:r>
            <a:r>
              <a:rPr lang="en-US" dirty="0"/>
              <a:t> </a:t>
            </a:r>
            <a:r>
              <a:rPr lang="en-US" dirty="0" err="1"/>
              <a:t>grafik</a:t>
            </a:r>
            <a:r>
              <a:rPr lang="en-US" dirty="0"/>
              <a:t> </a:t>
            </a:r>
            <a:r>
              <a:rPr lang="en-US" dirty="0" err="1"/>
              <a:t>statistik</a:t>
            </a:r>
            <a:r>
              <a:rPr lang="en-US" dirty="0"/>
              <a:t> yang </a:t>
            </a:r>
            <a:r>
              <a:rPr lang="en-US" dirty="0" err="1"/>
              <a:t>menarik</a:t>
            </a:r>
            <a:r>
              <a:rPr lang="en-US" dirty="0"/>
              <a:t> </a:t>
            </a:r>
            <a:r>
              <a:rPr lang="en-US" dirty="0" err="1"/>
              <a:t>dan</a:t>
            </a:r>
            <a:r>
              <a:rPr lang="en-US" dirty="0"/>
              <a:t> </a:t>
            </a:r>
            <a:r>
              <a:rPr lang="en-US" dirty="0" err="1"/>
              <a:t>informatif</a:t>
            </a:r>
            <a:r>
              <a:rPr lang="en-US" dirty="0"/>
              <a:t>.</a:t>
            </a:r>
          </a:p>
        </p:txBody>
      </p:sp>
    </p:spTree>
    <p:extLst>
      <p:ext uri="{BB962C8B-B14F-4D97-AF65-F5344CB8AC3E}">
        <p14:creationId xmlns:p14="http://schemas.microsoft.com/office/powerpoint/2010/main" val="4090951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seaborn</a:t>
            </a:r>
            <a:endParaRPr lang="en-US" dirty="0"/>
          </a:p>
        </p:txBody>
      </p:sp>
      <p:pic>
        <p:nvPicPr>
          <p:cNvPr id="4" name="Content Placeholder 3"/>
          <p:cNvPicPr>
            <a:picLocks noGrp="1" noChangeAspect="1"/>
          </p:cNvPicPr>
          <p:nvPr>
            <p:ph idx="1"/>
          </p:nvPr>
        </p:nvPicPr>
        <p:blipFill>
          <a:blip r:embed="rId2"/>
          <a:stretch>
            <a:fillRect/>
          </a:stretch>
        </p:blipFill>
        <p:spPr>
          <a:xfrm>
            <a:off x="1763688" y="692696"/>
            <a:ext cx="5322334" cy="4022725"/>
          </a:xfrm>
          <a:prstGeom prst="rect">
            <a:avLst/>
          </a:prstGeom>
        </p:spPr>
      </p:pic>
    </p:spTree>
    <p:extLst>
      <p:ext uri="{BB962C8B-B14F-4D97-AF65-F5344CB8AC3E}">
        <p14:creationId xmlns:p14="http://schemas.microsoft.com/office/powerpoint/2010/main" val="197669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92696"/>
            <a:ext cx="7560840" cy="1477328"/>
          </a:xfrm>
          <a:prstGeom prst="rect">
            <a:avLst/>
          </a:prstGeom>
          <a:noFill/>
        </p:spPr>
        <p:txBody>
          <a:bodyPr wrap="square" rtlCol="0">
            <a:spAutoFit/>
          </a:bodyPr>
          <a:lstStyle/>
          <a:p>
            <a:r>
              <a:rPr lang="id-ID" b="1" dirty="0" smtClean="0"/>
              <a:t>Daftar Pustaka</a:t>
            </a:r>
          </a:p>
          <a:p>
            <a:endParaRPr lang="id-ID" b="1" dirty="0"/>
          </a:p>
          <a:p>
            <a:r>
              <a:rPr lang="id-ID" dirty="0">
                <a:hlinkClick r:id="rId2"/>
              </a:rPr>
              <a:t>https://</a:t>
            </a:r>
            <a:r>
              <a:rPr lang="id-ID" dirty="0" smtClean="0">
                <a:hlinkClick r:id="rId2"/>
              </a:rPr>
              <a:t>belajarpython.com/tutorial/apa-itu-python</a:t>
            </a:r>
            <a:endParaRPr lang="id-ID" dirty="0" smtClean="0"/>
          </a:p>
          <a:p>
            <a:r>
              <a:rPr lang="en-US" dirty="0">
                <a:hlinkClick r:id="rId3"/>
              </a:rPr>
              <a:t>https://</a:t>
            </a:r>
            <a:r>
              <a:rPr lang="en-US" dirty="0" smtClean="0">
                <a:hlinkClick r:id="rId3"/>
              </a:rPr>
              <a:t>wiki.python.org/moin/UsefulModules</a:t>
            </a:r>
            <a:endParaRPr lang="id-ID" dirty="0" smtClean="0"/>
          </a:p>
          <a:p>
            <a:r>
              <a:rPr lang="id-ID" dirty="0" smtClean="0">
                <a:hlinkClick r:id="rId4"/>
              </a:rPr>
              <a:t>https</a:t>
            </a:r>
            <a:r>
              <a:rPr lang="id-ID" dirty="0">
                <a:hlinkClick r:id="rId4"/>
              </a:rPr>
              <a:t>://</a:t>
            </a:r>
            <a:r>
              <a:rPr lang="id-ID" dirty="0" smtClean="0">
                <a:hlinkClick r:id="rId4"/>
              </a:rPr>
              <a:t>stackoverflow.com/questions/3220404/why-use-pip-over-easy-install</a:t>
            </a:r>
            <a:endParaRPr lang="id-ID" dirty="0" smtClean="0"/>
          </a:p>
        </p:txBody>
      </p:sp>
    </p:spTree>
    <p:extLst>
      <p:ext uri="{BB962C8B-B14F-4D97-AF65-F5344CB8AC3E}">
        <p14:creationId xmlns:p14="http://schemas.microsoft.com/office/powerpoint/2010/main" val="10229286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Pengenalan Python </a:t>
            </a:r>
            <a:endParaRPr lang="id-ID" dirty="0">
              <a:solidFill>
                <a:schemeClr val="tx1">
                  <a:lumMod val="95000"/>
                  <a:lumOff val="5000"/>
                </a:schemeClr>
              </a:solidFill>
            </a:endParaRPr>
          </a:p>
        </p:txBody>
      </p:sp>
      <p:sp>
        <p:nvSpPr>
          <p:cNvPr id="4" name="TextBox 3"/>
          <p:cNvSpPr txBox="1"/>
          <p:nvPr/>
        </p:nvSpPr>
        <p:spPr>
          <a:xfrm>
            <a:off x="827584" y="908720"/>
            <a:ext cx="7632848" cy="369332"/>
          </a:xfrm>
          <a:prstGeom prst="rect">
            <a:avLst/>
          </a:prstGeom>
          <a:noFill/>
        </p:spPr>
        <p:txBody>
          <a:bodyPr wrap="square" rtlCol="0">
            <a:spAutoFit/>
          </a:bodyPr>
          <a:lstStyle/>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92696"/>
            <a:ext cx="61150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996952"/>
            <a:ext cx="4914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751413" y="4365104"/>
            <a:ext cx="7704856" cy="12003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Hanya dengan menuliskan kode print seperti yang diatas, anda sudah bisa mencetak apapun yang anda inginkan di dalam tanda kurung </a:t>
            </a:r>
            <a:r>
              <a:rPr kumimoji="0" lang="id-ID" sz="1000" b="0" i="0" u="none" strike="noStrike" cap="none" normalizeH="0" baseline="0" dirty="0" smtClean="0">
                <a:ln>
                  <a:noFill/>
                </a:ln>
                <a:solidFill>
                  <a:srgbClr val="E83E8C"/>
                </a:solidFill>
                <a:effectLst/>
                <a:latin typeface="Arial Unicode MS" pitchFamily="34" charset="-128"/>
                <a:ea typeface="SFMono-Regular"/>
                <a:cs typeface="Arial" pitchFamily="34" charset="0"/>
              </a:rPr>
              <a:t>()</a:t>
            </a: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12529"/>
                </a:solidFill>
                <a:effectLst/>
                <a:latin typeface="Arial" pitchFamily="34" charset="0"/>
                <a:ea typeface="-apple-system"/>
                <a:cs typeface="Arial" pitchFamily="34" charset="0"/>
              </a:rPr>
              <a:t>Dibagian akhir kode pun, anda tidak harus mengakhirnya dengan tanda semicolon </a:t>
            </a:r>
            <a:r>
              <a:rPr kumimoji="0" lang="id-ID" sz="1000" b="0" i="0" u="none" strike="noStrike" cap="none" normalizeH="0" baseline="0" dirty="0" smtClean="0">
                <a:ln>
                  <a:noFill/>
                </a:ln>
                <a:solidFill>
                  <a:srgbClr val="E83E8C"/>
                </a:solidFill>
                <a:effectLst/>
                <a:latin typeface="Arial Unicode MS" pitchFamily="34" charset="-128"/>
                <a:ea typeface="SFMono-Regular"/>
                <a:cs typeface="Arial" pitchFamily="34" charset="0"/>
              </a:rPr>
              <a:t>;</a:t>
            </a:r>
            <a:endParaRPr kumimoji="0" lang="id-ID"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1800" b="0" i="0" u="none" strike="noStrike" cap="none" normalizeH="0" baseline="0" dirty="0" smtClean="0">
                <a:ln>
                  <a:noFill/>
                </a:ln>
                <a:solidFill>
                  <a:schemeClr val="tx1"/>
                </a:solidFill>
                <a:effectLst/>
                <a:latin typeface="Arial" pitchFamily="34" charset="0"/>
                <a:cs typeface="Arial" pitchFamily="34" charset="0"/>
              </a:rPr>
              <a:t/>
            </a:r>
            <a:br>
              <a:rPr kumimoji="0" lang="id-ID" sz="1800" b="0" i="0" u="none" strike="noStrike" cap="none" normalizeH="0" baseline="0" dirty="0" smtClean="0">
                <a:ln>
                  <a:noFill/>
                </a:ln>
                <a:solidFill>
                  <a:schemeClr val="tx1"/>
                </a:solidFill>
                <a:effectLst/>
                <a:latin typeface="Arial" pitchFamily="34" charset="0"/>
                <a:cs typeface="Arial" pitchFamily="34" charset="0"/>
              </a:rPr>
            </a:b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807642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Cara Install Python</a:t>
            </a:r>
            <a:endParaRPr lang="id-ID" dirty="0">
              <a:solidFill>
                <a:schemeClr val="tx1">
                  <a:lumMod val="95000"/>
                  <a:lumOff val="5000"/>
                </a:schemeClr>
              </a:solidFill>
            </a:endParaRPr>
          </a:p>
        </p:txBody>
      </p:sp>
      <p:sp>
        <p:nvSpPr>
          <p:cNvPr id="4" name="TextBox 3"/>
          <p:cNvSpPr txBox="1"/>
          <p:nvPr/>
        </p:nvSpPr>
        <p:spPr>
          <a:xfrm>
            <a:off x="683568" y="620688"/>
            <a:ext cx="7632848" cy="3693319"/>
          </a:xfrm>
          <a:prstGeom prst="rect">
            <a:avLst/>
          </a:prstGeom>
          <a:noFill/>
        </p:spPr>
        <p:txBody>
          <a:bodyPr wrap="square" rtlCol="0">
            <a:spAutoFit/>
          </a:bodyPr>
          <a:lstStyle/>
          <a:p>
            <a:r>
              <a:rPr lang="id-ID" dirty="0" smtClean="0"/>
              <a:t>Python </a:t>
            </a:r>
            <a:r>
              <a:rPr lang="id-ID" dirty="0"/>
              <a:t>memiliki 2 versi yang berbeda, yaitu Python versi </a:t>
            </a:r>
            <a:r>
              <a:rPr lang="id-ID" b="1" dirty="0" smtClean="0"/>
              <a:t>3.7.2</a:t>
            </a:r>
            <a:r>
              <a:rPr lang="id-ID" dirty="0"/>
              <a:t> dan Python versi </a:t>
            </a:r>
            <a:r>
              <a:rPr lang="id-ID" b="1" dirty="0"/>
              <a:t>2.7.10</a:t>
            </a:r>
            <a:r>
              <a:rPr lang="id-ID" dirty="0"/>
              <a:t>. Disini kita akan belajar bahasa pemrograman Python menggunakan versi </a:t>
            </a:r>
            <a:r>
              <a:rPr lang="id-ID" b="1" dirty="0" smtClean="0"/>
              <a:t>3.5</a:t>
            </a:r>
            <a:r>
              <a:rPr lang="id-ID" dirty="0" smtClean="0"/>
              <a:t>.</a:t>
            </a:r>
            <a:endParaRPr lang="id-ID" dirty="0"/>
          </a:p>
          <a:p>
            <a:endParaRPr lang="id-ID" dirty="0" smtClean="0"/>
          </a:p>
          <a:p>
            <a:r>
              <a:rPr lang="id-ID" dirty="0" smtClean="0"/>
              <a:t>Cara </a:t>
            </a:r>
            <a:r>
              <a:rPr lang="id-ID" dirty="0"/>
              <a:t>menginstal python sangat </a:t>
            </a:r>
            <a:r>
              <a:rPr lang="id-ID" dirty="0" smtClean="0"/>
              <a:t>mudah:</a:t>
            </a:r>
          </a:p>
          <a:p>
            <a:endParaRPr lang="id-ID" b="1" dirty="0" smtClean="0"/>
          </a:p>
          <a:p>
            <a:r>
              <a:rPr lang="id-ID" b="1" dirty="0" smtClean="0"/>
              <a:t>Windows</a:t>
            </a:r>
            <a:endParaRPr lang="id-ID" b="1" dirty="0"/>
          </a:p>
          <a:p>
            <a:pPr marL="342900" indent="-342900">
              <a:buFont typeface="+mj-lt"/>
              <a:buAutoNum type="arabicPeriod"/>
            </a:pPr>
            <a:r>
              <a:rPr lang="id-ID" dirty="0"/>
              <a:t>Buka browser, kunjungi </a:t>
            </a:r>
            <a:r>
              <a:rPr lang="id-ID" dirty="0">
                <a:hlinkClick r:id="rId2"/>
              </a:rPr>
              <a:t>http://www.python.org/downloads/windows/</a:t>
            </a:r>
            <a:endParaRPr lang="id-ID" dirty="0"/>
          </a:p>
          <a:p>
            <a:pPr marL="342900" indent="-342900">
              <a:buFont typeface="+mj-lt"/>
              <a:buAutoNum type="arabicPeriod"/>
            </a:pPr>
            <a:r>
              <a:rPr lang="id-ID" dirty="0"/>
              <a:t>ATAU, klik direct link </a:t>
            </a:r>
            <a:r>
              <a:rPr lang="id-ID" dirty="0" smtClean="0">
                <a:hlinkClick r:id="rId3"/>
              </a:rPr>
              <a:t>https://www.python.org/ftp/python/3.5.4/python-3.5.4-amd64.exe</a:t>
            </a:r>
            <a:endParaRPr lang="id-ID" dirty="0" smtClean="0"/>
          </a:p>
          <a:p>
            <a:pPr marL="342900" indent="-342900">
              <a:buFont typeface="+mj-lt"/>
              <a:buAutoNum type="arabicPeriod"/>
            </a:pPr>
            <a:r>
              <a:rPr lang="id-ID" dirty="0" smtClean="0"/>
              <a:t>Buka (klik 2x) file installer python yang baru saja di download</a:t>
            </a:r>
          </a:p>
          <a:p>
            <a:pPr marL="342900" indent="-342900">
              <a:buFont typeface="+mj-lt"/>
              <a:buAutoNum type="arabicPeriod"/>
            </a:pPr>
            <a:r>
              <a:rPr lang="id-ID" dirty="0" smtClean="0"/>
              <a:t>Ikuti </a:t>
            </a:r>
            <a:r>
              <a:rPr lang="id-ID" dirty="0"/>
              <a:t>langkah instalasi sampai selesai</a:t>
            </a:r>
          </a:p>
          <a:p>
            <a:endParaRPr lang="id-ID" dirty="0"/>
          </a:p>
        </p:txBody>
      </p:sp>
    </p:spTree>
    <p:extLst>
      <p:ext uri="{BB962C8B-B14F-4D97-AF65-F5344CB8AC3E}">
        <p14:creationId xmlns:p14="http://schemas.microsoft.com/office/powerpoint/2010/main" val="302193102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Easy_install dan PIP</a:t>
            </a:r>
            <a:endParaRPr lang="id-ID" dirty="0">
              <a:solidFill>
                <a:schemeClr val="tx1">
                  <a:lumMod val="95000"/>
                  <a:lumOff val="5000"/>
                </a:schemeClr>
              </a:solidFill>
            </a:endParaRPr>
          </a:p>
        </p:txBody>
      </p:sp>
      <p:sp>
        <p:nvSpPr>
          <p:cNvPr id="4" name="TextBox 3"/>
          <p:cNvSpPr txBox="1"/>
          <p:nvPr/>
        </p:nvSpPr>
        <p:spPr>
          <a:xfrm>
            <a:off x="755576" y="620688"/>
            <a:ext cx="7632848" cy="1477328"/>
          </a:xfrm>
          <a:prstGeom prst="rect">
            <a:avLst/>
          </a:prstGeom>
          <a:noFill/>
        </p:spPr>
        <p:txBody>
          <a:bodyPr wrap="square" rtlCol="0">
            <a:spAutoFit/>
          </a:bodyPr>
          <a:lstStyle/>
          <a:p>
            <a:pPr lvl="0" eaLnBrk="0" fontAlgn="base" hangingPunct="0">
              <a:spcBef>
                <a:spcPct val="0"/>
              </a:spcBef>
              <a:spcAft>
                <a:spcPct val="0"/>
              </a:spcAft>
            </a:pPr>
            <a:r>
              <a:rPr lang="id-ID" b="1" dirty="0" smtClean="0">
                <a:cs typeface="Arial" panose="020B0604020202020204" pitchFamily="34" charset="0"/>
              </a:rPr>
              <a:t>Easy_Install</a:t>
            </a:r>
          </a:p>
          <a:p>
            <a:pPr lvl="0" eaLnBrk="0" fontAlgn="base" hangingPunct="0">
              <a:spcBef>
                <a:spcPct val="0"/>
              </a:spcBef>
              <a:spcAft>
                <a:spcPct val="0"/>
              </a:spcAft>
            </a:pPr>
            <a:endParaRPr lang="id-ID" dirty="0" smtClean="0">
              <a:cs typeface="Arial" panose="020B0604020202020204" pitchFamily="34" charset="0"/>
            </a:endParaRPr>
          </a:p>
          <a:p>
            <a:pPr lvl="0" eaLnBrk="0" fontAlgn="base" hangingPunct="0">
              <a:spcBef>
                <a:spcPct val="0"/>
              </a:spcBef>
              <a:spcAft>
                <a:spcPct val="0"/>
              </a:spcAft>
            </a:pPr>
            <a:r>
              <a:rPr lang="en-US" dirty="0" smtClean="0">
                <a:cs typeface="Arial" panose="020B0604020202020204" pitchFamily="34" charset="0"/>
              </a:rPr>
              <a:t>Easy </a:t>
            </a:r>
            <a:r>
              <a:rPr lang="en-US" dirty="0">
                <a:cs typeface="Arial" panose="020B0604020202020204" pitchFamily="34" charset="0"/>
              </a:rPr>
              <a:t>Install </a:t>
            </a:r>
            <a:r>
              <a:rPr lang="en-US" dirty="0" err="1">
                <a:cs typeface="Arial" panose="020B0604020202020204" pitchFamily="34" charset="0"/>
              </a:rPr>
              <a:t>adalah</a:t>
            </a:r>
            <a:r>
              <a:rPr lang="en-US" dirty="0">
                <a:cs typeface="Arial" panose="020B0604020202020204" pitchFamily="34" charset="0"/>
              </a:rPr>
              <a:t> </a:t>
            </a:r>
            <a:r>
              <a:rPr lang="en-US" dirty="0" err="1">
                <a:cs typeface="Arial" panose="020B0604020202020204" pitchFamily="34" charset="0"/>
              </a:rPr>
              <a:t>modul</a:t>
            </a:r>
            <a:r>
              <a:rPr lang="en-US" dirty="0">
                <a:cs typeface="Arial" panose="020B0604020202020204" pitchFamily="34" charset="0"/>
              </a:rPr>
              <a:t> python ( </a:t>
            </a:r>
            <a:r>
              <a:rPr lang="en-US" dirty="0" err="1"/>
              <a:t>easy_install</a:t>
            </a:r>
            <a:r>
              <a:rPr lang="en-US" dirty="0">
                <a:cs typeface="Arial" panose="020B0604020202020204" pitchFamily="34" charset="0"/>
              </a:rPr>
              <a:t> ) yang </a:t>
            </a:r>
            <a:r>
              <a:rPr lang="en-US" dirty="0" err="1">
                <a:cs typeface="Arial" panose="020B0604020202020204" pitchFamily="34" charset="0"/>
              </a:rPr>
              <a:t>dibundel</a:t>
            </a:r>
            <a:r>
              <a:rPr lang="en-US" dirty="0">
                <a:cs typeface="Arial" panose="020B0604020202020204" pitchFamily="34" charset="0"/>
              </a:rPr>
              <a:t> </a:t>
            </a:r>
            <a:r>
              <a:rPr lang="en-US" dirty="0" err="1">
                <a:cs typeface="Arial" panose="020B0604020202020204" pitchFamily="34" charset="0"/>
              </a:rPr>
              <a:t>dengan</a:t>
            </a:r>
            <a:r>
              <a:rPr lang="en-US" dirty="0">
                <a:cs typeface="Arial" panose="020B0604020202020204" pitchFamily="34" charset="0"/>
              </a:rPr>
              <a:t> </a:t>
            </a:r>
            <a:r>
              <a:rPr lang="en-US" dirty="0" err="1"/>
              <a:t>setuptools</a:t>
            </a:r>
            <a:r>
              <a:rPr lang="en-US" dirty="0">
                <a:cs typeface="Arial" panose="020B0604020202020204" pitchFamily="34" charset="0"/>
              </a:rPr>
              <a:t> yang </a:t>
            </a:r>
            <a:r>
              <a:rPr lang="en-US" dirty="0" err="1">
                <a:cs typeface="Arial" panose="020B0604020202020204" pitchFamily="34" charset="0"/>
              </a:rPr>
              <a:t>memungkinkan</a:t>
            </a:r>
            <a:r>
              <a:rPr lang="en-US" dirty="0">
                <a:cs typeface="Arial" panose="020B0604020202020204" pitchFamily="34" charset="0"/>
              </a:rPr>
              <a:t> </a:t>
            </a:r>
            <a:r>
              <a:rPr lang="en-US" dirty="0" err="1">
                <a:cs typeface="Arial" panose="020B0604020202020204" pitchFamily="34" charset="0"/>
              </a:rPr>
              <a:t>Anda</a:t>
            </a:r>
            <a:r>
              <a:rPr lang="en-US" dirty="0">
                <a:cs typeface="Arial" panose="020B0604020202020204" pitchFamily="34" charset="0"/>
              </a:rPr>
              <a:t> </a:t>
            </a:r>
            <a:r>
              <a:rPr lang="en-US" dirty="0" err="1">
                <a:cs typeface="Arial" panose="020B0604020202020204" pitchFamily="34" charset="0"/>
              </a:rPr>
              <a:t>mengunduh</a:t>
            </a:r>
            <a:r>
              <a:rPr lang="en-US" dirty="0">
                <a:cs typeface="Arial" panose="020B0604020202020204" pitchFamily="34" charset="0"/>
              </a:rPr>
              <a:t>, </a:t>
            </a:r>
            <a:r>
              <a:rPr lang="en-US" dirty="0" err="1">
                <a:cs typeface="Arial" panose="020B0604020202020204" pitchFamily="34" charset="0"/>
              </a:rPr>
              <a:t>membuat</a:t>
            </a:r>
            <a:r>
              <a:rPr lang="en-US" dirty="0">
                <a:cs typeface="Arial" panose="020B0604020202020204" pitchFamily="34" charset="0"/>
              </a:rPr>
              <a:t>, </a:t>
            </a:r>
            <a:r>
              <a:rPr lang="en-US" dirty="0" err="1">
                <a:cs typeface="Arial" panose="020B0604020202020204" pitchFamily="34" charset="0"/>
              </a:rPr>
              <a:t>memasang</a:t>
            </a:r>
            <a:r>
              <a:rPr lang="en-US" dirty="0">
                <a:cs typeface="Arial" panose="020B0604020202020204" pitchFamily="34" charset="0"/>
              </a:rPr>
              <a:t>, </a:t>
            </a:r>
            <a:r>
              <a:rPr lang="en-US" dirty="0" err="1">
                <a:cs typeface="Arial" panose="020B0604020202020204" pitchFamily="34" charset="0"/>
              </a:rPr>
              <a:t>dan</a:t>
            </a:r>
            <a:r>
              <a:rPr lang="en-US" dirty="0">
                <a:cs typeface="Arial" panose="020B0604020202020204" pitchFamily="34" charset="0"/>
              </a:rPr>
              <a:t> </a:t>
            </a:r>
            <a:r>
              <a:rPr lang="en-US" dirty="0" err="1">
                <a:cs typeface="Arial" panose="020B0604020202020204" pitchFamily="34" charset="0"/>
              </a:rPr>
              <a:t>mengelola</a:t>
            </a:r>
            <a:r>
              <a:rPr lang="en-US" dirty="0">
                <a:cs typeface="Arial" panose="020B0604020202020204" pitchFamily="34" charset="0"/>
              </a:rPr>
              <a:t> </a:t>
            </a:r>
            <a:r>
              <a:rPr lang="en-US" dirty="0" err="1">
                <a:cs typeface="Arial" panose="020B0604020202020204" pitchFamily="34" charset="0"/>
              </a:rPr>
              <a:t>paket</a:t>
            </a:r>
            <a:r>
              <a:rPr lang="en-US" dirty="0">
                <a:cs typeface="Arial" panose="020B0604020202020204" pitchFamily="34" charset="0"/>
              </a:rPr>
              <a:t> Python </a:t>
            </a:r>
            <a:r>
              <a:rPr lang="en-US" dirty="0" err="1">
                <a:cs typeface="Arial" panose="020B0604020202020204" pitchFamily="34" charset="0"/>
              </a:rPr>
              <a:t>secara</a:t>
            </a:r>
            <a:r>
              <a:rPr lang="en-US" dirty="0">
                <a:cs typeface="Arial" panose="020B0604020202020204" pitchFamily="34" charset="0"/>
              </a:rPr>
              <a:t> </a:t>
            </a:r>
            <a:r>
              <a:rPr lang="en-US" dirty="0" err="1">
                <a:cs typeface="Arial" panose="020B0604020202020204" pitchFamily="34" charset="0"/>
              </a:rPr>
              <a:t>otomatis</a:t>
            </a:r>
            <a:r>
              <a:rPr lang="en-US" dirty="0">
                <a:cs typeface="Arial" panose="020B0604020202020204" pitchFamily="34" charset="0"/>
              </a:rPr>
              <a:t>.</a:t>
            </a:r>
            <a:r>
              <a:rPr lang="en-US" dirty="0"/>
              <a:t> </a:t>
            </a:r>
          </a:p>
        </p:txBody>
      </p:sp>
      <p:sp>
        <p:nvSpPr>
          <p:cNvPr id="5" name="TextBox 4"/>
          <p:cNvSpPr txBox="1"/>
          <p:nvPr/>
        </p:nvSpPr>
        <p:spPr>
          <a:xfrm>
            <a:off x="755576" y="2492896"/>
            <a:ext cx="7632848" cy="1477328"/>
          </a:xfrm>
          <a:prstGeom prst="rect">
            <a:avLst/>
          </a:prstGeom>
          <a:noFill/>
        </p:spPr>
        <p:txBody>
          <a:bodyPr wrap="square" rtlCol="0">
            <a:spAutoFit/>
          </a:bodyPr>
          <a:lstStyle/>
          <a:p>
            <a:r>
              <a:rPr lang="id-ID" b="1" dirty="0" smtClean="0"/>
              <a:t>PIP</a:t>
            </a:r>
          </a:p>
          <a:p>
            <a:endParaRPr lang="id-ID" b="1" dirty="0" smtClean="0"/>
          </a:p>
          <a:p>
            <a:r>
              <a:rPr lang="id-ID" smtClean="0"/>
              <a:t>pip</a:t>
            </a:r>
            <a:r>
              <a:rPr lang="en-US" dirty="0"/>
              <a:t> </a:t>
            </a:r>
            <a:r>
              <a:rPr lang="en-US" dirty="0" err="1"/>
              <a:t>adalah</a:t>
            </a:r>
            <a:r>
              <a:rPr lang="en-US" dirty="0"/>
              <a:t> system </a:t>
            </a:r>
            <a:r>
              <a:rPr lang="en-US" dirty="0" err="1"/>
              <a:t>manajemen</a:t>
            </a:r>
            <a:r>
              <a:rPr lang="en-US" dirty="0"/>
              <a:t> </a:t>
            </a:r>
            <a:r>
              <a:rPr lang="en-US" dirty="0" err="1"/>
              <a:t>paket</a:t>
            </a:r>
            <a:r>
              <a:rPr lang="en-US" dirty="0"/>
              <a:t> yang </a:t>
            </a:r>
            <a:r>
              <a:rPr lang="en-US" dirty="0" err="1"/>
              <a:t>digunakan</a:t>
            </a:r>
            <a:r>
              <a:rPr lang="en-US" dirty="0"/>
              <a:t> </a:t>
            </a:r>
            <a:r>
              <a:rPr lang="en-US" dirty="0" err="1"/>
              <a:t>untuk</a:t>
            </a:r>
            <a:r>
              <a:rPr lang="en-US" dirty="0"/>
              <a:t> </a:t>
            </a:r>
            <a:r>
              <a:rPr lang="en-US" dirty="0" err="1"/>
              <a:t>menginstal</a:t>
            </a:r>
            <a:r>
              <a:rPr lang="en-US" dirty="0"/>
              <a:t> </a:t>
            </a:r>
            <a:r>
              <a:rPr lang="en-US" dirty="0" err="1"/>
              <a:t>dan</a:t>
            </a:r>
            <a:r>
              <a:rPr lang="en-US" dirty="0"/>
              <a:t> </a:t>
            </a:r>
            <a:r>
              <a:rPr lang="en-US" dirty="0" err="1"/>
              <a:t>mengelola</a:t>
            </a:r>
            <a:r>
              <a:rPr lang="en-US" dirty="0"/>
              <a:t> </a:t>
            </a:r>
            <a:r>
              <a:rPr lang="en-US" dirty="0" err="1"/>
              <a:t>paket</a:t>
            </a:r>
            <a:r>
              <a:rPr lang="en-US" dirty="0"/>
              <a:t> </a:t>
            </a:r>
            <a:r>
              <a:rPr lang="en-US" dirty="0" err="1"/>
              <a:t>perangkat</a:t>
            </a:r>
            <a:r>
              <a:rPr lang="en-US" dirty="0"/>
              <a:t> </a:t>
            </a:r>
            <a:r>
              <a:rPr lang="en-US" dirty="0" err="1"/>
              <a:t>lunak</a:t>
            </a:r>
            <a:r>
              <a:rPr lang="en-US" dirty="0"/>
              <a:t> yang </a:t>
            </a:r>
            <a:r>
              <a:rPr lang="en-US" dirty="0" err="1"/>
              <a:t>ditulis</a:t>
            </a:r>
            <a:r>
              <a:rPr lang="en-US" dirty="0"/>
              <a:t> </a:t>
            </a:r>
            <a:r>
              <a:rPr lang="en-US" dirty="0" err="1"/>
              <a:t>dengan</a:t>
            </a:r>
            <a:r>
              <a:rPr lang="en-US" dirty="0"/>
              <a:t> Python .</a:t>
            </a:r>
            <a:r>
              <a:rPr lang="en-US" dirty="0" err="1"/>
              <a:t>Banyak</a:t>
            </a:r>
            <a:r>
              <a:rPr lang="en-US" dirty="0"/>
              <a:t> </a:t>
            </a:r>
            <a:r>
              <a:rPr lang="en-US" dirty="0" err="1"/>
              <a:t>paket</a:t>
            </a:r>
            <a:r>
              <a:rPr lang="en-US" dirty="0"/>
              <a:t> </a:t>
            </a:r>
            <a:r>
              <a:rPr lang="en-US" dirty="0" err="1"/>
              <a:t>dapat</a:t>
            </a:r>
            <a:r>
              <a:rPr lang="en-US" dirty="0"/>
              <a:t> </a:t>
            </a:r>
            <a:r>
              <a:rPr lang="en-US" dirty="0" err="1"/>
              <a:t>ditemukan</a:t>
            </a:r>
            <a:r>
              <a:rPr lang="en-US" dirty="0"/>
              <a:t> di </a:t>
            </a:r>
            <a:r>
              <a:rPr lang="en-US" dirty="0" err="1"/>
              <a:t>sumber</a:t>
            </a:r>
            <a:r>
              <a:rPr lang="en-US" dirty="0"/>
              <a:t> default </a:t>
            </a:r>
            <a:r>
              <a:rPr lang="en-US" dirty="0" err="1"/>
              <a:t>untuk</a:t>
            </a:r>
            <a:r>
              <a:rPr lang="en-US" dirty="0"/>
              <a:t> </a:t>
            </a:r>
            <a:r>
              <a:rPr lang="en-US" dirty="0" err="1"/>
              <a:t>paket</a:t>
            </a:r>
            <a:r>
              <a:rPr lang="en-US" dirty="0"/>
              <a:t> </a:t>
            </a:r>
            <a:r>
              <a:rPr lang="en-US" dirty="0" err="1"/>
              <a:t>dan</a:t>
            </a:r>
            <a:r>
              <a:rPr lang="en-US" dirty="0"/>
              <a:t> </a:t>
            </a:r>
            <a:r>
              <a:rPr lang="en-US" dirty="0" err="1"/>
              <a:t>dependensinya</a:t>
            </a:r>
            <a:endParaRPr lang="en-US" dirty="0"/>
          </a:p>
        </p:txBody>
      </p:sp>
    </p:spTree>
    <p:extLst>
      <p:ext uri="{BB962C8B-B14F-4D97-AF65-F5344CB8AC3E}">
        <p14:creationId xmlns:p14="http://schemas.microsoft.com/office/powerpoint/2010/main" val="21013239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tx1">
                    <a:lumMod val="95000"/>
                    <a:lumOff val="5000"/>
                  </a:schemeClr>
                </a:solidFill>
              </a:rPr>
              <a:t>e</a:t>
            </a:r>
            <a:r>
              <a:rPr lang="id-ID" dirty="0" smtClean="0">
                <a:solidFill>
                  <a:schemeClr val="tx1">
                    <a:lumMod val="95000"/>
                    <a:lumOff val="5000"/>
                  </a:schemeClr>
                </a:solidFill>
              </a:rPr>
              <a:t>asy_install vs pip</a:t>
            </a:r>
            <a:endParaRPr lang="id-ID" dirty="0">
              <a:solidFill>
                <a:schemeClr val="tx1">
                  <a:lumMod val="95000"/>
                  <a:lumOff val="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91" y="1002793"/>
            <a:ext cx="76295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647698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Rule Python </a:t>
            </a:r>
            <a:endParaRPr lang="id-ID" dirty="0">
              <a:solidFill>
                <a:schemeClr val="tx1">
                  <a:lumMod val="95000"/>
                  <a:lumOff val="5000"/>
                </a:schemeClr>
              </a:solidFill>
            </a:endParaRPr>
          </a:p>
        </p:txBody>
      </p:sp>
      <p:sp>
        <p:nvSpPr>
          <p:cNvPr id="4" name="TextBox 3"/>
          <p:cNvSpPr txBox="1"/>
          <p:nvPr/>
        </p:nvSpPr>
        <p:spPr>
          <a:xfrm>
            <a:off x="827584" y="908720"/>
            <a:ext cx="7632848" cy="2308324"/>
          </a:xfrm>
          <a:prstGeom prst="rect">
            <a:avLst/>
          </a:prstGeom>
          <a:noFill/>
        </p:spPr>
        <p:txBody>
          <a:bodyPr wrap="square" rtlCol="0">
            <a:spAutoFit/>
          </a:bodyPr>
          <a:lstStyle/>
          <a:p>
            <a:r>
              <a:rPr lang="id-ID" dirty="0"/>
              <a:t>Python bersifat case sensitif, ini artinya huruf besar dan huruf kecil memiliki perbedaan. Sebagai contoh jika Anda menggunakan fungsi print dengan huruf kecil print() akan berhasil. Lain hal jika anda menggunakan huruf kapital Print() atau PRINT() , akan muncul pesan error.</a:t>
            </a:r>
          </a:p>
          <a:p>
            <a:endParaRPr lang="id-ID" dirty="0" smtClean="0"/>
          </a:p>
          <a:p>
            <a:r>
              <a:rPr lang="id-ID" dirty="0" smtClean="0"/>
              <a:t>Aturan </a:t>
            </a:r>
            <a:r>
              <a:rPr lang="id-ID" dirty="0"/>
              <a:t>ini berlaku untuk nama variabel ataupun fungsi-fungsi lainnya.</a:t>
            </a:r>
          </a:p>
          <a:p>
            <a:endParaRPr lang="id-ID" dirty="0"/>
          </a:p>
          <a:p>
            <a:endParaRPr lang="id-ID"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733675"/>
            <a:ext cx="26289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21088"/>
            <a:ext cx="21526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2733675"/>
            <a:ext cx="275272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4221088"/>
            <a:ext cx="3143250"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76800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lumMod val="95000"/>
                    <a:lumOff val="5000"/>
                  </a:schemeClr>
                </a:solidFill>
              </a:rPr>
              <a:t>Rule Python </a:t>
            </a:r>
            <a:endParaRPr lang="id-ID" dirty="0">
              <a:solidFill>
                <a:schemeClr val="tx1">
                  <a:lumMod val="95000"/>
                  <a:lumOff val="5000"/>
                </a:schemeClr>
              </a:solidFill>
            </a:endParaRPr>
          </a:p>
        </p:txBody>
      </p:sp>
      <p:sp>
        <p:nvSpPr>
          <p:cNvPr id="4" name="TextBox 3"/>
          <p:cNvSpPr txBox="1"/>
          <p:nvPr/>
        </p:nvSpPr>
        <p:spPr>
          <a:xfrm>
            <a:off x="827584" y="908720"/>
            <a:ext cx="7632848" cy="3139321"/>
          </a:xfrm>
          <a:prstGeom prst="rect">
            <a:avLst/>
          </a:prstGeom>
          <a:noFill/>
        </p:spPr>
        <p:txBody>
          <a:bodyPr wrap="square" rtlCol="0">
            <a:spAutoFit/>
          </a:bodyPr>
          <a:lstStyle/>
          <a:p>
            <a:r>
              <a:rPr lang="id-ID" dirty="0"/>
              <a:t>Komentar (comment) adalah kode di dalam script Python yang tidak dieksekusi atau tidak dijalankan mesin. Komentar hanya digunakan untuk menandai atau memberikan keterangan tertulis pada script.</a:t>
            </a:r>
          </a:p>
          <a:p>
            <a:endParaRPr lang="id-ID" dirty="0" smtClean="0"/>
          </a:p>
          <a:p>
            <a:r>
              <a:rPr lang="id-ID" dirty="0" smtClean="0"/>
              <a:t>Komentar </a:t>
            </a:r>
            <a:r>
              <a:rPr lang="id-ID" dirty="0"/>
              <a:t>biasa digunakan untuk membiarkan orang lain memahami apa yang dilakukan script. atau untuk mengingatkan kepada programmer sendiri jika suatu saat kembali mengedit script tersebut.</a:t>
            </a:r>
          </a:p>
          <a:p>
            <a:endParaRPr lang="id-ID" dirty="0" smtClean="0"/>
          </a:p>
          <a:p>
            <a:r>
              <a:rPr lang="id-ID" dirty="0" smtClean="0"/>
              <a:t>Untuk </a:t>
            </a:r>
            <a:r>
              <a:rPr lang="id-ID" dirty="0"/>
              <a:t>menggunakan komentar anda cukup menulis tanda pagar </a:t>
            </a:r>
            <a:r>
              <a:rPr lang="id-ID" dirty="0">
                <a:solidFill>
                  <a:srgbClr val="FF0000"/>
                </a:solidFill>
              </a:rPr>
              <a:t>#</a:t>
            </a:r>
            <a:r>
              <a:rPr lang="id-ID" dirty="0"/>
              <a:t>, diikuti dengan komentar Anda.</a:t>
            </a:r>
          </a:p>
          <a:p>
            <a:endParaRPr lang="id-ID"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545" y="3861048"/>
            <a:ext cx="43529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77105"/>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345</TotalTime>
  <Words>1453</Words>
  <Application>Microsoft Office PowerPoint</Application>
  <PresentationFormat>On-screen Show (4:3)</PresentationFormat>
  <Paragraphs>221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NewsPrint</vt:lpstr>
      <vt:lpstr>Pengantar Algoritma Deep Learning</vt:lpstr>
      <vt:lpstr>Pengenalan Python </vt:lpstr>
      <vt:lpstr>Pengenalan Python </vt:lpstr>
      <vt:lpstr>Pengenalan Python </vt:lpstr>
      <vt:lpstr>Cara Install Python</vt:lpstr>
      <vt:lpstr>Easy_install dan PIP</vt:lpstr>
      <vt:lpstr>easy_install vs pip</vt:lpstr>
      <vt:lpstr>Rule Python </vt:lpstr>
      <vt:lpstr>Rule Python </vt:lpstr>
      <vt:lpstr>Variable Python</vt:lpstr>
      <vt:lpstr>Tipe Data Python </vt:lpstr>
      <vt:lpstr>Contoh List Python</vt:lpstr>
      <vt:lpstr>Update List Python</vt:lpstr>
      <vt:lpstr>Hapus List Python</vt:lpstr>
      <vt:lpstr>Contoh Tuple Python</vt:lpstr>
      <vt:lpstr>Contoh Dictionary Python</vt:lpstr>
      <vt:lpstr>Fungsi Pada Python</vt:lpstr>
      <vt:lpstr>Operator Python</vt:lpstr>
      <vt:lpstr>Operator Python</vt:lpstr>
      <vt:lpstr>Looping Python</vt:lpstr>
      <vt:lpstr>While Loop Python</vt:lpstr>
      <vt:lpstr>For Loop Python</vt:lpstr>
      <vt:lpstr>Nested Loop Python</vt:lpstr>
      <vt:lpstr>Kondisi If Python</vt:lpstr>
      <vt:lpstr>Kondisi If Python</vt:lpstr>
      <vt:lpstr>Kondisi IfElse Python</vt:lpstr>
      <vt:lpstr>Kondisi IfElse Python</vt:lpstr>
      <vt:lpstr>Kondisi Elif Python</vt:lpstr>
      <vt:lpstr>Apa itu jupyter ?</vt:lpstr>
      <vt:lpstr>Cara install jupyter</vt:lpstr>
      <vt:lpstr>PowerPoint Presentation</vt:lpstr>
      <vt:lpstr>Cara menggunakan jupyter</vt:lpstr>
      <vt:lpstr>PowerPoint Presentation</vt:lpstr>
      <vt:lpstr>seaborn</vt:lpstr>
      <vt:lpstr>Install seaborn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Algoritma Deep Learning</dc:title>
  <dc:creator>USER</dc:creator>
  <cp:lastModifiedBy>USER</cp:lastModifiedBy>
  <cp:revision>39</cp:revision>
  <dcterms:created xsi:type="dcterms:W3CDTF">2019-03-22T08:38:40Z</dcterms:created>
  <dcterms:modified xsi:type="dcterms:W3CDTF">2019-04-01T03:10:17Z</dcterms:modified>
</cp:coreProperties>
</file>