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436" r:id="rId5"/>
    <p:sldId id="450" r:id="rId6"/>
    <p:sldId id="451" r:id="rId7"/>
    <p:sldId id="452" r:id="rId8"/>
    <p:sldId id="437" r:id="rId9"/>
    <p:sldId id="448" r:id="rId10"/>
    <p:sldId id="449" r:id="rId11"/>
    <p:sldId id="453" r:id="rId12"/>
    <p:sldId id="454" r:id="rId13"/>
    <p:sldId id="455" r:id="rId14"/>
    <p:sldId id="457" r:id="rId15"/>
    <p:sldId id="456" r:id="rId16"/>
    <p:sldId id="4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7DE16-56DB-4C99-A3CB-DD8496834BF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90FE22-1AEA-4206-8E01-C33AEC3B5A33}">
      <dgm:prSet/>
      <dgm:spPr/>
      <dgm:t>
        <a:bodyPr/>
        <a:lstStyle/>
        <a:p>
          <a:r>
            <a:rPr lang="en-US"/>
            <a:t>Email Dataset 1 performance</a:t>
          </a:r>
        </a:p>
      </dgm:t>
    </dgm:pt>
    <dgm:pt modelId="{68DAA120-9931-4296-8281-802990C6095E}" type="parTrans" cxnId="{38203FCC-DF04-4256-9EC3-C0A52DBAE7FE}">
      <dgm:prSet/>
      <dgm:spPr/>
      <dgm:t>
        <a:bodyPr/>
        <a:lstStyle/>
        <a:p>
          <a:endParaRPr lang="en-US"/>
        </a:p>
      </dgm:t>
    </dgm:pt>
    <dgm:pt modelId="{B0343BB5-241E-425D-B793-8F271659177E}" type="sibTrans" cxnId="{38203FCC-DF04-4256-9EC3-C0A52DBAE7FE}">
      <dgm:prSet/>
      <dgm:spPr/>
      <dgm:t>
        <a:bodyPr/>
        <a:lstStyle/>
        <a:p>
          <a:endParaRPr lang="en-US"/>
        </a:p>
      </dgm:t>
    </dgm:pt>
    <dgm:pt modelId="{0B710A18-B725-4896-B4DD-AC311B2E0376}">
      <dgm:prSet/>
      <dgm:spPr/>
      <dgm:t>
        <a:bodyPr/>
        <a:lstStyle/>
        <a:p>
          <a:r>
            <a:rPr lang="en-US"/>
            <a:t>Accuracy: 94%, Precision: 0.93</a:t>
          </a:r>
        </a:p>
      </dgm:t>
    </dgm:pt>
    <dgm:pt modelId="{16111837-CB24-4A6D-8341-609AE517CB0A}" type="parTrans" cxnId="{43354FEC-019A-45E2-A054-FEC6E9272147}">
      <dgm:prSet/>
      <dgm:spPr/>
      <dgm:t>
        <a:bodyPr/>
        <a:lstStyle/>
        <a:p>
          <a:endParaRPr lang="en-US"/>
        </a:p>
      </dgm:t>
    </dgm:pt>
    <dgm:pt modelId="{2E07458C-2987-483C-B0DE-96777F82EC2A}" type="sibTrans" cxnId="{43354FEC-019A-45E2-A054-FEC6E9272147}">
      <dgm:prSet/>
      <dgm:spPr/>
      <dgm:t>
        <a:bodyPr/>
        <a:lstStyle/>
        <a:p>
          <a:endParaRPr lang="en-US"/>
        </a:p>
      </dgm:t>
    </dgm:pt>
    <dgm:pt modelId="{3FE48A80-F1D4-4B5A-A9C4-346E547E4208}">
      <dgm:prSet/>
      <dgm:spPr/>
      <dgm:t>
        <a:bodyPr/>
        <a:lstStyle/>
        <a:p>
          <a:r>
            <a:rPr lang="en-US"/>
            <a:t>Recall: 0.95, F1-Score: 0.94</a:t>
          </a:r>
        </a:p>
      </dgm:t>
    </dgm:pt>
    <dgm:pt modelId="{C80F5693-3857-4EEF-BD6B-425467B970AF}" type="parTrans" cxnId="{C9C5EB55-33FC-4DA2-A5F2-A604F179DAC4}">
      <dgm:prSet/>
      <dgm:spPr/>
      <dgm:t>
        <a:bodyPr/>
        <a:lstStyle/>
        <a:p>
          <a:endParaRPr lang="en-US"/>
        </a:p>
      </dgm:t>
    </dgm:pt>
    <dgm:pt modelId="{66776DF6-F8A9-4B01-A2BA-28CFA870B1DA}" type="sibTrans" cxnId="{C9C5EB55-33FC-4DA2-A5F2-A604F179DAC4}">
      <dgm:prSet/>
      <dgm:spPr/>
      <dgm:t>
        <a:bodyPr/>
        <a:lstStyle/>
        <a:p>
          <a:endParaRPr lang="en-US"/>
        </a:p>
      </dgm:t>
    </dgm:pt>
    <dgm:pt modelId="{E62A53A0-7843-4E81-B019-F394F4B02F46}">
      <dgm:prSet/>
      <dgm:spPr/>
      <dgm:t>
        <a:bodyPr/>
        <a:lstStyle/>
        <a:p>
          <a:r>
            <a:rPr lang="en-US"/>
            <a:t>Mixed Email Dataset 2 performance</a:t>
          </a:r>
        </a:p>
      </dgm:t>
    </dgm:pt>
    <dgm:pt modelId="{18432769-D928-4EA5-97D1-38D7ACEF319F}" type="parTrans" cxnId="{C4BE15B6-513E-45CA-94D4-15E8193D836F}">
      <dgm:prSet/>
      <dgm:spPr/>
      <dgm:t>
        <a:bodyPr/>
        <a:lstStyle/>
        <a:p>
          <a:endParaRPr lang="en-US"/>
        </a:p>
      </dgm:t>
    </dgm:pt>
    <dgm:pt modelId="{9386F62E-455E-443B-9244-229A6D922856}" type="sibTrans" cxnId="{C4BE15B6-513E-45CA-94D4-15E8193D836F}">
      <dgm:prSet/>
      <dgm:spPr/>
      <dgm:t>
        <a:bodyPr/>
        <a:lstStyle/>
        <a:p>
          <a:endParaRPr lang="en-US"/>
        </a:p>
      </dgm:t>
    </dgm:pt>
    <dgm:pt modelId="{EAD15457-A356-4108-87EC-92E0EB1D3F8B}">
      <dgm:prSet/>
      <dgm:spPr/>
      <dgm:t>
        <a:bodyPr/>
        <a:lstStyle/>
        <a:p>
          <a:r>
            <a:rPr lang="en-US"/>
            <a:t>Accuracy: 91%, Precision: 0.89</a:t>
          </a:r>
        </a:p>
      </dgm:t>
    </dgm:pt>
    <dgm:pt modelId="{B3E7B573-A37C-4D15-BB66-454032E7D6C5}" type="parTrans" cxnId="{0E8A8A23-E395-4980-B053-CE1E56A89541}">
      <dgm:prSet/>
      <dgm:spPr/>
      <dgm:t>
        <a:bodyPr/>
        <a:lstStyle/>
        <a:p>
          <a:endParaRPr lang="en-US"/>
        </a:p>
      </dgm:t>
    </dgm:pt>
    <dgm:pt modelId="{0211E1CE-9CC0-4C23-9B9A-58C661E30144}" type="sibTrans" cxnId="{0E8A8A23-E395-4980-B053-CE1E56A89541}">
      <dgm:prSet/>
      <dgm:spPr/>
      <dgm:t>
        <a:bodyPr/>
        <a:lstStyle/>
        <a:p>
          <a:endParaRPr lang="en-US"/>
        </a:p>
      </dgm:t>
    </dgm:pt>
    <dgm:pt modelId="{1E02AC88-4E83-4623-AA6F-2F2751694532}">
      <dgm:prSet/>
      <dgm:spPr/>
      <dgm:t>
        <a:bodyPr/>
        <a:lstStyle/>
        <a:p>
          <a:r>
            <a:rPr lang="en-US"/>
            <a:t>Recall: 0.92, F1-Score: 0.90</a:t>
          </a:r>
        </a:p>
      </dgm:t>
    </dgm:pt>
    <dgm:pt modelId="{FE01A9B2-B895-47FB-BDFF-5580F08B3F7E}" type="parTrans" cxnId="{373D5F0F-B7D3-45BA-932A-A8D28DE261B6}">
      <dgm:prSet/>
      <dgm:spPr/>
      <dgm:t>
        <a:bodyPr/>
        <a:lstStyle/>
        <a:p>
          <a:endParaRPr lang="en-US"/>
        </a:p>
      </dgm:t>
    </dgm:pt>
    <dgm:pt modelId="{E8D207CC-2B5B-4F8F-81A0-D1F298146393}" type="sibTrans" cxnId="{373D5F0F-B7D3-45BA-932A-A8D28DE261B6}">
      <dgm:prSet/>
      <dgm:spPr/>
      <dgm:t>
        <a:bodyPr/>
        <a:lstStyle/>
        <a:p>
          <a:endParaRPr lang="en-US"/>
        </a:p>
      </dgm:t>
    </dgm:pt>
    <dgm:pt modelId="{D6D2A39D-75B1-4896-BE21-1B04C3DD0474}" type="pres">
      <dgm:prSet presAssocID="{A697DE16-56DB-4C99-A3CB-DD8496834BF3}" presName="linear" presStyleCnt="0">
        <dgm:presLayoutVars>
          <dgm:dir/>
          <dgm:animLvl val="lvl"/>
          <dgm:resizeHandles val="exact"/>
        </dgm:presLayoutVars>
      </dgm:prSet>
      <dgm:spPr/>
    </dgm:pt>
    <dgm:pt modelId="{AD99E4F2-5309-4311-AC79-45719231C662}" type="pres">
      <dgm:prSet presAssocID="{9590FE22-1AEA-4206-8E01-C33AEC3B5A33}" presName="parentLin" presStyleCnt="0"/>
      <dgm:spPr/>
    </dgm:pt>
    <dgm:pt modelId="{3326A9CE-E922-4605-B390-6E3F42320539}" type="pres">
      <dgm:prSet presAssocID="{9590FE22-1AEA-4206-8E01-C33AEC3B5A33}" presName="parentLeftMargin" presStyleLbl="node1" presStyleIdx="0" presStyleCnt="2"/>
      <dgm:spPr/>
    </dgm:pt>
    <dgm:pt modelId="{CA7DF637-18E2-4CBE-8ECD-A1901791041C}" type="pres">
      <dgm:prSet presAssocID="{9590FE22-1AEA-4206-8E01-C33AEC3B5A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F9C11C-0FFE-474A-8A0A-35FA082D4666}" type="pres">
      <dgm:prSet presAssocID="{9590FE22-1AEA-4206-8E01-C33AEC3B5A33}" presName="negativeSpace" presStyleCnt="0"/>
      <dgm:spPr/>
    </dgm:pt>
    <dgm:pt modelId="{453F12E6-E4BA-4C4A-BF8D-0AAB28DF8074}" type="pres">
      <dgm:prSet presAssocID="{9590FE22-1AEA-4206-8E01-C33AEC3B5A33}" presName="childText" presStyleLbl="conFgAcc1" presStyleIdx="0" presStyleCnt="2">
        <dgm:presLayoutVars>
          <dgm:bulletEnabled val="1"/>
        </dgm:presLayoutVars>
      </dgm:prSet>
      <dgm:spPr/>
    </dgm:pt>
    <dgm:pt modelId="{F517B0D4-83FC-42D7-BB41-4CDB1CFB8962}" type="pres">
      <dgm:prSet presAssocID="{B0343BB5-241E-425D-B793-8F271659177E}" presName="spaceBetweenRectangles" presStyleCnt="0"/>
      <dgm:spPr/>
    </dgm:pt>
    <dgm:pt modelId="{9075195D-2C2C-4323-8790-6EA9633FBA71}" type="pres">
      <dgm:prSet presAssocID="{E62A53A0-7843-4E81-B019-F394F4B02F46}" presName="parentLin" presStyleCnt="0"/>
      <dgm:spPr/>
    </dgm:pt>
    <dgm:pt modelId="{C11E2B36-9A82-45BF-BF0B-FCDE93862E92}" type="pres">
      <dgm:prSet presAssocID="{E62A53A0-7843-4E81-B019-F394F4B02F46}" presName="parentLeftMargin" presStyleLbl="node1" presStyleIdx="0" presStyleCnt="2"/>
      <dgm:spPr/>
    </dgm:pt>
    <dgm:pt modelId="{75DB0477-3DE9-43B1-A970-56687DE94EB4}" type="pres">
      <dgm:prSet presAssocID="{E62A53A0-7843-4E81-B019-F394F4B02F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68402F-6E65-4E33-832B-D034C1313104}" type="pres">
      <dgm:prSet presAssocID="{E62A53A0-7843-4E81-B019-F394F4B02F46}" presName="negativeSpace" presStyleCnt="0"/>
      <dgm:spPr/>
    </dgm:pt>
    <dgm:pt modelId="{6B660D65-0F45-4B8F-8895-449FA4B610A5}" type="pres">
      <dgm:prSet presAssocID="{E62A53A0-7843-4E81-B019-F394F4B02F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73D5F0F-B7D3-45BA-932A-A8D28DE261B6}" srcId="{E62A53A0-7843-4E81-B019-F394F4B02F46}" destId="{1E02AC88-4E83-4623-AA6F-2F2751694532}" srcOrd="1" destOrd="0" parTransId="{FE01A9B2-B895-47FB-BDFF-5580F08B3F7E}" sibTransId="{E8D207CC-2B5B-4F8F-81A0-D1F298146393}"/>
    <dgm:cxn modelId="{671CA41B-6685-4BBD-9772-B9DC5C6173CE}" type="presOf" srcId="{3FE48A80-F1D4-4B5A-A9C4-346E547E4208}" destId="{453F12E6-E4BA-4C4A-BF8D-0AAB28DF8074}" srcOrd="0" destOrd="1" presId="urn:microsoft.com/office/officeart/2005/8/layout/list1"/>
    <dgm:cxn modelId="{0E8A8A23-E395-4980-B053-CE1E56A89541}" srcId="{E62A53A0-7843-4E81-B019-F394F4B02F46}" destId="{EAD15457-A356-4108-87EC-92E0EB1D3F8B}" srcOrd="0" destOrd="0" parTransId="{B3E7B573-A37C-4D15-BB66-454032E7D6C5}" sibTransId="{0211E1CE-9CC0-4C23-9B9A-58C661E30144}"/>
    <dgm:cxn modelId="{1A66033B-1C2D-4CE7-AC8C-D7846B13B299}" type="presOf" srcId="{0B710A18-B725-4896-B4DD-AC311B2E0376}" destId="{453F12E6-E4BA-4C4A-BF8D-0AAB28DF8074}" srcOrd="0" destOrd="0" presId="urn:microsoft.com/office/officeart/2005/8/layout/list1"/>
    <dgm:cxn modelId="{FE76635F-4279-4215-B315-96F6F436E124}" type="presOf" srcId="{9590FE22-1AEA-4206-8E01-C33AEC3B5A33}" destId="{CA7DF637-18E2-4CBE-8ECD-A1901791041C}" srcOrd="1" destOrd="0" presId="urn:microsoft.com/office/officeart/2005/8/layout/list1"/>
    <dgm:cxn modelId="{CFC79F46-B129-4AEF-B2A2-F6951E90B270}" type="presOf" srcId="{EAD15457-A356-4108-87EC-92E0EB1D3F8B}" destId="{6B660D65-0F45-4B8F-8895-449FA4B610A5}" srcOrd="0" destOrd="0" presId="urn:microsoft.com/office/officeart/2005/8/layout/list1"/>
    <dgm:cxn modelId="{B23D9F53-5A36-41F8-B6B0-229788575EE6}" type="presOf" srcId="{1E02AC88-4E83-4623-AA6F-2F2751694532}" destId="{6B660D65-0F45-4B8F-8895-449FA4B610A5}" srcOrd="0" destOrd="1" presId="urn:microsoft.com/office/officeart/2005/8/layout/list1"/>
    <dgm:cxn modelId="{C9C5EB55-33FC-4DA2-A5F2-A604F179DAC4}" srcId="{9590FE22-1AEA-4206-8E01-C33AEC3B5A33}" destId="{3FE48A80-F1D4-4B5A-A9C4-346E547E4208}" srcOrd="1" destOrd="0" parTransId="{C80F5693-3857-4EEF-BD6B-425467B970AF}" sibTransId="{66776DF6-F8A9-4B01-A2BA-28CFA870B1DA}"/>
    <dgm:cxn modelId="{DAA4C68E-4CF0-48C2-9F7E-8E6E7A4E189D}" type="presOf" srcId="{9590FE22-1AEA-4206-8E01-C33AEC3B5A33}" destId="{3326A9CE-E922-4605-B390-6E3F42320539}" srcOrd="0" destOrd="0" presId="urn:microsoft.com/office/officeart/2005/8/layout/list1"/>
    <dgm:cxn modelId="{C4BE15B6-513E-45CA-94D4-15E8193D836F}" srcId="{A697DE16-56DB-4C99-A3CB-DD8496834BF3}" destId="{E62A53A0-7843-4E81-B019-F394F4B02F46}" srcOrd="1" destOrd="0" parTransId="{18432769-D928-4EA5-97D1-38D7ACEF319F}" sibTransId="{9386F62E-455E-443B-9244-229A6D922856}"/>
    <dgm:cxn modelId="{5D75F7C7-0B84-42F5-8F71-927E4C3F8CC5}" type="presOf" srcId="{E62A53A0-7843-4E81-B019-F394F4B02F46}" destId="{C11E2B36-9A82-45BF-BF0B-FCDE93862E92}" srcOrd="0" destOrd="0" presId="urn:microsoft.com/office/officeart/2005/8/layout/list1"/>
    <dgm:cxn modelId="{38203FCC-DF04-4256-9EC3-C0A52DBAE7FE}" srcId="{A697DE16-56DB-4C99-A3CB-DD8496834BF3}" destId="{9590FE22-1AEA-4206-8E01-C33AEC3B5A33}" srcOrd="0" destOrd="0" parTransId="{68DAA120-9931-4296-8281-802990C6095E}" sibTransId="{B0343BB5-241E-425D-B793-8F271659177E}"/>
    <dgm:cxn modelId="{AB5226D3-56FC-4A4A-BE64-23DED3C996EE}" type="presOf" srcId="{A697DE16-56DB-4C99-A3CB-DD8496834BF3}" destId="{D6D2A39D-75B1-4896-BE21-1B04C3DD0474}" srcOrd="0" destOrd="0" presId="urn:microsoft.com/office/officeart/2005/8/layout/list1"/>
    <dgm:cxn modelId="{905B7DD6-0E59-41F6-B8C5-98F818029421}" type="presOf" srcId="{E62A53A0-7843-4E81-B019-F394F4B02F46}" destId="{75DB0477-3DE9-43B1-A970-56687DE94EB4}" srcOrd="1" destOrd="0" presId="urn:microsoft.com/office/officeart/2005/8/layout/list1"/>
    <dgm:cxn modelId="{43354FEC-019A-45E2-A054-FEC6E9272147}" srcId="{9590FE22-1AEA-4206-8E01-C33AEC3B5A33}" destId="{0B710A18-B725-4896-B4DD-AC311B2E0376}" srcOrd="0" destOrd="0" parTransId="{16111837-CB24-4A6D-8341-609AE517CB0A}" sibTransId="{2E07458C-2987-483C-B0DE-96777F82EC2A}"/>
    <dgm:cxn modelId="{573F35F3-A9CC-4393-A1CF-9C14D718771A}" type="presParOf" srcId="{D6D2A39D-75B1-4896-BE21-1B04C3DD0474}" destId="{AD99E4F2-5309-4311-AC79-45719231C662}" srcOrd="0" destOrd="0" presId="urn:microsoft.com/office/officeart/2005/8/layout/list1"/>
    <dgm:cxn modelId="{779F55F1-684C-41F1-8023-3F8DBD6FECD4}" type="presParOf" srcId="{AD99E4F2-5309-4311-AC79-45719231C662}" destId="{3326A9CE-E922-4605-B390-6E3F42320539}" srcOrd="0" destOrd="0" presId="urn:microsoft.com/office/officeart/2005/8/layout/list1"/>
    <dgm:cxn modelId="{66097C52-495A-47B6-B0A4-65D4B1C1E89B}" type="presParOf" srcId="{AD99E4F2-5309-4311-AC79-45719231C662}" destId="{CA7DF637-18E2-4CBE-8ECD-A1901791041C}" srcOrd="1" destOrd="0" presId="urn:microsoft.com/office/officeart/2005/8/layout/list1"/>
    <dgm:cxn modelId="{C73B3AB0-C05F-4887-8434-7C4FF329AAE3}" type="presParOf" srcId="{D6D2A39D-75B1-4896-BE21-1B04C3DD0474}" destId="{B9F9C11C-0FFE-474A-8A0A-35FA082D4666}" srcOrd="1" destOrd="0" presId="urn:microsoft.com/office/officeart/2005/8/layout/list1"/>
    <dgm:cxn modelId="{A22BF815-7724-4BC6-B9F2-52EFD8FC165B}" type="presParOf" srcId="{D6D2A39D-75B1-4896-BE21-1B04C3DD0474}" destId="{453F12E6-E4BA-4C4A-BF8D-0AAB28DF8074}" srcOrd="2" destOrd="0" presId="urn:microsoft.com/office/officeart/2005/8/layout/list1"/>
    <dgm:cxn modelId="{5460E387-ACE1-43A2-A15D-379732FB74A0}" type="presParOf" srcId="{D6D2A39D-75B1-4896-BE21-1B04C3DD0474}" destId="{F517B0D4-83FC-42D7-BB41-4CDB1CFB8962}" srcOrd="3" destOrd="0" presId="urn:microsoft.com/office/officeart/2005/8/layout/list1"/>
    <dgm:cxn modelId="{3241D5E5-13EC-4C81-802A-0A8879AC75C8}" type="presParOf" srcId="{D6D2A39D-75B1-4896-BE21-1B04C3DD0474}" destId="{9075195D-2C2C-4323-8790-6EA9633FBA71}" srcOrd="4" destOrd="0" presId="urn:microsoft.com/office/officeart/2005/8/layout/list1"/>
    <dgm:cxn modelId="{8B4AD2A6-6502-4D5A-B2E0-AC55D5AA6B43}" type="presParOf" srcId="{9075195D-2C2C-4323-8790-6EA9633FBA71}" destId="{C11E2B36-9A82-45BF-BF0B-FCDE93862E92}" srcOrd="0" destOrd="0" presId="urn:microsoft.com/office/officeart/2005/8/layout/list1"/>
    <dgm:cxn modelId="{B6DB931F-D7D1-4334-8654-3B3E48306F4D}" type="presParOf" srcId="{9075195D-2C2C-4323-8790-6EA9633FBA71}" destId="{75DB0477-3DE9-43B1-A970-56687DE94EB4}" srcOrd="1" destOrd="0" presId="urn:microsoft.com/office/officeart/2005/8/layout/list1"/>
    <dgm:cxn modelId="{48BE213D-D668-480F-B295-2C41D0BE48DB}" type="presParOf" srcId="{D6D2A39D-75B1-4896-BE21-1B04C3DD0474}" destId="{D968402F-6E65-4E33-832B-D034C1313104}" srcOrd="5" destOrd="0" presId="urn:microsoft.com/office/officeart/2005/8/layout/list1"/>
    <dgm:cxn modelId="{5083624E-A830-49B8-B49F-DBE3600D64B2}" type="presParOf" srcId="{D6D2A39D-75B1-4896-BE21-1B04C3DD0474}" destId="{6B660D65-0F45-4B8F-8895-449FA4B610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9609D-9F66-4851-A599-5145A7773BB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6CAAF7-2CCE-4552-8EED-834C39A661C6}">
      <dgm:prSet/>
      <dgm:spPr/>
      <dgm:t>
        <a:bodyPr/>
        <a:lstStyle/>
        <a:p>
          <a:r>
            <a:rPr lang="en-US"/>
            <a:t>Real Time</a:t>
          </a:r>
        </a:p>
      </dgm:t>
    </dgm:pt>
    <dgm:pt modelId="{85C4C454-9EB0-4369-AB15-ED6F0E823E59}" type="parTrans" cxnId="{4870DE03-6D2C-4E2B-BD92-7D371A061F19}">
      <dgm:prSet/>
      <dgm:spPr/>
      <dgm:t>
        <a:bodyPr/>
        <a:lstStyle/>
        <a:p>
          <a:endParaRPr lang="en-US"/>
        </a:p>
      </dgm:t>
    </dgm:pt>
    <dgm:pt modelId="{B4F01692-311D-47CF-8DA2-6CFE901752D3}" type="sibTrans" cxnId="{4870DE03-6D2C-4E2B-BD92-7D371A061F19}">
      <dgm:prSet/>
      <dgm:spPr/>
      <dgm:t>
        <a:bodyPr/>
        <a:lstStyle/>
        <a:p>
          <a:endParaRPr lang="en-US"/>
        </a:p>
      </dgm:t>
    </dgm:pt>
    <dgm:pt modelId="{326444EC-F06D-427B-8A06-C14654824CE5}">
      <dgm:prSet/>
      <dgm:spPr/>
      <dgm:t>
        <a:bodyPr/>
        <a:lstStyle/>
        <a:p>
          <a:r>
            <a:rPr lang="en-US"/>
            <a:t>DetectionContent Script extracts email text from Gmail DOM</a:t>
          </a:r>
        </a:p>
      </dgm:t>
    </dgm:pt>
    <dgm:pt modelId="{124903A1-6567-48A5-AD01-C015127B05FD}" type="parTrans" cxnId="{14042895-E35C-4772-A6AD-519164A987C8}">
      <dgm:prSet/>
      <dgm:spPr/>
      <dgm:t>
        <a:bodyPr/>
        <a:lstStyle/>
        <a:p>
          <a:endParaRPr lang="en-US"/>
        </a:p>
      </dgm:t>
    </dgm:pt>
    <dgm:pt modelId="{B7388643-F8EE-4284-86AF-FF3722A9B9F0}" type="sibTrans" cxnId="{14042895-E35C-4772-A6AD-519164A987C8}">
      <dgm:prSet/>
      <dgm:spPr/>
      <dgm:t>
        <a:bodyPr/>
        <a:lstStyle/>
        <a:p>
          <a:endParaRPr lang="en-US"/>
        </a:p>
      </dgm:t>
    </dgm:pt>
    <dgm:pt modelId="{1233BA2E-3DD1-4E46-B5A0-CB589CA9EA73}">
      <dgm:prSet/>
      <dgm:spPr/>
      <dgm:t>
        <a:bodyPr/>
        <a:lstStyle/>
        <a:p>
          <a:r>
            <a:rPr lang="en-US"/>
            <a:t>Secure Communications with Flask API</a:t>
          </a:r>
        </a:p>
      </dgm:t>
    </dgm:pt>
    <dgm:pt modelId="{4A6E12CC-9C94-4ACA-BE08-23049A4CADA4}" type="parTrans" cxnId="{847768CF-00F8-4B7B-B529-C5070E23C9F8}">
      <dgm:prSet/>
      <dgm:spPr/>
      <dgm:t>
        <a:bodyPr/>
        <a:lstStyle/>
        <a:p>
          <a:endParaRPr lang="en-US"/>
        </a:p>
      </dgm:t>
    </dgm:pt>
    <dgm:pt modelId="{7D22BB1C-764C-4846-8955-BA49267152CC}" type="sibTrans" cxnId="{847768CF-00F8-4B7B-B529-C5070E23C9F8}">
      <dgm:prSet/>
      <dgm:spPr/>
      <dgm:t>
        <a:bodyPr/>
        <a:lstStyle/>
        <a:p>
          <a:endParaRPr lang="en-US"/>
        </a:p>
      </dgm:t>
    </dgm:pt>
    <dgm:pt modelId="{CCE03E15-DBF5-4FDB-8BD4-1E70DCD90C4A}">
      <dgm:prSet/>
      <dgm:spPr/>
      <dgm:t>
        <a:bodyPr/>
        <a:lstStyle/>
        <a:p>
          <a:r>
            <a:rPr lang="en-US"/>
            <a:t>Average response time 1.2 seconds</a:t>
          </a:r>
        </a:p>
      </dgm:t>
    </dgm:pt>
    <dgm:pt modelId="{E26BB837-C6C2-4FA5-AEA6-20729C5FA176}" type="parTrans" cxnId="{CEC06AF5-C42A-413C-8A38-6D7E697DED7B}">
      <dgm:prSet/>
      <dgm:spPr/>
      <dgm:t>
        <a:bodyPr/>
        <a:lstStyle/>
        <a:p>
          <a:endParaRPr lang="en-US"/>
        </a:p>
      </dgm:t>
    </dgm:pt>
    <dgm:pt modelId="{92D87E98-C4E7-473C-BCBB-8BB0A8D00CFC}" type="sibTrans" cxnId="{CEC06AF5-C42A-413C-8A38-6D7E697DED7B}">
      <dgm:prSet/>
      <dgm:spPr/>
      <dgm:t>
        <a:bodyPr/>
        <a:lstStyle/>
        <a:p>
          <a:endParaRPr lang="en-US"/>
        </a:p>
      </dgm:t>
    </dgm:pt>
    <dgm:pt modelId="{676B05ED-3FD0-4072-9226-69A09D255CE5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8101B667-2373-46F0-9182-0DFCEE9E6020}" type="parTrans" cxnId="{18B934BA-A616-473A-840C-9D0E0A2E153F}">
      <dgm:prSet/>
      <dgm:spPr/>
      <dgm:t>
        <a:bodyPr/>
        <a:lstStyle/>
        <a:p>
          <a:endParaRPr lang="en-US"/>
        </a:p>
      </dgm:t>
    </dgm:pt>
    <dgm:pt modelId="{C7520379-C0FF-4D99-9FCC-6B911034058A}" type="sibTrans" cxnId="{18B934BA-A616-473A-840C-9D0E0A2E153F}">
      <dgm:prSet/>
      <dgm:spPr/>
      <dgm:t>
        <a:bodyPr/>
        <a:lstStyle/>
        <a:p>
          <a:endParaRPr lang="en-US"/>
        </a:p>
      </dgm:t>
    </dgm:pt>
    <dgm:pt modelId="{05B7AE45-6FC0-4E6E-BBA1-300EDFDAEB49}">
      <dgm:prSet/>
      <dgm:spPr/>
      <dgm:t>
        <a:bodyPr/>
        <a:lstStyle/>
        <a:p>
          <a:r>
            <a:rPr lang="en-US"/>
            <a:t>BackgroundService worker manages Communications</a:t>
          </a:r>
        </a:p>
      </dgm:t>
    </dgm:pt>
    <dgm:pt modelId="{CA32B8FE-D7AC-4399-9EFF-00B2471D61CB}" type="parTrans" cxnId="{19542E8F-EDE7-493C-8876-222EA70AA00C}">
      <dgm:prSet/>
      <dgm:spPr/>
      <dgm:t>
        <a:bodyPr/>
        <a:lstStyle/>
        <a:p>
          <a:endParaRPr lang="en-US"/>
        </a:p>
      </dgm:t>
    </dgm:pt>
    <dgm:pt modelId="{B9962B8C-8A07-4343-9CE2-27FFD43F113B}" type="sibTrans" cxnId="{19542E8F-EDE7-493C-8876-222EA70AA00C}">
      <dgm:prSet/>
      <dgm:spPr/>
      <dgm:t>
        <a:bodyPr/>
        <a:lstStyle/>
        <a:p>
          <a:endParaRPr lang="en-US"/>
        </a:p>
      </dgm:t>
    </dgm:pt>
    <dgm:pt modelId="{4F62B76E-AF1B-4F81-A00B-42D801559C6F}">
      <dgm:prSet/>
      <dgm:spPr/>
      <dgm:t>
        <a:bodyPr/>
        <a:lstStyle/>
        <a:p>
          <a:r>
            <a:rPr lang="en-US"/>
            <a:t>DOM scanner targets div[role='main'] in Gmail. JSON responses with prediction and confidence score</a:t>
          </a:r>
        </a:p>
      </dgm:t>
    </dgm:pt>
    <dgm:pt modelId="{07D2A493-E681-4E08-AEA2-D1EDD40CD00F}" type="parTrans" cxnId="{301EA83D-75F7-497C-9672-AE2C8D9C4247}">
      <dgm:prSet/>
      <dgm:spPr/>
      <dgm:t>
        <a:bodyPr/>
        <a:lstStyle/>
        <a:p>
          <a:endParaRPr lang="en-US"/>
        </a:p>
      </dgm:t>
    </dgm:pt>
    <dgm:pt modelId="{042EB8C2-5E9C-4384-B6D3-6076DA11AF73}" type="sibTrans" cxnId="{301EA83D-75F7-497C-9672-AE2C8D9C4247}">
      <dgm:prSet/>
      <dgm:spPr/>
      <dgm:t>
        <a:bodyPr/>
        <a:lstStyle/>
        <a:p>
          <a:endParaRPr lang="en-US"/>
        </a:p>
      </dgm:t>
    </dgm:pt>
    <dgm:pt modelId="{D0B18AF9-76B3-4B6C-BCEB-F07F5BB43E07}">
      <dgm:prSet/>
      <dgm:spPr/>
      <dgm:t>
        <a:bodyPr/>
        <a:lstStyle/>
        <a:p>
          <a:r>
            <a:rPr lang="en-US"/>
            <a:t>User Experience</a:t>
          </a:r>
        </a:p>
      </dgm:t>
    </dgm:pt>
    <dgm:pt modelId="{38C2A427-F765-4924-8D20-C868F10920BE}" type="parTrans" cxnId="{EEADB2AF-85A9-48E7-A87B-1755B8BF2932}">
      <dgm:prSet/>
      <dgm:spPr/>
      <dgm:t>
        <a:bodyPr/>
        <a:lstStyle/>
        <a:p>
          <a:endParaRPr lang="en-US"/>
        </a:p>
      </dgm:t>
    </dgm:pt>
    <dgm:pt modelId="{F8EFB644-716E-4306-A04C-B8296323C981}" type="sibTrans" cxnId="{EEADB2AF-85A9-48E7-A87B-1755B8BF2932}">
      <dgm:prSet/>
      <dgm:spPr/>
      <dgm:t>
        <a:bodyPr/>
        <a:lstStyle/>
        <a:p>
          <a:endParaRPr lang="en-US"/>
        </a:p>
      </dgm:t>
    </dgm:pt>
    <dgm:pt modelId="{E7DE3DEA-7E56-4286-9214-EA683564E573}">
      <dgm:prSet/>
      <dgm:spPr/>
      <dgm:t>
        <a:bodyPr/>
        <a:lstStyle/>
        <a:p>
          <a:r>
            <a:rPr lang="en-US"/>
            <a:t>In-browser warning for suspicious emails. Confidence percentage display. Safe/Phishing verdict with color coding</a:t>
          </a:r>
        </a:p>
      </dgm:t>
    </dgm:pt>
    <dgm:pt modelId="{597A8F94-D4BD-491E-991B-4AD439873F85}" type="parTrans" cxnId="{5ACA08B6-0596-40D7-9075-F2D544C77553}">
      <dgm:prSet/>
      <dgm:spPr/>
      <dgm:t>
        <a:bodyPr/>
        <a:lstStyle/>
        <a:p>
          <a:endParaRPr lang="en-US"/>
        </a:p>
      </dgm:t>
    </dgm:pt>
    <dgm:pt modelId="{6D1F586E-D9FE-4D4A-8BB5-B47609FA7675}" type="sibTrans" cxnId="{5ACA08B6-0596-40D7-9075-F2D544C77553}">
      <dgm:prSet/>
      <dgm:spPr/>
      <dgm:t>
        <a:bodyPr/>
        <a:lstStyle/>
        <a:p>
          <a:endParaRPr lang="en-US"/>
        </a:p>
      </dgm:t>
    </dgm:pt>
    <dgm:pt modelId="{82DDF0BC-C559-49C4-8010-D154200DAD8E}" type="pres">
      <dgm:prSet presAssocID="{7CD9609D-9F66-4851-A599-5145A7773BBC}" presName="Name0" presStyleCnt="0">
        <dgm:presLayoutVars>
          <dgm:dir/>
          <dgm:animLvl val="lvl"/>
          <dgm:resizeHandles val="exact"/>
        </dgm:presLayoutVars>
      </dgm:prSet>
      <dgm:spPr/>
    </dgm:pt>
    <dgm:pt modelId="{AC7A436F-25D3-4529-A293-E08B42020623}" type="pres">
      <dgm:prSet presAssocID="{F56CAAF7-2CCE-4552-8EED-834C39A661C6}" presName="linNode" presStyleCnt="0"/>
      <dgm:spPr/>
    </dgm:pt>
    <dgm:pt modelId="{36109907-AB57-4456-9815-04E3833ACC51}" type="pres">
      <dgm:prSet presAssocID="{F56CAAF7-2CCE-4552-8EED-834C39A661C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BA87C0D-0CDB-4C9A-A148-2129F90B7136}" type="pres">
      <dgm:prSet presAssocID="{F56CAAF7-2CCE-4552-8EED-834C39A661C6}" presName="descendantText" presStyleLbl="alignAccFollowNode1" presStyleIdx="0" presStyleCnt="3">
        <dgm:presLayoutVars>
          <dgm:bulletEnabled val="1"/>
        </dgm:presLayoutVars>
      </dgm:prSet>
      <dgm:spPr/>
    </dgm:pt>
    <dgm:pt modelId="{A5D1AE3A-D8E8-4D7F-8121-45C4767637F0}" type="pres">
      <dgm:prSet presAssocID="{B4F01692-311D-47CF-8DA2-6CFE901752D3}" presName="sp" presStyleCnt="0"/>
      <dgm:spPr/>
    </dgm:pt>
    <dgm:pt modelId="{D02AD2CE-A44C-4E13-9DD8-40C6FF426F65}" type="pres">
      <dgm:prSet presAssocID="{676B05ED-3FD0-4072-9226-69A09D255CE5}" presName="linNode" presStyleCnt="0"/>
      <dgm:spPr/>
    </dgm:pt>
    <dgm:pt modelId="{B87BF316-5896-4535-8C29-27FB0FA271E6}" type="pres">
      <dgm:prSet presAssocID="{676B05ED-3FD0-4072-9226-69A09D255CE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C9FD83C-FF98-46D3-8550-A850AD9B04FD}" type="pres">
      <dgm:prSet presAssocID="{676B05ED-3FD0-4072-9226-69A09D255CE5}" presName="descendantText" presStyleLbl="alignAccFollowNode1" presStyleIdx="1" presStyleCnt="3">
        <dgm:presLayoutVars>
          <dgm:bulletEnabled val="1"/>
        </dgm:presLayoutVars>
      </dgm:prSet>
      <dgm:spPr/>
    </dgm:pt>
    <dgm:pt modelId="{CA97BA6E-A9F2-4670-B886-0E924C570FD5}" type="pres">
      <dgm:prSet presAssocID="{C7520379-C0FF-4D99-9FCC-6B911034058A}" presName="sp" presStyleCnt="0"/>
      <dgm:spPr/>
    </dgm:pt>
    <dgm:pt modelId="{1A918810-E018-42B1-AF60-91990AF39694}" type="pres">
      <dgm:prSet presAssocID="{D0B18AF9-76B3-4B6C-BCEB-F07F5BB43E07}" presName="linNode" presStyleCnt="0"/>
      <dgm:spPr/>
    </dgm:pt>
    <dgm:pt modelId="{9EE10DC4-DC02-4675-8231-26D7058BFB4A}" type="pres">
      <dgm:prSet presAssocID="{D0B18AF9-76B3-4B6C-BCEB-F07F5BB43E0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A5BEFD3-EF07-42E9-B732-4AFA05D7DEAA}" type="pres">
      <dgm:prSet presAssocID="{D0B18AF9-76B3-4B6C-BCEB-F07F5BB43E0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870DE03-6D2C-4E2B-BD92-7D371A061F19}" srcId="{7CD9609D-9F66-4851-A599-5145A7773BBC}" destId="{F56CAAF7-2CCE-4552-8EED-834C39A661C6}" srcOrd="0" destOrd="0" parTransId="{85C4C454-9EB0-4369-AB15-ED6F0E823E59}" sibTransId="{B4F01692-311D-47CF-8DA2-6CFE901752D3}"/>
    <dgm:cxn modelId="{301EA83D-75F7-497C-9672-AE2C8D9C4247}" srcId="{676B05ED-3FD0-4072-9226-69A09D255CE5}" destId="{4F62B76E-AF1B-4F81-A00B-42D801559C6F}" srcOrd="1" destOrd="0" parTransId="{07D2A493-E681-4E08-AEA2-D1EDD40CD00F}" sibTransId="{042EB8C2-5E9C-4384-B6D3-6076DA11AF73}"/>
    <dgm:cxn modelId="{582D325C-0406-4375-A3F1-FD4835ADA063}" type="presOf" srcId="{05B7AE45-6FC0-4E6E-BBA1-300EDFDAEB49}" destId="{2C9FD83C-FF98-46D3-8550-A850AD9B04FD}" srcOrd="0" destOrd="0" presId="urn:microsoft.com/office/officeart/2005/8/layout/vList5"/>
    <dgm:cxn modelId="{83EBEC5C-EF8C-4DF7-B171-E621CC447274}" type="presOf" srcId="{E7DE3DEA-7E56-4286-9214-EA683564E573}" destId="{2A5BEFD3-EF07-42E9-B732-4AFA05D7DEAA}" srcOrd="0" destOrd="0" presId="urn:microsoft.com/office/officeart/2005/8/layout/vList5"/>
    <dgm:cxn modelId="{7ADDD865-7E06-431F-B7A7-D823E812B613}" type="presOf" srcId="{676B05ED-3FD0-4072-9226-69A09D255CE5}" destId="{B87BF316-5896-4535-8C29-27FB0FA271E6}" srcOrd="0" destOrd="0" presId="urn:microsoft.com/office/officeart/2005/8/layout/vList5"/>
    <dgm:cxn modelId="{1CEAA189-AB08-47BB-B7CA-D6B44893766C}" type="presOf" srcId="{1233BA2E-3DD1-4E46-B5A0-CB589CA9EA73}" destId="{DBA87C0D-0CDB-4C9A-A148-2129F90B7136}" srcOrd="0" destOrd="1" presId="urn:microsoft.com/office/officeart/2005/8/layout/vList5"/>
    <dgm:cxn modelId="{19542E8F-EDE7-493C-8876-222EA70AA00C}" srcId="{676B05ED-3FD0-4072-9226-69A09D255CE5}" destId="{05B7AE45-6FC0-4E6E-BBA1-300EDFDAEB49}" srcOrd="0" destOrd="0" parTransId="{CA32B8FE-D7AC-4399-9EFF-00B2471D61CB}" sibTransId="{B9962B8C-8A07-4343-9CE2-27FFD43F113B}"/>
    <dgm:cxn modelId="{14042895-E35C-4772-A6AD-519164A987C8}" srcId="{F56CAAF7-2CCE-4552-8EED-834C39A661C6}" destId="{326444EC-F06D-427B-8A06-C14654824CE5}" srcOrd="0" destOrd="0" parTransId="{124903A1-6567-48A5-AD01-C015127B05FD}" sibTransId="{B7388643-F8EE-4284-86AF-FF3722A9B9F0}"/>
    <dgm:cxn modelId="{CD6CDC96-9701-4CD8-BD76-4673C6B141E1}" type="presOf" srcId="{F56CAAF7-2CCE-4552-8EED-834C39A661C6}" destId="{36109907-AB57-4456-9815-04E3833ACC51}" srcOrd="0" destOrd="0" presId="urn:microsoft.com/office/officeart/2005/8/layout/vList5"/>
    <dgm:cxn modelId="{CEAD46A3-DCD9-40EE-BB82-DCC333F100A7}" type="presOf" srcId="{326444EC-F06D-427B-8A06-C14654824CE5}" destId="{DBA87C0D-0CDB-4C9A-A148-2129F90B7136}" srcOrd="0" destOrd="0" presId="urn:microsoft.com/office/officeart/2005/8/layout/vList5"/>
    <dgm:cxn modelId="{7CE53FAA-1DEE-42CA-9D5E-2CD860AE0345}" type="presOf" srcId="{CCE03E15-DBF5-4FDB-8BD4-1E70DCD90C4A}" destId="{DBA87C0D-0CDB-4C9A-A148-2129F90B7136}" srcOrd="0" destOrd="2" presId="urn:microsoft.com/office/officeart/2005/8/layout/vList5"/>
    <dgm:cxn modelId="{EEADB2AF-85A9-48E7-A87B-1755B8BF2932}" srcId="{7CD9609D-9F66-4851-A599-5145A7773BBC}" destId="{D0B18AF9-76B3-4B6C-BCEB-F07F5BB43E07}" srcOrd="2" destOrd="0" parTransId="{38C2A427-F765-4924-8D20-C868F10920BE}" sibTransId="{F8EFB644-716E-4306-A04C-B8296323C981}"/>
    <dgm:cxn modelId="{5ACA08B6-0596-40D7-9075-F2D544C77553}" srcId="{D0B18AF9-76B3-4B6C-BCEB-F07F5BB43E07}" destId="{E7DE3DEA-7E56-4286-9214-EA683564E573}" srcOrd="0" destOrd="0" parTransId="{597A8F94-D4BD-491E-991B-4AD439873F85}" sibTransId="{6D1F586E-D9FE-4D4A-8BB5-B47609FA7675}"/>
    <dgm:cxn modelId="{988FBBB6-30BC-413F-A015-043768469083}" type="presOf" srcId="{D0B18AF9-76B3-4B6C-BCEB-F07F5BB43E07}" destId="{9EE10DC4-DC02-4675-8231-26D7058BFB4A}" srcOrd="0" destOrd="0" presId="urn:microsoft.com/office/officeart/2005/8/layout/vList5"/>
    <dgm:cxn modelId="{D85883B8-41A4-4220-A3F6-99E0FF37D897}" type="presOf" srcId="{4F62B76E-AF1B-4F81-A00B-42D801559C6F}" destId="{2C9FD83C-FF98-46D3-8550-A850AD9B04FD}" srcOrd="0" destOrd="1" presId="urn:microsoft.com/office/officeart/2005/8/layout/vList5"/>
    <dgm:cxn modelId="{18B934BA-A616-473A-840C-9D0E0A2E153F}" srcId="{7CD9609D-9F66-4851-A599-5145A7773BBC}" destId="{676B05ED-3FD0-4072-9226-69A09D255CE5}" srcOrd="1" destOrd="0" parTransId="{8101B667-2373-46F0-9182-0DFCEE9E6020}" sibTransId="{C7520379-C0FF-4D99-9FCC-6B911034058A}"/>
    <dgm:cxn modelId="{847768CF-00F8-4B7B-B529-C5070E23C9F8}" srcId="{F56CAAF7-2CCE-4552-8EED-834C39A661C6}" destId="{1233BA2E-3DD1-4E46-B5A0-CB589CA9EA73}" srcOrd="1" destOrd="0" parTransId="{4A6E12CC-9C94-4ACA-BE08-23049A4CADA4}" sibTransId="{7D22BB1C-764C-4846-8955-BA49267152CC}"/>
    <dgm:cxn modelId="{CEC06AF5-C42A-413C-8A38-6D7E697DED7B}" srcId="{F56CAAF7-2CCE-4552-8EED-834C39A661C6}" destId="{CCE03E15-DBF5-4FDB-8BD4-1E70DCD90C4A}" srcOrd="2" destOrd="0" parTransId="{E26BB837-C6C2-4FA5-AEA6-20729C5FA176}" sibTransId="{92D87E98-C4E7-473C-BCBB-8BB0A8D00CFC}"/>
    <dgm:cxn modelId="{1736D7F5-D73A-4DE6-98C8-DDF2460184F1}" type="presOf" srcId="{7CD9609D-9F66-4851-A599-5145A7773BBC}" destId="{82DDF0BC-C559-49C4-8010-D154200DAD8E}" srcOrd="0" destOrd="0" presId="urn:microsoft.com/office/officeart/2005/8/layout/vList5"/>
    <dgm:cxn modelId="{8FBFF405-A74D-49E4-8C27-18F6BBB90B86}" type="presParOf" srcId="{82DDF0BC-C559-49C4-8010-D154200DAD8E}" destId="{AC7A436F-25D3-4529-A293-E08B42020623}" srcOrd="0" destOrd="0" presId="urn:microsoft.com/office/officeart/2005/8/layout/vList5"/>
    <dgm:cxn modelId="{A6E530F2-4010-43DC-9440-88E9BB8BF767}" type="presParOf" srcId="{AC7A436F-25D3-4529-A293-E08B42020623}" destId="{36109907-AB57-4456-9815-04E3833ACC51}" srcOrd="0" destOrd="0" presId="urn:microsoft.com/office/officeart/2005/8/layout/vList5"/>
    <dgm:cxn modelId="{B402401F-0F31-484E-886F-A488566A227E}" type="presParOf" srcId="{AC7A436F-25D3-4529-A293-E08B42020623}" destId="{DBA87C0D-0CDB-4C9A-A148-2129F90B7136}" srcOrd="1" destOrd="0" presId="urn:microsoft.com/office/officeart/2005/8/layout/vList5"/>
    <dgm:cxn modelId="{90265CE3-2C98-4B4B-910A-21800CE7F18B}" type="presParOf" srcId="{82DDF0BC-C559-49C4-8010-D154200DAD8E}" destId="{A5D1AE3A-D8E8-4D7F-8121-45C4767637F0}" srcOrd="1" destOrd="0" presId="urn:microsoft.com/office/officeart/2005/8/layout/vList5"/>
    <dgm:cxn modelId="{EBC0EA8B-F4AD-47A3-BA57-68834B9918EE}" type="presParOf" srcId="{82DDF0BC-C559-49C4-8010-D154200DAD8E}" destId="{D02AD2CE-A44C-4E13-9DD8-40C6FF426F65}" srcOrd="2" destOrd="0" presId="urn:microsoft.com/office/officeart/2005/8/layout/vList5"/>
    <dgm:cxn modelId="{1C794E77-6F20-4633-8451-B948EEBFCB67}" type="presParOf" srcId="{D02AD2CE-A44C-4E13-9DD8-40C6FF426F65}" destId="{B87BF316-5896-4535-8C29-27FB0FA271E6}" srcOrd="0" destOrd="0" presId="urn:microsoft.com/office/officeart/2005/8/layout/vList5"/>
    <dgm:cxn modelId="{A06B7135-4D1D-4070-AAF0-DC0DFDFF7364}" type="presParOf" srcId="{D02AD2CE-A44C-4E13-9DD8-40C6FF426F65}" destId="{2C9FD83C-FF98-46D3-8550-A850AD9B04FD}" srcOrd="1" destOrd="0" presId="urn:microsoft.com/office/officeart/2005/8/layout/vList5"/>
    <dgm:cxn modelId="{EA480E30-7D28-4941-80B1-067AAF50A0BA}" type="presParOf" srcId="{82DDF0BC-C559-49C4-8010-D154200DAD8E}" destId="{CA97BA6E-A9F2-4670-B886-0E924C570FD5}" srcOrd="3" destOrd="0" presId="urn:microsoft.com/office/officeart/2005/8/layout/vList5"/>
    <dgm:cxn modelId="{78A28226-F197-4ADE-B1CE-C92B4C39CA16}" type="presParOf" srcId="{82DDF0BC-C559-49C4-8010-D154200DAD8E}" destId="{1A918810-E018-42B1-AF60-91990AF39694}" srcOrd="4" destOrd="0" presId="urn:microsoft.com/office/officeart/2005/8/layout/vList5"/>
    <dgm:cxn modelId="{A96ECBAF-AF84-4826-9D4D-B3E23056BEF3}" type="presParOf" srcId="{1A918810-E018-42B1-AF60-91990AF39694}" destId="{9EE10DC4-DC02-4675-8231-26D7058BFB4A}" srcOrd="0" destOrd="0" presId="urn:microsoft.com/office/officeart/2005/8/layout/vList5"/>
    <dgm:cxn modelId="{2A0AB8A4-2569-48F7-AE2C-9F8131DEF156}" type="presParOf" srcId="{1A918810-E018-42B1-AF60-91990AF39694}" destId="{2A5BEFD3-EF07-42E9-B732-4AFA05D7DE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F12E6-E4BA-4C4A-BF8D-0AAB28DF8074}">
      <dsp:nvSpPr>
        <dsp:cNvPr id="0" name=""/>
        <dsp:cNvSpPr/>
      </dsp:nvSpPr>
      <dsp:spPr>
        <a:xfrm>
          <a:off x="0" y="1120149"/>
          <a:ext cx="4332176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225" tIns="291592" rIns="3362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Accuracy: 94%, Precision: 0.93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Recall: 0.95, F1-Score: 0.94</a:t>
          </a:r>
        </a:p>
      </dsp:txBody>
      <dsp:txXfrm>
        <a:off x="0" y="1120149"/>
        <a:ext cx="4332176" cy="815850"/>
      </dsp:txXfrm>
    </dsp:sp>
    <dsp:sp modelId="{CA7DF637-18E2-4CBE-8ECD-A1901791041C}">
      <dsp:nvSpPr>
        <dsp:cNvPr id="0" name=""/>
        <dsp:cNvSpPr/>
      </dsp:nvSpPr>
      <dsp:spPr>
        <a:xfrm>
          <a:off x="216608" y="913509"/>
          <a:ext cx="303252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2" tIns="0" rIns="1146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Email Dataset 1 performance</a:t>
          </a:r>
        </a:p>
      </dsp:txBody>
      <dsp:txXfrm>
        <a:off x="236783" y="933684"/>
        <a:ext cx="2992173" cy="372930"/>
      </dsp:txXfrm>
    </dsp:sp>
    <dsp:sp modelId="{6B660D65-0F45-4B8F-8895-449FA4B610A5}">
      <dsp:nvSpPr>
        <dsp:cNvPr id="0" name=""/>
        <dsp:cNvSpPr/>
      </dsp:nvSpPr>
      <dsp:spPr>
        <a:xfrm>
          <a:off x="0" y="2218239"/>
          <a:ext cx="4332176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225" tIns="291592" rIns="3362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Accuracy: 91%, Precision: 0.89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Recall: 0.92, F1-Score: 0.90</a:t>
          </a:r>
        </a:p>
      </dsp:txBody>
      <dsp:txXfrm>
        <a:off x="0" y="2218239"/>
        <a:ext cx="4332176" cy="815850"/>
      </dsp:txXfrm>
    </dsp:sp>
    <dsp:sp modelId="{75DB0477-3DE9-43B1-A970-56687DE94EB4}">
      <dsp:nvSpPr>
        <dsp:cNvPr id="0" name=""/>
        <dsp:cNvSpPr/>
      </dsp:nvSpPr>
      <dsp:spPr>
        <a:xfrm>
          <a:off x="216608" y="2011599"/>
          <a:ext cx="3032523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2" tIns="0" rIns="1146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Mixed Email Dataset 2 performance</a:t>
          </a:r>
        </a:p>
      </dsp:txBody>
      <dsp:txXfrm>
        <a:off x="236783" y="2031774"/>
        <a:ext cx="2992173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87C0D-0CDB-4C9A-A148-2129F90B7136}">
      <dsp:nvSpPr>
        <dsp:cNvPr id="0" name=""/>
        <dsp:cNvSpPr/>
      </dsp:nvSpPr>
      <dsp:spPr>
        <a:xfrm rot="5400000">
          <a:off x="3376150" y="-1095791"/>
          <a:ext cx="1258900" cy="37699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DetectionContent Script extracts email text from Gmail DOM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Secure Communications with Flask API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Average response time 1.2 seconds</a:t>
          </a:r>
        </a:p>
      </dsp:txBody>
      <dsp:txXfrm rot="-5400000">
        <a:off x="2120612" y="221201"/>
        <a:ext cx="3708523" cy="1135992"/>
      </dsp:txXfrm>
    </dsp:sp>
    <dsp:sp modelId="{36109907-AB57-4456-9815-04E3833ACC51}">
      <dsp:nvSpPr>
        <dsp:cNvPr id="0" name=""/>
        <dsp:cNvSpPr/>
      </dsp:nvSpPr>
      <dsp:spPr>
        <a:xfrm>
          <a:off x="0" y="2384"/>
          <a:ext cx="2120612" cy="1573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 Time</a:t>
          </a:r>
        </a:p>
      </dsp:txBody>
      <dsp:txXfrm>
        <a:off x="76818" y="79202"/>
        <a:ext cx="1966976" cy="1419989"/>
      </dsp:txXfrm>
    </dsp:sp>
    <dsp:sp modelId="{2C9FD83C-FF98-46D3-8550-A850AD9B04FD}">
      <dsp:nvSpPr>
        <dsp:cNvPr id="0" name=""/>
        <dsp:cNvSpPr/>
      </dsp:nvSpPr>
      <dsp:spPr>
        <a:xfrm rot="5400000">
          <a:off x="3376150" y="556515"/>
          <a:ext cx="1258900" cy="37699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BackgroundService worker manages Communications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DOM scanner targets div[role='main'] in Gmail. JSON responses with prediction and confidence score</a:t>
          </a:r>
        </a:p>
      </dsp:txBody>
      <dsp:txXfrm rot="-5400000">
        <a:off x="2120612" y="1873507"/>
        <a:ext cx="3708523" cy="1135992"/>
      </dsp:txXfrm>
    </dsp:sp>
    <dsp:sp modelId="{B87BF316-5896-4535-8C29-27FB0FA271E6}">
      <dsp:nvSpPr>
        <dsp:cNvPr id="0" name=""/>
        <dsp:cNvSpPr/>
      </dsp:nvSpPr>
      <dsp:spPr>
        <a:xfrm>
          <a:off x="0" y="1654691"/>
          <a:ext cx="2120612" cy="1573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Architecture</a:t>
          </a:r>
        </a:p>
      </dsp:txBody>
      <dsp:txXfrm>
        <a:off x="76818" y="1731509"/>
        <a:ext cx="1966976" cy="1419989"/>
      </dsp:txXfrm>
    </dsp:sp>
    <dsp:sp modelId="{2A5BEFD3-EF07-42E9-B732-4AFA05D7DEAA}">
      <dsp:nvSpPr>
        <dsp:cNvPr id="0" name=""/>
        <dsp:cNvSpPr/>
      </dsp:nvSpPr>
      <dsp:spPr>
        <a:xfrm rot="5400000">
          <a:off x="3376150" y="2208822"/>
          <a:ext cx="1258900" cy="37699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In-browser warning for suspicious emails. Confidence percentage display. Safe/Phishing verdict with color coding</a:t>
          </a:r>
        </a:p>
      </dsp:txBody>
      <dsp:txXfrm rot="-5400000">
        <a:off x="2120612" y="3525814"/>
        <a:ext cx="3708523" cy="1135992"/>
      </dsp:txXfrm>
    </dsp:sp>
    <dsp:sp modelId="{9EE10DC4-DC02-4675-8231-26D7058BFB4A}">
      <dsp:nvSpPr>
        <dsp:cNvPr id="0" name=""/>
        <dsp:cNvSpPr/>
      </dsp:nvSpPr>
      <dsp:spPr>
        <a:xfrm>
          <a:off x="0" y="3306998"/>
          <a:ext cx="2120612" cy="1573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Experience</a:t>
          </a:r>
        </a:p>
      </dsp:txBody>
      <dsp:txXfrm>
        <a:off x="76818" y="3383816"/>
        <a:ext cx="1966976" cy="1419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B945-F447-E4AF-5B8F-43183852A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6D22C4-84B2-22CF-08AA-CCA3AEB52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8F8A1-0663-7B63-4D53-7CF0CB1AA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543B-7F1F-71CA-8A1B-B69461CF3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0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7D2C6-32F7-E4B2-8D5D-9CCDABEC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DD077-B4DF-59A6-C6D4-3290FD7574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153E7-CD24-3919-46AC-D201BF9FD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11019-7637-2304-F7A5-B0620189B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82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1EA19-F3C2-0BA3-97B3-B32AA515C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97412-9C52-F734-09A0-FCC27923A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EB812-DB4C-3736-62BD-F6363AE36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72435-A56D-0AF8-23C2-76E5AD845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82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821F6-4ED6-F0E2-1091-4113A264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7916-7E0E-58C7-E0CB-4DF4555C2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EF520-CEC9-9D9A-19A1-854818E9B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E798-CC7F-3118-68C8-55AA99FD0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0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C5798-48B0-B053-99CF-74F0EBCA2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2ADDD-BA4B-F8F1-0A9C-5BF80B638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C71A85-D844-EEAE-18BE-C79E26B8A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996D9-ED98-5724-A5F0-124A6B704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0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73D6F-48D5-9074-D9E3-A1E65DA62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6B3A4-2191-7046-C013-F0E33C56F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08B3E6-A268-9F5F-B6B9-2F5825347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F0C4A-AB6D-9761-A120-8B502409E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B4A2B-EFDE-1A96-CF12-FEA092674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8ACFCF-BBFA-83D9-F3A1-BB0CBBDD0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A93FF4-D76B-1EF3-E332-E86160AD5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39E88-B523-5FBD-5162-288B13F1B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8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B7816-7F74-C45B-D79D-F08825579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8A26E-C9FB-F832-FD78-DA673B73C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354CC-6AAA-C316-6FD7-986D5BF22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F04D2-0A0B-59D7-71BC-185C5146D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6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CDD0A-EE3D-D46A-5843-B91C68E12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DD8CAD-A356-3884-DD90-25F656558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1C7E7B-52A0-551D-4BD8-48D726511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F424F-624C-5CF0-F499-570F329F6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3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C7DC0-D9C0-70F1-DF28-5B9212E2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A1667-6200-D578-3BAB-3F3A994FF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B4200-33B9-6795-BEFF-EC60FDC20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FB7B5-F260-B27C-AE9A-0B3CD2D7C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5BBE4-8A47-DBC2-1A64-4146F4953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067B0-0F1B-74BD-F9F3-7C9F5F1C0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BD506B-7725-8631-14C7-2D161C42B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43B5C-F5CB-2430-224D-753C55511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6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3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2" y="377105"/>
            <a:ext cx="10201275" cy="14415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CyberSentry: Real Time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Phishing Threat Identification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8D486-50DA-D150-5742-0D8CEA201512}"/>
              </a:ext>
            </a:extLst>
          </p:cNvPr>
          <p:cNvSpPr txBox="1"/>
          <p:nvPr/>
        </p:nvSpPr>
        <p:spPr>
          <a:xfrm>
            <a:off x="1317267" y="2840128"/>
            <a:ext cx="50517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Mohammed Fouzan Aamiri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Gokul Sathiyamurthy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Jagdeep Kainth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Yveto Meus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79EEE-0E31-471B-7B81-612BF7B21D27}"/>
              </a:ext>
            </a:extLst>
          </p:cNvPr>
          <p:cNvSpPr txBox="1"/>
          <p:nvPr/>
        </p:nvSpPr>
        <p:spPr>
          <a:xfrm>
            <a:off x="1235103" y="2036374"/>
            <a:ext cx="521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Capstone Project – CYB691</a:t>
            </a:r>
          </a:p>
        </p:txBody>
      </p:sp>
      <p:pic>
        <p:nvPicPr>
          <p:cNvPr id="5" name="Picture 4" descr="A person in a mask holding a stick to a person in a computer&#10;&#10;AI-generated content may be incorrect.">
            <a:extLst>
              <a:ext uri="{FF2B5EF4-FFF2-40B4-BE49-F238E27FC236}">
                <a16:creationId xmlns:a16="http://schemas.microsoft.com/office/drawing/2014/main" id="{9B20B60A-F616-FB96-4928-627F5DC1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912" y="1933812"/>
            <a:ext cx="3393158" cy="1812632"/>
          </a:xfrm>
          <a:prstGeom prst="rect">
            <a:avLst/>
          </a:prstGeom>
        </p:spPr>
      </p:pic>
      <p:pic>
        <p:nvPicPr>
          <p:cNvPr id="9" name="Picture 8" descr="A blue and yellow logo&#10;&#10;AI-generated content may be incorrect.">
            <a:extLst>
              <a:ext uri="{FF2B5EF4-FFF2-40B4-BE49-F238E27FC236}">
                <a16:creationId xmlns:a16="http://schemas.microsoft.com/office/drawing/2014/main" id="{E72DE3D9-6396-C237-6C02-8BA6D6360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494" y="4395392"/>
            <a:ext cx="2923113" cy="12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1AB3-A7D5-1BFF-FDF8-345F067CE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EFBF4B-3CDA-A98F-4B3F-01C05AD0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510" y="386871"/>
            <a:ext cx="8510238" cy="637940"/>
          </a:xfrm>
        </p:spPr>
        <p:txBody>
          <a:bodyPr>
            <a:normAutofit/>
          </a:bodyPr>
          <a:lstStyle/>
          <a:p>
            <a:r>
              <a:rPr lang="en-US" dirty="0"/>
              <a:t>Chrome Extension (Phishguard)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356EF-0686-D094-D21E-8472528B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5BA99FB-D5D4-6203-53EF-432D1352320B}"/>
              </a:ext>
            </a:extLst>
          </p:cNvPr>
          <p:cNvSpPr/>
          <p:nvPr/>
        </p:nvSpPr>
        <p:spPr>
          <a:xfrm>
            <a:off x="7839987" y="1399430"/>
            <a:ext cx="2814762" cy="4086970"/>
          </a:xfrm>
          <a:custGeom>
            <a:avLst/>
            <a:gdLst/>
            <a:ahLst/>
            <a:cxnLst/>
            <a:rect l="l" t="t" r="r" b="b"/>
            <a:pathLst>
              <a:path w="4724319" h="6146983">
                <a:moveTo>
                  <a:pt x="0" y="0"/>
                </a:moveTo>
                <a:lnTo>
                  <a:pt x="4724319" y="0"/>
                </a:lnTo>
                <a:lnTo>
                  <a:pt x="4724319" y="6146983"/>
                </a:lnTo>
                <a:lnTo>
                  <a:pt x="0" y="61469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89A4BCD-6721-8E49-0CEF-D38E7E3FD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324476"/>
              </p:ext>
            </p:extLst>
          </p:nvPr>
        </p:nvGraphicFramePr>
        <p:xfrm>
          <a:off x="756701" y="1024811"/>
          <a:ext cx="5890590" cy="488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685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9E1E8-721D-3A3F-1620-9C38005B2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F6DD5F-8937-4B3E-911F-EB7A7D39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1144A-98D8-4F6D-AEFF-CFBAC766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62355F-6041-49B6-9ADE-ADA617C2A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A36BA93-6E64-4A0E-B2C4-34541F17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39DB9-BF84-D7D5-69A2-4B4BC890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228018"/>
            <a:ext cx="3162299" cy="1200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</a:rPr>
              <a:t>Web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2B609-039A-B7B0-E6A3-4A37D72B2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140" y="681037"/>
            <a:ext cx="5094067" cy="2534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69099-67D4-732F-0886-F641FFCCE45F}"/>
              </a:ext>
            </a:extLst>
          </p:cNvPr>
          <p:cNvSpPr txBox="1"/>
          <p:nvPr/>
        </p:nvSpPr>
        <p:spPr>
          <a:xfrm>
            <a:off x="5005490" y="3642663"/>
            <a:ext cx="6385661" cy="163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Paste email content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Get phishing verdict + confidence %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&amp; PDF Report download option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6331C-7E34-2483-2A83-456A7A769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8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9A41C-48D6-E618-7737-A1F2F756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Freeform: Shape 108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86" name="Rectangle 1085">
            <a:extLst>
              <a:ext uri="{FF2B5EF4-FFF2-40B4-BE49-F238E27FC236}">
                <a16:creationId xmlns:a16="http://schemas.microsoft.com/office/drawing/2014/main" id="{F09CA6CC-C9DF-440F-BE30-1167A921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6F82D7C3-4329-485C-9C81-FB5BA3FA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146" y="0"/>
            <a:ext cx="764385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67239-A4FB-EA5A-46A4-10080DB0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</a:rPr>
              <a:t>Backend Infrastructure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883EBEF-8598-953F-6F3F-3DD06688B2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0" r="59961" b="-1"/>
          <a:stretch/>
        </p:blipFill>
        <p:spPr>
          <a:xfrm>
            <a:off x="20" y="5379"/>
            <a:ext cx="518157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25BCA4-EF81-D016-BF3C-B61CF71A1B4E}"/>
              </a:ext>
            </a:extLst>
          </p:cNvPr>
          <p:cNvSpPr txBox="1"/>
          <p:nvPr/>
        </p:nvSpPr>
        <p:spPr>
          <a:xfrm>
            <a:off x="5963479" y="2738162"/>
            <a:ext cx="5618922" cy="146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Flask server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Model loading (Random Forest .pkl, LSTM .h5)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Secure API (CORS enabled)</a:t>
            </a:r>
          </a:p>
        </p:txBody>
      </p:sp>
      <p:sp>
        <p:nvSpPr>
          <p:cNvPr id="1090" name="Freeform: Shape 1089">
            <a:extLst>
              <a:ext uri="{FF2B5EF4-FFF2-40B4-BE49-F238E27FC236}">
                <a16:creationId xmlns:a16="http://schemas.microsoft.com/office/drawing/2014/main" id="{B4A844BD-14AA-428F-A577-AF00BC37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2" name="Freeform: Shape 1091">
            <a:extLst>
              <a:ext uri="{FF2B5EF4-FFF2-40B4-BE49-F238E27FC236}">
                <a16:creationId xmlns:a16="http://schemas.microsoft.com/office/drawing/2014/main" id="{B5E57564-AF5B-45C2-9B42-165C77BE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426AA-48EC-2B93-3085-0629CAA1A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rgbClr val="FFFFFF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9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93495-47A4-3461-3757-A68FD2824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5B5FF-E13A-45B8-AE8F-C24F2DD7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23B282-46D3-4D08-AA8B-B34C55AD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42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09C63A-BB43-4695-A368-9B4D722F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011750-F90A-E155-609A-C615E05E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459"/>
            <a:ext cx="9914859" cy="1291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25EFAC-7F80-5676-DE83-CA69498FCC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31146" y="2572423"/>
            <a:ext cx="6705600" cy="212896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CyberSentry = High accuracy + Real-time defense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Practical browser and web app deployment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Future work: multilingual support, lighter models</a:t>
            </a:r>
          </a:p>
        </p:txBody>
      </p:sp>
      <p:pic>
        <p:nvPicPr>
          <p:cNvPr id="14" name="Picture 13" descr="A black and white sign&#10;&#10;AI-generated content may be incorrect.">
            <a:extLst>
              <a:ext uri="{FF2B5EF4-FFF2-40B4-BE49-F238E27FC236}">
                <a16:creationId xmlns:a16="http://schemas.microsoft.com/office/drawing/2014/main" id="{9C18234A-35D9-5478-BFB6-300C7779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995" y="4828167"/>
            <a:ext cx="3752283" cy="14071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2A2E1D-0645-1D54-7DE2-2CFC3796E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E3460-9A86-ABE4-D3B7-E0A1C9C48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77" name="Rectangle 1076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Freeform: Shape 1077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9" name="Freeform: Shape 1078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95645-7199-A092-646E-28FE366C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</a:rPr>
              <a:t>Problem Statment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0804D-483E-DB4B-A751-A7211129818C}"/>
              </a:ext>
            </a:extLst>
          </p:cNvPr>
          <p:cNvSpPr txBox="1"/>
          <p:nvPr/>
        </p:nvSpPr>
        <p:spPr>
          <a:xfrm>
            <a:off x="825623" y="2406917"/>
            <a:ext cx="6409678" cy="393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Phishing attacks are growing more sophisticated.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Traditional filters fail against modern threats using psychological manipulation + technical tricks.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Urgent Need: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Real-time detection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Scalable infrastructure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Privacy-respecting deployment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Attackers evolve. Our defense must be smarter.</a:t>
            </a:r>
          </a:p>
        </p:txBody>
      </p:sp>
      <p:pic>
        <p:nvPicPr>
          <p:cNvPr id="8" name="Picture 7" descr="A black and white graphic of a paper with a red exclamation mark&#10;&#10;AI-generated content may be incorrect.">
            <a:extLst>
              <a:ext uri="{FF2B5EF4-FFF2-40B4-BE49-F238E27FC236}">
                <a16:creationId xmlns:a16="http://schemas.microsoft.com/office/drawing/2014/main" id="{DEAE26BF-9F75-5DF1-F0B9-69391991E5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93" t="11331" r="15099" b="11094"/>
          <a:stretch/>
        </p:blipFill>
        <p:spPr>
          <a:xfrm>
            <a:off x="7888782" y="2580631"/>
            <a:ext cx="3188100" cy="35838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3D316-8A31-FEF1-9573-D47A8FB0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4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713A7-011B-DE4B-1950-1AF6AE3F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Freeform: Shape 108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86" name="Rectangle 1085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5C499965-9E7A-06B0-1FF7-9B40538B8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9200" cy="68633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and white target with arrows&#10;&#10;AI-generated content may be incorrect.">
            <a:extLst>
              <a:ext uri="{FF2B5EF4-FFF2-40B4-BE49-F238E27FC236}">
                <a16:creationId xmlns:a16="http://schemas.microsoft.com/office/drawing/2014/main" id="{5E87084C-57C3-F046-D146-FF815D6E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138" r="10518"/>
          <a:stretch/>
        </p:blipFill>
        <p:spPr>
          <a:xfrm>
            <a:off x="433840" y="1994545"/>
            <a:ext cx="4302579" cy="4146138"/>
          </a:xfrm>
          <a:prstGeom prst="rect">
            <a:avLst/>
          </a:prstGeom>
        </p:spPr>
      </p:pic>
      <p:sp>
        <p:nvSpPr>
          <p:cNvPr id="1090" name="Freeform: Shape 1089">
            <a:extLst>
              <a:ext uri="{FF2B5EF4-FFF2-40B4-BE49-F238E27FC236}">
                <a16:creationId xmlns:a16="http://schemas.microsoft.com/office/drawing/2014/main" id="{475F0CB5-D598-4768-1762-AAAC64414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840648" y="3237489"/>
            <a:ext cx="2377104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97DD3-33FC-4EC3-F8CE-51451B1F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45" y="717317"/>
            <a:ext cx="5217950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Project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BFB7A-9AC1-357C-A914-4A5914D30663}"/>
              </a:ext>
            </a:extLst>
          </p:cNvPr>
          <p:cNvSpPr txBox="1"/>
          <p:nvPr/>
        </p:nvSpPr>
        <p:spPr>
          <a:xfrm>
            <a:off x="5780452" y="868119"/>
            <a:ext cx="5546770" cy="45146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 a hybrid ML-based phishing detection system capable of: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Accurately identifying malicious content in real time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Scaling across email, web, and browser environments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Deployments: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Chrome Extension (Gmail integration)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Web UI for pasting suspicious content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Flask API backend with integrated ML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F8E041-CB8F-AB52-9921-CEFC808E5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FA6968-E254-4269-0473-75C0D773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10D333AB-F4DE-C9A2-99A5-DC0AD7DE7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3113" y="4849906"/>
            <a:ext cx="2153783" cy="2008094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book with a magnifying glass&#10;&#10;AI-generated content may be incorrect.">
            <a:extLst>
              <a:ext uri="{FF2B5EF4-FFF2-40B4-BE49-F238E27FC236}">
                <a16:creationId xmlns:a16="http://schemas.microsoft.com/office/drawing/2014/main" id="{4C243994-CF79-E3B5-4A36-7CD258B6C5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8253"/>
          <a:stretch/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929069-34AE-B85B-9F08-E899D83C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164055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F6859-2D90-99E5-1224-936F99F408B0}"/>
              </a:ext>
            </a:extLst>
          </p:cNvPr>
          <p:cNvSpPr txBox="1"/>
          <p:nvPr/>
        </p:nvSpPr>
        <p:spPr>
          <a:xfrm>
            <a:off x="5693134" y="548638"/>
            <a:ext cx="5888676" cy="5760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Gupta et al. (2021):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Random Forest excels at phishing detection — fast, lightweight, 99%+ accuracy.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Wang et al. (2019):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Deep learning (RNN + CNN) captures complex phishing patterns; LSTM is key.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Mittal, Thaçi, Pranaya (2022–2024):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Chrome extensions + multi-feature models are the future of real-time phishing defense.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“Combining ML models within browser tools creates faster and smarter cyber shields.”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CACD2-0190-7E8A-0C7C-B2C8189CE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bg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3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12" y="419284"/>
            <a:ext cx="8252793" cy="637940"/>
          </a:xfrm>
        </p:spPr>
        <p:txBody>
          <a:bodyPr>
            <a:normAutofit/>
          </a:bodyPr>
          <a:lstStyle/>
          <a:p>
            <a:r>
              <a:rPr lang="en-US" dirty="0"/>
              <a:t>Why Random Forest &amp; LSTM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08165" y="1395678"/>
            <a:ext cx="6014207" cy="203332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Strengths: Understands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sequence and context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useful for sentence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Best at: Detecting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tone/patterns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(e.g., urgency, emotional bait)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44EFD3-5B8B-7649-D43A-34ACD5622B24}"/>
              </a:ext>
            </a:extLst>
          </p:cNvPr>
          <p:cNvSpPr txBox="1">
            <a:spLocks/>
          </p:cNvSpPr>
          <p:nvPr/>
        </p:nvSpPr>
        <p:spPr>
          <a:xfrm>
            <a:off x="478363" y="1395679"/>
            <a:ext cx="5536135" cy="2033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Strengths: Fast, handles large text features (TF-IDF), robust to noisy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Best at: Catching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keywords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(e.g., "urgent", "win", "account")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470659D-BAD1-DFFB-91C7-88A4FCFD3842}"/>
              </a:ext>
            </a:extLst>
          </p:cNvPr>
          <p:cNvSpPr txBox="1">
            <a:spLocks/>
          </p:cNvSpPr>
          <p:nvPr/>
        </p:nvSpPr>
        <p:spPr>
          <a:xfrm>
            <a:off x="2087606" y="3407143"/>
            <a:ext cx="7530149" cy="2208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		Why Both?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Random Forest finds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LSTM finds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it's said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Combining them improves accuracy, reduces false positives</a:t>
            </a:r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51AEA1A-DBA3-3FDB-1633-F02E6D2BE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0" y="3690814"/>
            <a:ext cx="1835329" cy="1835329"/>
          </a:xfrm>
          <a:prstGeom prst="rect">
            <a:avLst/>
          </a:prstGeom>
        </p:spPr>
      </p:pic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A1ECB9-AFE5-79C1-2D77-CDF80250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937"/>
          <a:stretch/>
        </p:blipFill>
        <p:spPr>
          <a:xfrm>
            <a:off x="9471307" y="3539388"/>
            <a:ext cx="2423364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CED1B-8307-FA54-6695-FF93F5CDD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0327A5-9A99-B31D-4001-07C08445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5087"/>
            <a:ext cx="3814549" cy="15469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</a:rPr>
              <a:t>Full-System 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D79D97-95EF-EE4B-F2B3-F7E7D01E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6559" y="831424"/>
            <a:ext cx="6384277" cy="49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64AD1-13BF-AE0D-DFDB-96B51CABB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3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78949-86C6-B2F2-6C17-EAFEE9A81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45405-46F5-B0EB-A268-CD540D10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510" y="386871"/>
            <a:ext cx="7374838" cy="637940"/>
          </a:xfrm>
        </p:spPr>
        <p:txBody>
          <a:bodyPr>
            <a:normAutofit/>
          </a:bodyPr>
          <a:lstStyle/>
          <a:p>
            <a:r>
              <a:rPr lang="en-US" dirty="0"/>
              <a:t>Datasets used &amp; Preprocessing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62B00-96E9-B4E4-28AC-AE0815AC4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23CA29E-7279-39D3-8AFC-F0ADEB38D93D}"/>
              </a:ext>
            </a:extLst>
          </p:cNvPr>
          <p:cNvSpPr txBox="1">
            <a:spLocks/>
          </p:cNvSpPr>
          <p:nvPr/>
        </p:nvSpPr>
        <p:spPr>
          <a:xfrm>
            <a:off x="462502" y="1411469"/>
            <a:ext cx="6052268" cy="403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Dataset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Only phishing emails (1 = phishing)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Complete email bodies (subject + message)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Dataset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Mixed: phishing + safe (1 = phishing, 0 = safe)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Includes emails, SMS, URLs, web page snippets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131E6FF-0F9F-0594-8447-387F94A67C61}"/>
              </a:ext>
            </a:extLst>
          </p:cNvPr>
          <p:cNvSpPr txBox="1">
            <a:spLocks/>
          </p:cNvSpPr>
          <p:nvPr/>
        </p:nvSpPr>
        <p:spPr>
          <a:xfrm>
            <a:off x="7254198" y="3363627"/>
            <a:ext cx="3642402" cy="2224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Preprocessing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TF-IDF →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Token sequences →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80/20 Train-Test Split</a:t>
            </a:r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58FC432-E09F-7375-6841-0D51CEDF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882" y="1269682"/>
            <a:ext cx="1852937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DBA77-0620-3591-4924-D5553BE91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F27AAF-146E-0A68-879E-302955D3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581" y="89959"/>
            <a:ext cx="4051192" cy="1107843"/>
          </a:xfrm>
        </p:spPr>
        <p:txBody>
          <a:bodyPr>
            <a:noAutofit/>
          </a:bodyPr>
          <a:lstStyle/>
          <a:p>
            <a:r>
              <a:rPr lang="en-US" sz="3600" dirty="0"/>
              <a:t>Model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DC0D5-7287-00D7-1C26-0CE05927CE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66560" y="1308093"/>
            <a:ext cx="5201519" cy="2033322"/>
          </a:xfrm>
        </p:spPr>
        <p:txBody>
          <a:bodyPr>
            <a:normAutofit/>
          </a:bodyPr>
          <a:lstStyle/>
          <a:p>
            <a:r>
              <a:rPr lang="en-US" i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LSTM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64 memory units for sequence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200-word input length with 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Trained for 5 epoch batch size 32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7935F-1D11-0B0F-D62E-4946BFE3E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9A93C6A-3929-0F23-FE50-A392AC72FC2C}"/>
              </a:ext>
            </a:extLst>
          </p:cNvPr>
          <p:cNvSpPr txBox="1">
            <a:spLocks/>
          </p:cNvSpPr>
          <p:nvPr/>
        </p:nvSpPr>
        <p:spPr>
          <a:xfrm>
            <a:off x="975983" y="1308094"/>
            <a:ext cx="5536135" cy="2033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100 decision trees for robust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TF-IDF Vectorization of 5000 important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Effective at detecting Key phishing indicators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A6120A4-A07E-729E-4ABA-CDD1F0537E7B}"/>
              </a:ext>
            </a:extLst>
          </p:cNvPr>
          <p:cNvSpPr txBox="1">
            <a:spLocks/>
          </p:cNvSpPr>
          <p:nvPr/>
        </p:nvSpPr>
        <p:spPr>
          <a:xfrm>
            <a:off x="3256448" y="3561997"/>
            <a:ext cx="6388484" cy="2208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	Ensemble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Average Predictions from both models</a:t>
            </a:r>
            <a:endParaRPr lang="en-US" i="1" dirty="0">
              <a:solidFill>
                <a:schemeClr val="bg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0.8 confidence threshold for phishing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Combines keyword and contextual pattern detection</a:t>
            </a:r>
          </a:p>
        </p:txBody>
      </p:sp>
    </p:spTree>
    <p:extLst>
      <p:ext uri="{BB962C8B-B14F-4D97-AF65-F5344CB8AC3E}">
        <p14:creationId xmlns:p14="http://schemas.microsoft.com/office/powerpoint/2010/main" val="198369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F268-B3B4-8031-4050-2032084AB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EDE7B8-C0A8-2C75-BE89-A2A4CB31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885" y="438768"/>
            <a:ext cx="7871791" cy="637940"/>
          </a:xfrm>
        </p:spPr>
        <p:txBody>
          <a:bodyPr>
            <a:normAutofit/>
          </a:bodyPr>
          <a:lstStyle/>
          <a:p>
            <a:r>
              <a:rPr lang="en-US" dirty="0"/>
              <a:t>Model Evaluation &amp;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CDF04-006A-A318-F90C-5FC3EEFE1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89FF406-D17C-1045-960E-A6A43E64032F}"/>
              </a:ext>
            </a:extLst>
          </p:cNvPr>
          <p:cNvSpPr/>
          <p:nvPr/>
        </p:nvSpPr>
        <p:spPr>
          <a:xfrm>
            <a:off x="5184818" y="1651151"/>
            <a:ext cx="5514959" cy="3436653"/>
          </a:xfrm>
          <a:custGeom>
            <a:avLst/>
            <a:gdLst/>
            <a:ahLst/>
            <a:cxnLst/>
            <a:rect l="l" t="t" r="r" b="b"/>
            <a:pathLst>
              <a:path w="9554968" h="5697150">
                <a:moveTo>
                  <a:pt x="0" y="0"/>
                </a:moveTo>
                <a:lnTo>
                  <a:pt x="9554968" y="0"/>
                </a:lnTo>
                <a:lnTo>
                  <a:pt x="9554968" y="5697149"/>
                </a:lnTo>
                <a:lnTo>
                  <a:pt x="0" y="56971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2A83A73-396F-828B-3E5D-380ABFDF3A46}"/>
              </a:ext>
            </a:extLst>
          </p:cNvPr>
          <p:cNvGraphicFramePr/>
          <p:nvPr/>
        </p:nvGraphicFramePr>
        <p:xfrm>
          <a:off x="478364" y="1395679"/>
          <a:ext cx="4332176" cy="3947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481347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{61D07362-9F0F-451E-8BB8-9BF037B993E6}tf89118109_win32</Template>
  <TotalTime>364</TotalTime>
  <Words>615</Words>
  <Application>Microsoft Office PowerPoint</Application>
  <PresentationFormat>Widescreen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ADLaM Display</vt:lpstr>
      <vt:lpstr>Arial</vt:lpstr>
      <vt:lpstr>Arial Nova Light</vt:lpstr>
      <vt:lpstr>Calibri</vt:lpstr>
      <vt:lpstr>Elephant</vt:lpstr>
      <vt:lpstr>Neue Haas Grotesk Text Pro</vt:lpstr>
      <vt:lpstr>ModOverlayVTI</vt:lpstr>
      <vt:lpstr> CyberSentry: Real Time  Phishing Threat Identification</vt:lpstr>
      <vt:lpstr>Problem Statment</vt:lpstr>
      <vt:lpstr>Project Objective</vt:lpstr>
      <vt:lpstr>Literature Review</vt:lpstr>
      <vt:lpstr>Why Random Forest &amp; LSTM ?</vt:lpstr>
      <vt:lpstr>Full-System Architecture</vt:lpstr>
      <vt:lpstr>Datasets used &amp; Preprocessing</vt:lpstr>
      <vt:lpstr>Model Training</vt:lpstr>
      <vt:lpstr>Model Evaluation &amp; Results</vt:lpstr>
      <vt:lpstr>Chrome Extension (Phishguard)</vt:lpstr>
      <vt:lpstr>Web UI</vt:lpstr>
      <vt:lpstr>Backend Infrastructure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Aamiri</dc:creator>
  <cp:lastModifiedBy>Kainth, Mr. Jagdeep</cp:lastModifiedBy>
  <cp:revision>4</cp:revision>
  <dcterms:created xsi:type="dcterms:W3CDTF">2025-05-02T20:31:34Z</dcterms:created>
  <dcterms:modified xsi:type="dcterms:W3CDTF">2025-05-05T01:19:38Z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