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76" r:id="rId4"/>
    <p:sldId id="277" r:id="rId5"/>
    <p:sldId id="278" r:id="rId6"/>
    <p:sldId id="279" r:id="rId7"/>
    <p:sldId id="266" r:id="rId8"/>
    <p:sldId id="267" r:id="rId9"/>
    <p:sldId id="268" r:id="rId10"/>
    <p:sldId id="269" r:id="rId11"/>
    <p:sldId id="270" r:id="rId12"/>
    <p:sldId id="275" r:id="rId13"/>
    <p:sldId id="271" r:id="rId14"/>
    <p:sldId id="272" r:id="rId15"/>
    <p:sldId id="273"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64" r:id="rId35"/>
  </p:sldIdLst>
  <p:sldSz cx="11155363" cy="92360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9" userDrawn="1">
          <p15:clr>
            <a:srgbClr val="A4A3A4"/>
          </p15:clr>
        </p15:guide>
        <p15:guide id="2" pos="35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25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p:cViewPr varScale="1">
        <p:scale>
          <a:sx n="86" d="100"/>
          <a:sy n="86" d="100"/>
        </p:scale>
        <p:origin x="1368" y="96"/>
      </p:cViewPr>
      <p:guideLst>
        <p:guide orient="horz" pos="2909"/>
        <p:guide pos="351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6652" y="1511553"/>
            <a:ext cx="9482059" cy="3215522"/>
          </a:xfrm>
        </p:spPr>
        <p:txBody>
          <a:bodyPr anchor="b"/>
          <a:lstStyle>
            <a:lvl1pPr algn="ctr">
              <a:defRPr sz="7320"/>
            </a:lvl1pPr>
          </a:lstStyle>
          <a:p>
            <a:r>
              <a:rPr lang="en-US" smtClean="0"/>
              <a:t>Click to edit Master title style</a:t>
            </a:r>
            <a:endParaRPr lang="en-US" dirty="0"/>
          </a:p>
        </p:txBody>
      </p:sp>
      <p:sp>
        <p:nvSpPr>
          <p:cNvPr id="3" name="Subtitle 2"/>
          <p:cNvSpPr>
            <a:spLocks noGrp="1"/>
          </p:cNvSpPr>
          <p:nvPr>
            <p:ph type="subTitle" idx="1"/>
          </p:nvPr>
        </p:nvSpPr>
        <p:spPr>
          <a:xfrm>
            <a:off x="1394421" y="4851078"/>
            <a:ext cx="8366522" cy="2229913"/>
          </a:xfrm>
        </p:spPr>
        <p:txBody>
          <a:bodyPr/>
          <a:lstStyle>
            <a:lvl1pPr marL="0" indent="0" algn="ctr">
              <a:buNone/>
              <a:defRPr sz="2928"/>
            </a:lvl1pPr>
            <a:lvl2pPr marL="557784" indent="0" algn="ctr">
              <a:buNone/>
              <a:defRPr sz="2440"/>
            </a:lvl2pPr>
            <a:lvl3pPr marL="1115568" indent="0" algn="ctr">
              <a:buNone/>
              <a:defRPr sz="2196"/>
            </a:lvl3pPr>
            <a:lvl4pPr marL="1673352" indent="0" algn="ctr">
              <a:buNone/>
              <a:defRPr sz="1952"/>
            </a:lvl4pPr>
            <a:lvl5pPr marL="2231136" indent="0" algn="ctr">
              <a:buNone/>
              <a:defRPr sz="1952"/>
            </a:lvl5pPr>
            <a:lvl6pPr marL="2788920" indent="0" algn="ctr">
              <a:buNone/>
              <a:defRPr sz="1952"/>
            </a:lvl6pPr>
            <a:lvl7pPr marL="3346704" indent="0" algn="ctr">
              <a:buNone/>
              <a:defRPr sz="1952"/>
            </a:lvl7pPr>
            <a:lvl8pPr marL="3904488" indent="0" algn="ctr">
              <a:buNone/>
              <a:defRPr sz="1952"/>
            </a:lvl8pPr>
            <a:lvl9pPr marL="4462272" indent="0" algn="ctr">
              <a:buNone/>
              <a:defRPr sz="195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986B5D-CEAC-4887-98B5-0BD251A1EE48}" type="datetimeFigureOut">
              <a:rPr lang="en-US" smtClean="0"/>
              <a:t>2020-04-08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7746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86B5D-CEAC-4887-98B5-0BD251A1EE48}" type="datetimeFigureOut">
              <a:rPr lang="en-US" smtClean="0"/>
              <a:t>2020-04-08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259497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3057" y="491735"/>
            <a:ext cx="2405375" cy="782714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6932" y="491735"/>
            <a:ext cx="7076683" cy="782714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86B5D-CEAC-4887-98B5-0BD251A1EE48}" type="datetimeFigureOut">
              <a:rPr lang="en-US" smtClean="0"/>
              <a:t>2020-04-08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37600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86B5D-CEAC-4887-98B5-0BD251A1EE48}" type="datetimeFigureOut">
              <a:rPr lang="en-US" smtClean="0"/>
              <a:t>2020-04-08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3039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1122" y="2302607"/>
            <a:ext cx="9621501" cy="3841950"/>
          </a:xfrm>
        </p:spPr>
        <p:txBody>
          <a:bodyPr anchor="b"/>
          <a:lstStyle>
            <a:lvl1pPr>
              <a:defRPr sz="7320"/>
            </a:lvl1pPr>
          </a:lstStyle>
          <a:p>
            <a:r>
              <a:rPr lang="en-US" smtClean="0"/>
              <a:t>Click to edit Master title style</a:t>
            </a:r>
            <a:endParaRPr lang="en-US" dirty="0"/>
          </a:p>
        </p:txBody>
      </p:sp>
      <p:sp>
        <p:nvSpPr>
          <p:cNvPr id="3" name="Text Placeholder 2"/>
          <p:cNvSpPr>
            <a:spLocks noGrp="1"/>
          </p:cNvSpPr>
          <p:nvPr>
            <p:ph type="body" idx="1"/>
          </p:nvPr>
        </p:nvSpPr>
        <p:spPr>
          <a:xfrm>
            <a:off x="761122" y="6180904"/>
            <a:ext cx="9621501" cy="2020391"/>
          </a:xfrm>
        </p:spPr>
        <p:txBody>
          <a:bodyPr/>
          <a:lstStyle>
            <a:lvl1pPr marL="0" indent="0">
              <a:buNone/>
              <a:defRPr sz="2928">
                <a:solidFill>
                  <a:schemeClr val="tx1"/>
                </a:solidFill>
              </a:defRPr>
            </a:lvl1pPr>
            <a:lvl2pPr marL="557784" indent="0">
              <a:buNone/>
              <a:defRPr sz="2440">
                <a:solidFill>
                  <a:schemeClr val="tx1">
                    <a:tint val="75000"/>
                  </a:schemeClr>
                </a:solidFill>
              </a:defRPr>
            </a:lvl2pPr>
            <a:lvl3pPr marL="1115568" indent="0">
              <a:buNone/>
              <a:defRPr sz="2196">
                <a:solidFill>
                  <a:schemeClr val="tx1">
                    <a:tint val="75000"/>
                  </a:schemeClr>
                </a:solidFill>
              </a:defRPr>
            </a:lvl3pPr>
            <a:lvl4pPr marL="1673352" indent="0">
              <a:buNone/>
              <a:defRPr sz="1952">
                <a:solidFill>
                  <a:schemeClr val="tx1">
                    <a:tint val="75000"/>
                  </a:schemeClr>
                </a:solidFill>
              </a:defRPr>
            </a:lvl4pPr>
            <a:lvl5pPr marL="2231136" indent="0">
              <a:buNone/>
              <a:defRPr sz="1952">
                <a:solidFill>
                  <a:schemeClr val="tx1">
                    <a:tint val="75000"/>
                  </a:schemeClr>
                </a:solidFill>
              </a:defRPr>
            </a:lvl5pPr>
            <a:lvl6pPr marL="2788920" indent="0">
              <a:buNone/>
              <a:defRPr sz="1952">
                <a:solidFill>
                  <a:schemeClr val="tx1">
                    <a:tint val="75000"/>
                  </a:schemeClr>
                </a:solidFill>
              </a:defRPr>
            </a:lvl6pPr>
            <a:lvl7pPr marL="3346704" indent="0">
              <a:buNone/>
              <a:defRPr sz="1952">
                <a:solidFill>
                  <a:schemeClr val="tx1">
                    <a:tint val="75000"/>
                  </a:schemeClr>
                </a:solidFill>
              </a:defRPr>
            </a:lvl7pPr>
            <a:lvl8pPr marL="3904488" indent="0">
              <a:buNone/>
              <a:defRPr sz="1952">
                <a:solidFill>
                  <a:schemeClr val="tx1">
                    <a:tint val="75000"/>
                  </a:schemeClr>
                </a:solidFill>
              </a:defRPr>
            </a:lvl8pPr>
            <a:lvl9pPr marL="4462272" indent="0">
              <a:buNone/>
              <a:defRPr sz="195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986B5D-CEAC-4887-98B5-0BD251A1EE48}" type="datetimeFigureOut">
              <a:rPr lang="en-US" smtClean="0"/>
              <a:t>2020-04-08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114668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6931" y="2458677"/>
            <a:ext cx="4741029" cy="58602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47403" y="2458677"/>
            <a:ext cx="4741029" cy="58602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986B5D-CEAC-4887-98B5-0BD251A1EE48}" type="datetimeFigureOut">
              <a:rPr lang="en-US" smtClean="0"/>
              <a:t>2020-04-08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331475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8384" y="491738"/>
            <a:ext cx="9621501" cy="178521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385" y="2264122"/>
            <a:ext cx="4719241" cy="1109611"/>
          </a:xfrm>
        </p:spPr>
        <p:txBody>
          <a:bodyPr anchor="b"/>
          <a:lstStyle>
            <a:lvl1pPr marL="0" indent="0">
              <a:buNone/>
              <a:defRPr sz="2928" b="1"/>
            </a:lvl1pPr>
            <a:lvl2pPr marL="557784" indent="0">
              <a:buNone/>
              <a:defRPr sz="2440" b="1"/>
            </a:lvl2pPr>
            <a:lvl3pPr marL="1115568" indent="0">
              <a:buNone/>
              <a:defRPr sz="2196" b="1"/>
            </a:lvl3pPr>
            <a:lvl4pPr marL="1673352" indent="0">
              <a:buNone/>
              <a:defRPr sz="1952" b="1"/>
            </a:lvl4pPr>
            <a:lvl5pPr marL="2231136" indent="0">
              <a:buNone/>
              <a:defRPr sz="1952" b="1"/>
            </a:lvl5pPr>
            <a:lvl6pPr marL="2788920" indent="0">
              <a:buNone/>
              <a:defRPr sz="1952" b="1"/>
            </a:lvl6pPr>
            <a:lvl7pPr marL="3346704" indent="0">
              <a:buNone/>
              <a:defRPr sz="1952" b="1"/>
            </a:lvl7pPr>
            <a:lvl8pPr marL="3904488" indent="0">
              <a:buNone/>
              <a:defRPr sz="1952" b="1"/>
            </a:lvl8pPr>
            <a:lvl9pPr marL="4462272" indent="0">
              <a:buNone/>
              <a:defRPr sz="1952" b="1"/>
            </a:lvl9pPr>
          </a:lstStyle>
          <a:p>
            <a:pPr lvl="0"/>
            <a:r>
              <a:rPr lang="en-US" smtClean="0"/>
              <a:t>Edit Master text styles</a:t>
            </a:r>
          </a:p>
        </p:txBody>
      </p:sp>
      <p:sp>
        <p:nvSpPr>
          <p:cNvPr id="4" name="Content Placeholder 3"/>
          <p:cNvSpPr>
            <a:spLocks noGrp="1"/>
          </p:cNvSpPr>
          <p:nvPr>
            <p:ph sz="half" idx="2"/>
          </p:nvPr>
        </p:nvSpPr>
        <p:spPr>
          <a:xfrm>
            <a:off x="768385" y="3373733"/>
            <a:ext cx="4719241" cy="49622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7403" y="2264122"/>
            <a:ext cx="4742482" cy="1109611"/>
          </a:xfrm>
        </p:spPr>
        <p:txBody>
          <a:bodyPr anchor="b"/>
          <a:lstStyle>
            <a:lvl1pPr marL="0" indent="0">
              <a:buNone/>
              <a:defRPr sz="2928" b="1"/>
            </a:lvl1pPr>
            <a:lvl2pPr marL="557784" indent="0">
              <a:buNone/>
              <a:defRPr sz="2440" b="1"/>
            </a:lvl2pPr>
            <a:lvl3pPr marL="1115568" indent="0">
              <a:buNone/>
              <a:defRPr sz="2196" b="1"/>
            </a:lvl3pPr>
            <a:lvl4pPr marL="1673352" indent="0">
              <a:buNone/>
              <a:defRPr sz="1952" b="1"/>
            </a:lvl4pPr>
            <a:lvl5pPr marL="2231136" indent="0">
              <a:buNone/>
              <a:defRPr sz="1952" b="1"/>
            </a:lvl5pPr>
            <a:lvl6pPr marL="2788920" indent="0">
              <a:buNone/>
              <a:defRPr sz="1952" b="1"/>
            </a:lvl6pPr>
            <a:lvl7pPr marL="3346704" indent="0">
              <a:buNone/>
              <a:defRPr sz="1952" b="1"/>
            </a:lvl7pPr>
            <a:lvl8pPr marL="3904488" indent="0">
              <a:buNone/>
              <a:defRPr sz="1952" b="1"/>
            </a:lvl8pPr>
            <a:lvl9pPr marL="4462272" indent="0">
              <a:buNone/>
              <a:defRPr sz="1952" b="1"/>
            </a:lvl9pPr>
          </a:lstStyle>
          <a:p>
            <a:pPr lvl="0"/>
            <a:r>
              <a:rPr lang="en-US" smtClean="0"/>
              <a:t>Edit Master text styles</a:t>
            </a:r>
          </a:p>
        </p:txBody>
      </p:sp>
      <p:sp>
        <p:nvSpPr>
          <p:cNvPr id="6" name="Content Placeholder 5"/>
          <p:cNvSpPr>
            <a:spLocks noGrp="1"/>
          </p:cNvSpPr>
          <p:nvPr>
            <p:ph sz="quarter" idx="4"/>
          </p:nvPr>
        </p:nvSpPr>
        <p:spPr>
          <a:xfrm>
            <a:off x="5647403" y="3373733"/>
            <a:ext cx="4742482" cy="49622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986B5D-CEAC-4887-98B5-0BD251A1EE48}" type="datetimeFigureOut">
              <a:rPr lang="en-US" smtClean="0"/>
              <a:t>2020-04-08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301940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986B5D-CEAC-4887-98B5-0BD251A1EE48}" type="datetimeFigureOut">
              <a:rPr lang="en-US" smtClean="0"/>
              <a:t>2020-04-08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352357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86B5D-CEAC-4887-98B5-0BD251A1EE48}" type="datetimeFigureOut">
              <a:rPr lang="en-US" smtClean="0"/>
              <a:t>2020-04-08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90037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384" y="615738"/>
            <a:ext cx="3597895" cy="2155084"/>
          </a:xfrm>
        </p:spPr>
        <p:txBody>
          <a:bodyPr anchor="b"/>
          <a:lstStyle>
            <a:lvl1pPr>
              <a:defRPr sz="3904"/>
            </a:lvl1pPr>
          </a:lstStyle>
          <a:p>
            <a:r>
              <a:rPr lang="en-US" smtClean="0"/>
              <a:t>Click to edit Master title style</a:t>
            </a:r>
            <a:endParaRPr lang="en-US" dirty="0"/>
          </a:p>
        </p:txBody>
      </p:sp>
      <p:sp>
        <p:nvSpPr>
          <p:cNvPr id="3" name="Content Placeholder 2"/>
          <p:cNvSpPr>
            <a:spLocks noGrp="1"/>
          </p:cNvSpPr>
          <p:nvPr>
            <p:ph idx="1"/>
          </p:nvPr>
        </p:nvSpPr>
        <p:spPr>
          <a:xfrm>
            <a:off x="4742482" y="1329826"/>
            <a:ext cx="5647403" cy="6563600"/>
          </a:xfrm>
        </p:spPr>
        <p:txBody>
          <a:bodyPr/>
          <a:lstStyle>
            <a:lvl1pPr>
              <a:defRPr sz="3904"/>
            </a:lvl1pPr>
            <a:lvl2pPr>
              <a:defRPr sz="3416"/>
            </a:lvl2pPr>
            <a:lvl3pPr>
              <a:defRPr sz="2928"/>
            </a:lvl3pPr>
            <a:lvl4pPr>
              <a:defRPr sz="2440"/>
            </a:lvl4pPr>
            <a:lvl5pPr>
              <a:defRPr sz="2440"/>
            </a:lvl5pPr>
            <a:lvl6pPr>
              <a:defRPr sz="2440"/>
            </a:lvl6pPr>
            <a:lvl7pPr>
              <a:defRPr sz="2440"/>
            </a:lvl7pPr>
            <a:lvl8pPr>
              <a:defRPr sz="2440"/>
            </a:lvl8pPr>
            <a:lvl9pPr>
              <a:defRPr sz="244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384" y="2770823"/>
            <a:ext cx="3597895" cy="5133291"/>
          </a:xfrm>
        </p:spPr>
        <p:txBody>
          <a:bodyPr/>
          <a:lstStyle>
            <a:lvl1pPr marL="0" indent="0">
              <a:buNone/>
              <a:defRPr sz="1952"/>
            </a:lvl1pPr>
            <a:lvl2pPr marL="557784" indent="0">
              <a:buNone/>
              <a:defRPr sz="1708"/>
            </a:lvl2pPr>
            <a:lvl3pPr marL="1115568" indent="0">
              <a:buNone/>
              <a:defRPr sz="1464"/>
            </a:lvl3pPr>
            <a:lvl4pPr marL="1673352" indent="0">
              <a:buNone/>
              <a:defRPr sz="1220"/>
            </a:lvl4pPr>
            <a:lvl5pPr marL="2231136" indent="0">
              <a:buNone/>
              <a:defRPr sz="1220"/>
            </a:lvl5pPr>
            <a:lvl6pPr marL="2788920" indent="0">
              <a:buNone/>
              <a:defRPr sz="1220"/>
            </a:lvl6pPr>
            <a:lvl7pPr marL="3346704" indent="0">
              <a:buNone/>
              <a:defRPr sz="1220"/>
            </a:lvl7pPr>
            <a:lvl8pPr marL="3904488" indent="0">
              <a:buNone/>
              <a:defRPr sz="1220"/>
            </a:lvl8pPr>
            <a:lvl9pPr marL="4462272" indent="0">
              <a:buNone/>
              <a:defRPr sz="1220"/>
            </a:lvl9pPr>
          </a:lstStyle>
          <a:p>
            <a:pPr lvl="0"/>
            <a:r>
              <a:rPr lang="en-US" smtClean="0"/>
              <a:t>Edit Master text styles</a:t>
            </a:r>
          </a:p>
        </p:txBody>
      </p:sp>
      <p:sp>
        <p:nvSpPr>
          <p:cNvPr id="5" name="Date Placeholder 4"/>
          <p:cNvSpPr>
            <a:spLocks noGrp="1"/>
          </p:cNvSpPr>
          <p:nvPr>
            <p:ph type="dt" sz="half" idx="10"/>
          </p:nvPr>
        </p:nvSpPr>
        <p:spPr/>
        <p:txBody>
          <a:bodyPr/>
          <a:lstStyle/>
          <a:p>
            <a:fld id="{FB986B5D-CEAC-4887-98B5-0BD251A1EE48}" type="datetimeFigureOut">
              <a:rPr lang="en-US" smtClean="0"/>
              <a:t>2020-04-08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256720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384" y="615738"/>
            <a:ext cx="3597895" cy="2155084"/>
          </a:xfrm>
        </p:spPr>
        <p:txBody>
          <a:bodyPr anchor="b"/>
          <a:lstStyle>
            <a:lvl1pPr>
              <a:defRPr sz="390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42482" y="1329826"/>
            <a:ext cx="5647403" cy="6563600"/>
          </a:xfrm>
        </p:spPr>
        <p:txBody>
          <a:bodyPr anchor="t"/>
          <a:lstStyle>
            <a:lvl1pPr marL="0" indent="0">
              <a:buNone/>
              <a:defRPr sz="3904"/>
            </a:lvl1pPr>
            <a:lvl2pPr marL="557784" indent="0">
              <a:buNone/>
              <a:defRPr sz="3416"/>
            </a:lvl2pPr>
            <a:lvl3pPr marL="1115568" indent="0">
              <a:buNone/>
              <a:defRPr sz="2928"/>
            </a:lvl3pPr>
            <a:lvl4pPr marL="1673352" indent="0">
              <a:buNone/>
              <a:defRPr sz="2440"/>
            </a:lvl4pPr>
            <a:lvl5pPr marL="2231136" indent="0">
              <a:buNone/>
              <a:defRPr sz="2440"/>
            </a:lvl5pPr>
            <a:lvl6pPr marL="2788920" indent="0">
              <a:buNone/>
              <a:defRPr sz="2440"/>
            </a:lvl6pPr>
            <a:lvl7pPr marL="3346704" indent="0">
              <a:buNone/>
              <a:defRPr sz="2440"/>
            </a:lvl7pPr>
            <a:lvl8pPr marL="3904488" indent="0">
              <a:buNone/>
              <a:defRPr sz="2440"/>
            </a:lvl8pPr>
            <a:lvl9pPr marL="4462272" indent="0">
              <a:buNone/>
              <a:defRPr sz="2440"/>
            </a:lvl9pPr>
          </a:lstStyle>
          <a:p>
            <a:r>
              <a:rPr lang="en-US" smtClean="0"/>
              <a:t>Click icon to add picture</a:t>
            </a:r>
            <a:endParaRPr lang="en-US" dirty="0"/>
          </a:p>
        </p:txBody>
      </p:sp>
      <p:sp>
        <p:nvSpPr>
          <p:cNvPr id="4" name="Text Placeholder 3"/>
          <p:cNvSpPr>
            <a:spLocks noGrp="1"/>
          </p:cNvSpPr>
          <p:nvPr>
            <p:ph type="body" sz="half" idx="2"/>
          </p:nvPr>
        </p:nvSpPr>
        <p:spPr>
          <a:xfrm>
            <a:off x="768384" y="2770823"/>
            <a:ext cx="3597895" cy="5133291"/>
          </a:xfrm>
        </p:spPr>
        <p:txBody>
          <a:bodyPr/>
          <a:lstStyle>
            <a:lvl1pPr marL="0" indent="0">
              <a:buNone/>
              <a:defRPr sz="1952"/>
            </a:lvl1pPr>
            <a:lvl2pPr marL="557784" indent="0">
              <a:buNone/>
              <a:defRPr sz="1708"/>
            </a:lvl2pPr>
            <a:lvl3pPr marL="1115568" indent="0">
              <a:buNone/>
              <a:defRPr sz="1464"/>
            </a:lvl3pPr>
            <a:lvl4pPr marL="1673352" indent="0">
              <a:buNone/>
              <a:defRPr sz="1220"/>
            </a:lvl4pPr>
            <a:lvl5pPr marL="2231136" indent="0">
              <a:buNone/>
              <a:defRPr sz="1220"/>
            </a:lvl5pPr>
            <a:lvl6pPr marL="2788920" indent="0">
              <a:buNone/>
              <a:defRPr sz="1220"/>
            </a:lvl6pPr>
            <a:lvl7pPr marL="3346704" indent="0">
              <a:buNone/>
              <a:defRPr sz="1220"/>
            </a:lvl7pPr>
            <a:lvl8pPr marL="3904488" indent="0">
              <a:buNone/>
              <a:defRPr sz="1220"/>
            </a:lvl8pPr>
            <a:lvl9pPr marL="4462272" indent="0">
              <a:buNone/>
              <a:defRPr sz="1220"/>
            </a:lvl9pPr>
          </a:lstStyle>
          <a:p>
            <a:pPr lvl="0"/>
            <a:r>
              <a:rPr lang="en-US" smtClean="0"/>
              <a:t>Edit Master text styles</a:t>
            </a:r>
          </a:p>
        </p:txBody>
      </p:sp>
      <p:sp>
        <p:nvSpPr>
          <p:cNvPr id="5" name="Date Placeholder 4"/>
          <p:cNvSpPr>
            <a:spLocks noGrp="1"/>
          </p:cNvSpPr>
          <p:nvPr>
            <p:ph type="dt" sz="half" idx="10"/>
          </p:nvPr>
        </p:nvSpPr>
        <p:spPr/>
        <p:txBody>
          <a:bodyPr/>
          <a:lstStyle/>
          <a:p>
            <a:fld id="{FB986B5D-CEAC-4887-98B5-0BD251A1EE48}" type="datetimeFigureOut">
              <a:rPr lang="en-US" smtClean="0"/>
              <a:t>2020-04-08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B4755-FD50-4BC3-8F0C-ACA35696CC9C}" type="slidenum">
              <a:rPr lang="en-US" smtClean="0"/>
              <a:t>‹#›</a:t>
            </a:fld>
            <a:endParaRPr lang="en-US"/>
          </a:p>
        </p:txBody>
      </p:sp>
    </p:spTree>
    <p:extLst>
      <p:ext uri="{BB962C8B-B14F-4D97-AF65-F5344CB8AC3E}">
        <p14:creationId xmlns:p14="http://schemas.microsoft.com/office/powerpoint/2010/main" val="20425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931" y="491738"/>
            <a:ext cx="9621501" cy="178521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6931" y="2458677"/>
            <a:ext cx="9621501" cy="586020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6931" y="8560475"/>
            <a:ext cx="2509957" cy="491735"/>
          </a:xfrm>
          <a:prstGeom prst="rect">
            <a:avLst/>
          </a:prstGeom>
        </p:spPr>
        <p:txBody>
          <a:bodyPr vert="horz" lIns="91440" tIns="45720" rIns="91440" bIns="45720" rtlCol="0" anchor="ctr"/>
          <a:lstStyle>
            <a:lvl1pPr algn="l">
              <a:defRPr sz="1464">
                <a:solidFill>
                  <a:schemeClr val="tx1">
                    <a:tint val="75000"/>
                  </a:schemeClr>
                </a:solidFill>
              </a:defRPr>
            </a:lvl1pPr>
          </a:lstStyle>
          <a:p>
            <a:fld id="{FB986B5D-CEAC-4887-98B5-0BD251A1EE48}" type="datetimeFigureOut">
              <a:rPr lang="en-US" smtClean="0"/>
              <a:t>2020-04-08</a:t>
            </a:fld>
            <a:endParaRPr lang="en-US"/>
          </a:p>
        </p:txBody>
      </p:sp>
      <p:sp>
        <p:nvSpPr>
          <p:cNvPr id="5" name="Footer Placeholder 4"/>
          <p:cNvSpPr>
            <a:spLocks noGrp="1"/>
          </p:cNvSpPr>
          <p:nvPr>
            <p:ph type="ftr" sz="quarter" idx="3"/>
          </p:nvPr>
        </p:nvSpPr>
        <p:spPr>
          <a:xfrm>
            <a:off x="3695214" y="8560475"/>
            <a:ext cx="3764935" cy="491735"/>
          </a:xfrm>
          <a:prstGeom prst="rect">
            <a:avLst/>
          </a:prstGeom>
        </p:spPr>
        <p:txBody>
          <a:bodyPr vert="horz" lIns="91440" tIns="45720" rIns="91440" bIns="45720" rtlCol="0" anchor="ctr"/>
          <a:lstStyle>
            <a:lvl1pPr algn="ctr">
              <a:defRPr sz="146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78475" y="8560475"/>
            <a:ext cx="2509957" cy="491735"/>
          </a:xfrm>
          <a:prstGeom prst="rect">
            <a:avLst/>
          </a:prstGeom>
        </p:spPr>
        <p:txBody>
          <a:bodyPr vert="horz" lIns="91440" tIns="45720" rIns="91440" bIns="45720" rtlCol="0" anchor="ctr"/>
          <a:lstStyle>
            <a:lvl1pPr algn="r">
              <a:defRPr sz="1464">
                <a:solidFill>
                  <a:schemeClr val="tx1">
                    <a:tint val="75000"/>
                  </a:schemeClr>
                </a:solidFill>
              </a:defRPr>
            </a:lvl1pPr>
          </a:lstStyle>
          <a:p>
            <a:fld id="{9ABB4755-FD50-4BC3-8F0C-ACA35696CC9C}" type="slidenum">
              <a:rPr lang="en-US" smtClean="0"/>
              <a:t>‹#›</a:t>
            </a:fld>
            <a:endParaRPr lang="en-US"/>
          </a:p>
        </p:txBody>
      </p:sp>
    </p:spTree>
    <p:extLst>
      <p:ext uri="{BB962C8B-B14F-4D97-AF65-F5344CB8AC3E}">
        <p14:creationId xmlns:p14="http://schemas.microsoft.com/office/powerpoint/2010/main" val="37578481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1115568" rtl="0" eaLnBrk="1" latinLnBrk="0" hangingPunct="1">
        <a:lnSpc>
          <a:spcPct val="90000"/>
        </a:lnSpc>
        <a:spcBef>
          <a:spcPct val="0"/>
        </a:spcBef>
        <a:buNone/>
        <a:defRPr sz="5368" kern="1200">
          <a:solidFill>
            <a:schemeClr val="tx1"/>
          </a:solidFill>
          <a:latin typeface="+mj-lt"/>
          <a:ea typeface="+mj-ea"/>
          <a:cs typeface="+mj-cs"/>
        </a:defRPr>
      </a:lvl1pPr>
    </p:titleStyle>
    <p:bodyStyle>
      <a:lvl1pPr marL="278892" indent="-278892" algn="l" defTabSz="1115568" rtl="0" eaLnBrk="1" latinLnBrk="0" hangingPunct="1">
        <a:lnSpc>
          <a:spcPct val="90000"/>
        </a:lnSpc>
        <a:spcBef>
          <a:spcPts val="1220"/>
        </a:spcBef>
        <a:buFont typeface="Arial" panose="020B0604020202020204" pitchFamily="34" charset="0"/>
        <a:buChar char="•"/>
        <a:defRPr sz="3416" kern="1200">
          <a:solidFill>
            <a:schemeClr val="tx1"/>
          </a:solidFill>
          <a:latin typeface="+mn-lt"/>
          <a:ea typeface="+mn-ea"/>
          <a:cs typeface="+mn-cs"/>
        </a:defRPr>
      </a:lvl1pPr>
      <a:lvl2pPr marL="836676" indent="-278892" algn="l" defTabSz="1115568" rtl="0" eaLnBrk="1" latinLnBrk="0" hangingPunct="1">
        <a:lnSpc>
          <a:spcPct val="90000"/>
        </a:lnSpc>
        <a:spcBef>
          <a:spcPts val="610"/>
        </a:spcBef>
        <a:buFont typeface="Arial" panose="020B0604020202020204" pitchFamily="34" charset="0"/>
        <a:buChar char="•"/>
        <a:defRPr sz="2928" kern="1200">
          <a:solidFill>
            <a:schemeClr val="tx1"/>
          </a:solidFill>
          <a:latin typeface="+mn-lt"/>
          <a:ea typeface="+mn-ea"/>
          <a:cs typeface="+mn-cs"/>
        </a:defRPr>
      </a:lvl2pPr>
      <a:lvl3pPr marL="1394460" indent="-278892" algn="l" defTabSz="1115568" rtl="0" eaLnBrk="1" latinLnBrk="0" hangingPunct="1">
        <a:lnSpc>
          <a:spcPct val="90000"/>
        </a:lnSpc>
        <a:spcBef>
          <a:spcPts val="610"/>
        </a:spcBef>
        <a:buFont typeface="Arial" panose="020B0604020202020204" pitchFamily="34" charset="0"/>
        <a:buChar char="•"/>
        <a:defRPr sz="2440" kern="1200">
          <a:solidFill>
            <a:schemeClr val="tx1"/>
          </a:solidFill>
          <a:latin typeface="+mn-lt"/>
          <a:ea typeface="+mn-ea"/>
          <a:cs typeface="+mn-cs"/>
        </a:defRPr>
      </a:lvl3pPr>
      <a:lvl4pPr marL="1952244" indent="-278892" algn="l" defTabSz="1115568" rtl="0" eaLnBrk="1" latinLnBrk="0" hangingPunct="1">
        <a:lnSpc>
          <a:spcPct val="90000"/>
        </a:lnSpc>
        <a:spcBef>
          <a:spcPts val="610"/>
        </a:spcBef>
        <a:buFont typeface="Arial" panose="020B0604020202020204" pitchFamily="34" charset="0"/>
        <a:buChar char="•"/>
        <a:defRPr sz="2196" kern="1200">
          <a:solidFill>
            <a:schemeClr val="tx1"/>
          </a:solidFill>
          <a:latin typeface="+mn-lt"/>
          <a:ea typeface="+mn-ea"/>
          <a:cs typeface="+mn-cs"/>
        </a:defRPr>
      </a:lvl4pPr>
      <a:lvl5pPr marL="2510028" indent="-278892" algn="l" defTabSz="1115568" rtl="0" eaLnBrk="1" latinLnBrk="0" hangingPunct="1">
        <a:lnSpc>
          <a:spcPct val="90000"/>
        </a:lnSpc>
        <a:spcBef>
          <a:spcPts val="610"/>
        </a:spcBef>
        <a:buFont typeface="Arial" panose="020B0604020202020204" pitchFamily="34" charset="0"/>
        <a:buChar char="•"/>
        <a:defRPr sz="2196" kern="1200">
          <a:solidFill>
            <a:schemeClr val="tx1"/>
          </a:solidFill>
          <a:latin typeface="+mn-lt"/>
          <a:ea typeface="+mn-ea"/>
          <a:cs typeface="+mn-cs"/>
        </a:defRPr>
      </a:lvl5pPr>
      <a:lvl6pPr marL="3067812" indent="-278892" algn="l" defTabSz="1115568" rtl="0" eaLnBrk="1" latinLnBrk="0" hangingPunct="1">
        <a:lnSpc>
          <a:spcPct val="90000"/>
        </a:lnSpc>
        <a:spcBef>
          <a:spcPts val="610"/>
        </a:spcBef>
        <a:buFont typeface="Arial" panose="020B0604020202020204" pitchFamily="34" charset="0"/>
        <a:buChar char="•"/>
        <a:defRPr sz="2196" kern="1200">
          <a:solidFill>
            <a:schemeClr val="tx1"/>
          </a:solidFill>
          <a:latin typeface="+mn-lt"/>
          <a:ea typeface="+mn-ea"/>
          <a:cs typeface="+mn-cs"/>
        </a:defRPr>
      </a:lvl6pPr>
      <a:lvl7pPr marL="3625596" indent="-278892" algn="l" defTabSz="1115568" rtl="0" eaLnBrk="1" latinLnBrk="0" hangingPunct="1">
        <a:lnSpc>
          <a:spcPct val="90000"/>
        </a:lnSpc>
        <a:spcBef>
          <a:spcPts val="610"/>
        </a:spcBef>
        <a:buFont typeface="Arial" panose="020B0604020202020204" pitchFamily="34" charset="0"/>
        <a:buChar char="•"/>
        <a:defRPr sz="2196" kern="1200">
          <a:solidFill>
            <a:schemeClr val="tx1"/>
          </a:solidFill>
          <a:latin typeface="+mn-lt"/>
          <a:ea typeface="+mn-ea"/>
          <a:cs typeface="+mn-cs"/>
        </a:defRPr>
      </a:lvl7pPr>
      <a:lvl8pPr marL="4183380" indent="-278892" algn="l" defTabSz="1115568" rtl="0" eaLnBrk="1" latinLnBrk="0" hangingPunct="1">
        <a:lnSpc>
          <a:spcPct val="90000"/>
        </a:lnSpc>
        <a:spcBef>
          <a:spcPts val="610"/>
        </a:spcBef>
        <a:buFont typeface="Arial" panose="020B0604020202020204" pitchFamily="34" charset="0"/>
        <a:buChar char="•"/>
        <a:defRPr sz="2196" kern="1200">
          <a:solidFill>
            <a:schemeClr val="tx1"/>
          </a:solidFill>
          <a:latin typeface="+mn-lt"/>
          <a:ea typeface="+mn-ea"/>
          <a:cs typeface="+mn-cs"/>
        </a:defRPr>
      </a:lvl8pPr>
      <a:lvl9pPr marL="4741164" indent="-278892" algn="l" defTabSz="1115568" rtl="0" eaLnBrk="1" latinLnBrk="0" hangingPunct="1">
        <a:lnSpc>
          <a:spcPct val="90000"/>
        </a:lnSpc>
        <a:spcBef>
          <a:spcPts val="610"/>
        </a:spcBef>
        <a:buFont typeface="Arial" panose="020B0604020202020204" pitchFamily="34" charset="0"/>
        <a:buChar char="•"/>
        <a:defRPr sz="2196" kern="1200">
          <a:solidFill>
            <a:schemeClr val="tx1"/>
          </a:solidFill>
          <a:latin typeface="+mn-lt"/>
          <a:ea typeface="+mn-ea"/>
          <a:cs typeface="+mn-cs"/>
        </a:defRPr>
      </a:lvl9pPr>
    </p:bodyStyle>
    <p:otherStyle>
      <a:defPPr>
        <a:defRPr lang="en-US"/>
      </a:defPPr>
      <a:lvl1pPr marL="0" algn="l" defTabSz="1115568" rtl="0" eaLnBrk="1" latinLnBrk="0" hangingPunct="1">
        <a:defRPr sz="2196" kern="1200">
          <a:solidFill>
            <a:schemeClr val="tx1"/>
          </a:solidFill>
          <a:latin typeface="+mn-lt"/>
          <a:ea typeface="+mn-ea"/>
          <a:cs typeface="+mn-cs"/>
        </a:defRPr>
      </a:lvl1pPr>
      <a:lvl2pPr marL="557784" algn="l" defTabSz="1115568" rtl="0" eaLnBrk="1" latinLnBrk="0" hangingPunct="1">
        <a:defRPr sz="2196" kern="1200">
          <a:solidFill>
            <a:schemeClr val="tx1"/>
          </a:solidFill>
          <a:latin typeface="+mn-lt"/>
          <a:ea typeface="+mn-ea"/>
          <a:cs typeface="+mn-cs"/>
        </a:defRPr>
      </a:lvl2pPr>
      <a:lvl3pPr marL="1115568" algn="l" defTabSz="1115568" rtl="0" eaLnBrk="1" latinLnBrk="0" hangingPunct="1">
        <a:defRPr sz="2196" kern="1200">
          <a:solidFill>
            <a:schemeClr val="tx1"/>
          </a:solidFill>
          <a:latin typeface="+mn-lt"/>
          <a:ea typeface="+mn-ea"/>
          <a:cs typeface="+mn-cs"/>
        </a:defRPr>
      </a:lvl3pPr>
      <a:lvl4pPr marL="1673352" algn="l" defTabSz="1115568" rtl="0" eaLnBrk="1" latinLnBrk="0" hangingPunct="1">
        <a:defRPr sz="2196" kern="1200">
          <a:solidFill>
            <a:schemeClr val="tx1"/>
          </a:solidFill>
          <a:latin typeface="+mn-lt"/>
          <a:ea typeface="+mn-ea"/>
          <a:cs typeface="+mn-cs"/>
        </a:defRPr>
      </a:lvl4pPr>
      <a:lvl5pPr marL="2231136" algn="l" defTabSz="1115568" rtl="0" eaLnBrk="1" latinLnBrk="0" hangingPunct="1">
        <a:defRPr sz="2196" kern="1200">
          <a:solidFill>
            <a:schemeClr val="tx1"/>
          </a:solidFill>
          <a:latin typeface="+mn-lt"/>
          <a:ea typeface="+mn-ea"/>
          <a:cs typeface="+mn-cs"/>
        </a:defRPr>
      </a:lvl5pPr>
      <a:lvl6pPr marL="2788920" algn="l" defTabSz="1115568" rtl="0" eaLnBrk="1" latinLnBrk="0" hangingPunct="1">
        <a:defRPr sz="2196" kern="1200">
          <a:solidFill>
            <a:schemeClr val="tx1"/>
          </a:solidFill>
          <a:latin typeface="+mn-lt"/>
          <a:ea typeface="+mn-ea"/>
          <a:cs typeface="+mn-cs"/>
        </a:defRPr>
      </a:lvl6pPr>
      <a:lvl7pPr marL="3346704" algn="l" defTabSz="1115568" rtl="0" eaLnBrk="1" latinLnBrk="0" hangingPunct="1">
        <a:defRPr sz="2196" kern="1200">
          <a:solidFill>
            <a:schemeClr val="tx1"/>
          </a:solidFill>
          <a:latin typeface="+mn-lt"/>
          <a:ea typeface="+mn-ea"/>
          <a:cs typeface="+mn-cs"/>
        </a:defRPr>
      </a:lvl7pPr>
      <a:lvl8pPr marL="3904488" algn="l" defTabSz="1115568" rtl="0" eaLnBrk="1" latinLnBrk="0" hangingPunct="1">
        <a:defRPr sz="2196" kern="1200">
          <a:solidFill>
            <a:schemeClr val="tx1"/>
          </a:solidFill>
          <a:latin typeface="+mn-lt"/>
          <a:ea typeface="+mn-ea"/>
          <a:cs typeface="+mn-cs"/>
        </a:defRPr>
      </a:lvl8pPr>
      <a:lvl9pPr marL="4462272" algn="l" defTabSz="1115568" rtl="0" eaLnBrk="1" latinLnBrk="0" hangingPunct="1">
        <a:defRPr sz="21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optimizing-portfolios-with-modern-portfolio-theory-using-python-60ce9a597808"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github.com/Poseyy/MarketAnalysis/blob/master/portfolios/PortfolioAnalysis.ipyn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oseyy/MarketAnalysis/blob/master/portfolios/PortfolioAnalysis.ipynb" TargetMode="External"/><Relationship Id="rId2" Type="http://schemas.openxmlformats.org/officeDocument/2006/relationships/hyperlink" Target="https://towardsdatascience.com/optimizing-portfolios-with-modern-portfolio-theory-using-python-60ce9a597808"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xplaind.com/262577/sortino-ratio" TargetMode="External"/><Relationship Id="rId2" Type="http://schemas.openxmlformats.org/officeDocument/2006/relationships/hyperlink" Target="https://www.financewalk.com/sharpe-ratio-excel-formula-example/" TargetMode="External"/><Relationship Id="rId1" Type="http://schemas.openxmlformats.org/officeDocument/2006/relationships/slideLayout" Target="../slideLayouts/slideLayout7.xml"/><Relationship Id="rId6" Type="http://schemas.openxmlformats.org/officeDocument/2006/relationships/hyperlink" Target="https://xplaind.com/221099/sharpe-ratio" TargetMode="External"/><Relationship Id="rId5" Type="http://schemas.openxmlformats.org/officeDocument/2006/relationships/hyperlink" Target="https://xplaind.com/730404/risk-and-return" TargetMode="External"/><Relationship Id="rId4" Type="http://schemas.openxmlformats.org/officeDocument/2006/relationships/hyperlink" Target="https://xplaind.com/536568/risk-free-rat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oseyy/MarketAnalysis/blob/master/portfolios/PortfolioAnalysis.ipynb" TargetMode="External"/><Relationship Id="rId2" Type="http://schemas.openxmlformats.org/officeDocument/2006/relationships/hyperlink" Target="https://towardsdatascience.com/optimizing-portfolios-with-modern-portfolio-theory-using-python-60ce9a59780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oseyy/MarketAnalysis/blob/master/portfolios/PortfolioAnalysis.ipynb" TargetMode="External"/><Relationship Id="rId2" Type="http://schemas.openxmlformats.org/officeDocument/2006/relationships/hyperlink" Target="https://towardsdatascience.com/optimizing-portfolios-with-modern-portfolio-theory-using-python-60ce9a597808"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oseyy/MarketAnalysis/blob/master/portfolios/PortfolioAnalysis.ipynb" TargetMode="External"/><Relationship Id="rId2" Type="http://schemas.openxmlformats.org/officeDocument/2006/relationships/hyperlink" Target="https://towardsdatascience.com/optimizing-portfolios-with-modern-portfolio-theory-using-python-60ce9a59780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quandl.com/" TargetMode="External"/><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gif"/></Relationships>
</file>

<file path=ppt/slides/_rels/slide19.xml.rels><?xml version="1.0" encoding="UTF-8" standalone="yes"?>
<Relationships xmlns="http://schemas.openxmlformats.org/package/2006/relationships"><Relationship Id="rId3" Type="http://schemas.openxmlformats.org/officeDocument/2006/relationships/hyperlink" Target="https://www.treasury.gov/resource-center/data-chart-center/interest-rates/Pages/TextView.aspx?data=billrates" TargetMode="External"/><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investopedia.com/ask/answers/041415/variance-good-or-bad-stock-investors.asp" TargetMode="External"/><Relationship Id="rId3" Type="http://schemas.openxmlformats.org/officeDocument/2006/relationships/hyperlink" Target="https://www.quora.com/Is-optimization-related-to-data-science-And-how" TargetMode="External"/><Relationship Id="rId7" Type="http://schemas.openxmlformats.org/officeDocument/2006/relationships/hyperlink" Target="https://www.investopedia.com/ask/answers/041615/how-risk-aversion-measured-modern-portfolio-theory-mpt.asp" TargetMode="External"/><Relationship Id="rId2" Type="http://schemas.openxmlformats.org/officeDocument/2006/relationships/hyperlink" Target="https://www.kdnuggets.com/2019/06/optimization-python-money-risk.html" TargetMode="External"/><Relationship Id="rId1" Type="http://schemas.openxmlformats.org/officeDocument/2006/relationships/slideLayout" Target="../slideLayouts/slideLayout2.xml"/><Relationship Id="rId6" Type="http://schemas.openxmlformats.org/officeDocument/2006/relationships/hyperlink" Target="https://www.analyticsvidhya.com/blog/2017/02/lintroductory-guide-on-linear-programming-explained-in-simple-english/" TargetMode="External"/><Relationship Id="rId5" Type="http://schemas.openxmlformats.org/officeDocument/2006/relationships/hyperlink" Target="https://pythonhosted.org/PuLP/" TargetMode="External"/><Relationship Id="rId4" Type="http://schemas.openxmlformats.org/officeDocument/2006/relationships/hyperlink" Target="https://towardsdatascience.com/linear-programming-and-discrete-optimization-with-python-using-pulp-449f3c5f6e99"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towardsdatascience.com/efficient-frontier-portfolio-optimisation-in-python-e7844051e7f"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towardsdatascience.com/modeling-and-optimization-of-a-weekly-workforce-with-python-and-pyomo-29484ba065bb"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towardsdatascience.com/modeling-and-optimization-of-a-weekly-workforce-with-python-and-pyomo-29484ba065bb"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blog.quantinsti.com/portfolio-optimization-maximum-return-risk-ratio-python/"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blog.quantinsti.com/portfolio-optimization-maximum-return-risk-ratio-python/"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blog.quantinsti.com/portfolio-optimization-maximum-return-risk-ratio-pyth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dnuggets.com/2019/06/optimization-python-money-risk.html"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blog.quantinsti.com/portfolio-optimization-maximum-return-risk-ratio-python/"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medium.com/python-data/efficient-frontier-portfolio-optimization-with-python-part-2-2-2fe23413ad94"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medium.com/python-data/efficient-frontier-portfolio-optimization-with-python-part-2-2-2fe23413ad94"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medium.com/python-data/efficient-frontier-portfolio-optimization-with-python-part-2-2-2fe23413ad94"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www.financewalk.com/sharpe-ratio-excel-formula-example/" TargetMode="External"/><Relationship Id="rId13" Type="http://schemas.openxmlformats.org/officeDocument/2006/relationships/hyperlink" Target="https://blog.quantinsti.com/portfolio-management-strategy-python/" TargetMode="External"/><Relationship Id="rId18" Type="http://schemas.openxmlformats.org/officeDocument/2006/relationships/hyperlink" Target="https://towardsdatascience.com/optimization-with-scipy-and-application-ideas-to-machine-learning-81d39c7938b8" TargetMode="External"/><Relationship Id="rId3" Type="http://schemas.openxmlformats.org/officeDocument/2006/relationships/hyperlink" Target="https://www.datacamp.com/community/tutorials/finance-python-trading" TargetMode="External"/><Relationship Id="rId7" Type="http://schemas.openxmlformats.org/officeDocument/2006/relationships/hyperlink" Target="http://www.bradfordlynch.com/blog/2015/12/04/InvestmentPortfolioOptimization.html" TargetMode="External"/><Relationship Id="rId12" Type="http://schemas.openxmlformats.org/officeDocument/2006/relationships/hyperlink" Target="https://www.mlq.ai/python-for-finance-portfolio-optimization/" TargetMode="External"/><Relationship Id="rId17" Type="http://schemas.openxmlformats.org/officeDocument/2006/relationships/hyperlink" Target="https://developers.google.com/optimization/scheduling/employee_scheduling" TargetMode="External"/><Relationship Id="rId2" Type="http://schemas.openxmlformats.org/officeDocument/2006/relationships/hyperlink" Target="https://www.kdnuggets.com/2019/06/optimization-python-money-risk.html" TargetMode="External"/><Relationship Id="rId16" Type="http://schemas.openxmlformats.org/officeDocument/2006/relationships/hyperlink" Target="https://towardsdatascience.com/scheduling-with-ease-cost-optimization-tutorial-for-python-c05a5910ee0d" TargetMode="External"/><Relationship Id="rId20" Type="http://schemas.openxmlformats.org/officeDocument/2006/relationships/hyperlink" Target="https://www.analyticsvidhya.com/blog/2017/10/linear-optimization-in-python/" TargetMode="External"/><Relationship Id="rId1" Type="http://schemas.openxmlformats.org/officeDocument/2006/relationships/slideLayout" Target="../slideLayouts/slideLayout2.xml"/><Relationship Id="rId6" Type="http://schemas.openxmlformats.org/officeDocument/2006/relationships/hyperlink" Target="https://towardsdatascience.com/efficient-frontier-portfolio-optimisation-in-python-e7844051e7f" TargetMode="External"/><Relationship Id="rId11" Type="http://schemas.openxmlformats.org/officeDocument/2006/relationships/hyperlink" Target="https://xplaind.com/262577/sortino-ratio" TargetMode="External"/><Relationship Id="rId5" Type="http://schemas.openxmlformats.org/officeDocument/2006/relationships/hyperlink" Target="https://towardsdatascience.com/linear-programming-and-discrete-optimization-with-python-using-pulp-449f3c5f6e99" TargetMode="External"/><Relationship Id="rId15" Type="http://schemas.openxmlformats.org/officeDocument/2006/relationships/hyperlink" Target="https://medium.com/python-data/efficient-frontier-portfolio-optimization-with-python-part-2-2-2fe23413ad94" TargetMode="External"/><Relationship Id="rId10" Type="http://schemas.openxmlformats.org/officeDocument/2006/relationships/hyperlink" Target="http://investexcel.net/calculate-the-sortino-ratio-with-excel/" TargetMode="External"/><Relationship Id="rId19" Type="http://schemas.openxmlformats.org/officeDocument/2006/relationships/hyperlink" Target="https://towardsdatascience.com/modeling-and-optimization-of-a-weekly-workforce-with-python-and-pyomo-29484ba065bb" TargetMode="External"/><Relationship Id="rId4" Type="http://schemas.openxmlformats.org/officeDocument/2006/relationships/hyperlink" Target="https://towardsdatascience.com/optimizing-portfolios-with-modern-portfolio-theory-using-python-60ce9a597808" TargetMode="External"/><Relationship Id="rId9" Type="http://schemas.openxmlformats.org/officeDocument/2006/relationships/hyperlink" Target="https://corporatefinanceinstitute.com/resources/templates/excel-modeling/sharpe-ratio-calculator/" TargetMode="External"/><Relationship Id="rId14" Type="http://schemas.openxmlformats.org/officeDocument/2006/relationships/hyperlink" Target="https://blog.quantinsti.com/portfolio-optimization-maximum-return-risk-ratio-pytho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kdnuggets.com/2019/06/optimization-python-money-risk.html" TargetMode="External"/><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irthajyoti/Optimization-Python/blob/master/Portfolio_optimization.ipynb" TargetMode="External"/><Relationship Id="rId2" Type="http://schemas.openxmlformats.org/officeDocument/2006/relationships/hyperlink" Target="https://www.kdnuggets.com/2019/06/optimization-python-money-risk.html"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irthajyoti/Optimization-Python/blob/master/Portfolio_optimization.ipynb" TargetMode="External"/><Relationship Id="rId2" Type="http://schemas.openxmlformats.org/officeDocument/2006/relationships/hyperlink" Target="https://www.kdnuggets.com/2019/06/optimization-python-money-risk.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edx.org/course/optimization-methods-business-analytics-mitx-15-053x" TargetMode="External"/><Relationship Id="rId3" Type="http://schemas.openxmlformats.org/officeDocument/2006/relationships/hyperlink" Target="https://neos-guide.org/optimization-tree" TargetMode="External"/><Relationship Id="rId7" Type="http://schemas.openxmlformats.org/officeDocument/2006/relationships/hyperlink" Target="https://www2.cs.duke.edu/courses/fall10/cps296.1/joe_siyang.pdf" TargetMode="External"/><Relationship Id="rId2" Type="http://schemas.openxmlformats.org/officeDocument/2006/relationships/hyperlink" Target="https://towardsdatascience.com/linear-programming-and-discrete-optimization-with-python-using-pulp-449f3c5f6e99" TargetMode="External"/><Relationship Id="rId1" Type="http://schemas.openxmlformats.org/officeDocument/2006/relationships/slideLayout" Target="../slideLayouts/slideLayout2.xml"/><Relationship Id="rId6" Type="http://schemas.openxmlformats.org/officeDocument/2006/relationships/hyperlink" Target="https://www.quora.com/How-do-I-solve-a-manufacturing-problem-in-linear-programming" TargetMode="External"/><Relationship Id="rId5" Type="http://schemas.openxmlformats.org/officeDocument/2006/relationships/hyperlink" Target="https://neos-guide.org/content/diet-problem" TargetMode="External"/><Relationship Id="rId10" Type="http://schemas.openxmlformats.org/officeDocument/2006/relationships/image" Target="../media/image16.gif"/><Relationship Id="rId4" Type="http://schemas.openxmlformats.org/officeDocument/2006/relationships/hyperlink" Target="https://study.com/academy/lesson/financial-applications-of-linear-programs-for-portfolio-selection-financial-planning-financial-mix-strategy.html" TargetMode="Externa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oseyy/MarketAnalysis/blob/master/portfolios/PortfolioAnalysis.ipynb" TargetMode="External"/><Relationship Id="rId2" Type="http://schemas.openxmlformats.org/officeDocument/2006/relationships/hyperlink" Target="https://towardsdatascience.com/optimizing-portfolios-with-modern-portfolio-theory-using-python-60ce9a597808"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283" y="1822201"/>
            <a:ext cx="9420797" cy="1357790"/>
          </a:xfrm>
        </p:spPr>
        <p:txBody>
          <a:bodyPr>
            <a:normAutofit/>
          </a:bodyPr>
          <a:lstStyle/>
          <a:p>
            <a:r>
              <a:rPr lang="en-US" sz="3306" b="1" dirty="0" smtClean="0"/>
              <a:t>Optimization technique</a:t>
            </a:r>
            <a:endParaRPr lang="en-US" sz="3306" b="1" dirty="0"/>
          </a:p>
        </p:txBody>
      </p:sp>
    </p:spTree>
    <p:extLst>
      <p:ext uri="{BB962C8B-B14F-4D97-AF65-F5344CB8AC3E}">
        <p14:creationId xmlns:p14="http://schemas.microsoft.com/office/powerpoint/2010/main" val="3410563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481" y="731837"/>
            <a:ext cx="5575300" cy="4154984"/>
          </a:xfrm>
          <a:prstGeom prst="rect">
            <a:avLst/>
          </a:prstGeom>
        </p:spPr>
        <p:txBody>
          <a:bodyPr>
            <a:spAutoFit/>
          </a:bodyPr>
          <a:lstStyle/>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histrogram</a:t>
            </a:r>
            <a:endPar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prices.to_returns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dropna</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ax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returns.hist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figsize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=(10,10</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###OR</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figsize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=(10,5)</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matplotlib</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inline</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numpy</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as np</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matplotlib.pyplot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as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plt.style.use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seaborn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-white')</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#data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np.random.randn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(1000)</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plt.hist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msft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plt.title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msft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plt.hist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amzn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plt.title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amzn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plt.hist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brkb</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plt.title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brkb</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plt.hist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(returns['fb'])</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plt.title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('fb</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5578475" y="766723"/>
            <a:ext cx="5556657" cy="7418490"/>
          </a:xfrm>
          <a:prstGeom prst="rect">
            <a:avLst/>
          </a:prstGeom>
        </p:spPr>
      </p:pic>
      <p:sp>
        <p:nvSpPr>
          <p:cNvPr id="6" name="Rectangle 5"/>
          <p:cNvSpPr/>
          <p:nvPr/>
        </p:nvSpPr>
        <p:spPr>
          <a:xfrm>
            <a:off x="91281" y="8732837"/>
            <a:ext cx="7436644" cy="400110"/>
          </a:xfrm>
          <a:prstGeom prst="rect">
            <a:avLst/>
          </a:prstGeom>
        </p:spPr>
        <p:txBody>
          <a:bodyPr wrap="square">
            <a:spAutoFit/>
          </a:bodyPr>
          <a:lstStyle/>
          <a:p>
            <a:r>
              <a:rPr lang="en-US" sz="1000" dirty="0">
                <a:hlinkClick r:id="rId3"/>
              </a:rPr>
              <a:t>https://</a:t>
            </a:r>
            <a:r>
              <a:rPr lang="en-US" sz="1000" dirty="0" smtClean="0">
                <a:hlinkClick r:id="rId3"/>
              </a:rPr>
              <a:t>towardsdatascience.com/optimizing-portfolios-with-modern-portfolio-theory-using-python-60ce9a597808</a:t>
            </a:r>
            <a:endParaRPr lang="en-US" sz="1000" dirty="0" smtClean="0"/>
          </a:p>
          <a:p>
            <a:r>
              <a:rPr lang="en-US" sz="1000" dirty="0">
                <a:hlinkClick r:id="rId4"/>
              </a:rPr>
              <a:t>https://github.com/Poseyy/MarketAnalysis/blob/master/portfolios/PortfolioAnalysis.ipynb</a:t>
            </a:r>
            <a:endParaRPr lang="en-US" sz="1000" dirty="0"/>
          </a:p>
        </p:txBody>
      </p:sp>
    </p:spTree>
    <p:extLst>
      <p:ext uri="{BB962C8B-B14F-4D97-AF65-F5344CB8AC3E}">
        <p14:creationId xmlns:p14="http://schemas.microsoft.com/office/powerpoint/2010/main" val="158208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237" y="8732837"/>
            <a:ext cx="7436644" cy="400110"/>
          </a:xfrm>
          <a:prstGeom prst="rect">
            <a:avLst/>
          </a:prstGeom>
        </p:spPr>
        <p:txBody>
          <a:bodyPr wrap="square">
            <a:spAutoFit/>
          </a:bodyPr>
          <a:lstStyle/>
          <a:p>
            <a:r>
              <a:rPr lang="en-US" sz="1000" dirty="0">
                <a:hlinkClick r:id="rId2"/>
              </a:rPr>
              <a:t>https://</a:t>
            </a:r>
            <a:r>
              <a:rPr lang="en-US" sz="1000" dirty="0" smtClean="0">
                <a:hlinkClick r:id="rId2"/>
              </a:rPr>
              <a:t>towardsdatascience.com/optimizing-portfolios-with-modern-portfolio-theory-using-python-60ce9a597808</a:t>
            </a:r>
            <a:endParaRPr lang="en-US" sz="1000" dirty="0" smtClean="0"/>
          </a:p>
          <a:p>
            <a:r>
              <a:rPr lang="en-US" sz="1000" dirty="0">
                <a:hlinkClick r:id="rId3"/>
              </a:rPr>
              <a:t>https://github.com/Poseyy/MarketAnalysis/blob/master/portfolios/PortfolioAnalysis.ipynb</a:t>
            </a:r>
            <a:endParaRPr lang="en-US" sz="1000" dirty="0"/>
          </a:p>
        </p:txBody>
      </p:sp>
      <p:sp>
        <p:nvSpPr>
          <p:cNvPr id="5" name="Rectangle 4"/>
          <p:cNvSpPr/>
          <p:nvPr/>
        </p:nvSpPr>
        <p:spPr>
          <a:xfrm>
            <a:off x="122237" y="655637"/>
            <a:ext cx="5456238" cy="2308324"/>
          </a:xfrm>
          <a:prstGeom prst="rect">
            <a:avLst/>
          </a:prstGeom>
        </p:spPr>
        <p:txBody>
          <a:bodyPr wrap="square">
            <a:spAutoFit/>
          </a:bodyPr>
          <a:lstStyle/>
          <a:p>
            <a:pPr algn="just"/>
            <a:r>
              <a:rPr lang="en-US" sz="1200" b="1" dirty="0">
                <a:latin typeface="Tahoma" panose="020B0604030504040204" pitchFamily="34" charset="0"/>
                <a:ea typeface="Tahoma" panose="020B0604030504040204" pitchFamily="34" charset="0"/>
                <a:cs typeface="Tahoma" panose="020B0604030504040204" pitchFamily="34" charset="0"/>
              </a:rPr>
              <a:t>Risk</a:t>
            </a: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MPT </a:t>
            </a:r>
            <a:r>
              <a:rPr lang="en-US" sz="1200" dirty="0" smtClean="0">
                <a:latin typeface="Tahoma" panose="020B0604030504040204" pitchFamily="34" charset="0"/>
                <a:ea typeface="Tahoma" panose="020B0604030504040204" pitchFamily="34" charset="0"/>
                <a:cs typeface="Tahoma" panose="020B0604030504040204" pitchFamily="34" charset="0"/>
              </a:rPr>
              <a:t>(Modern Portfolio Theory) assumes </a:t>
            </a:r>
            <a:r>
              <a:rPr lang="en-US" sz="1200" dirty="0">
                <a:latin typeface="Tahoma" panose="020B0604030504040204" pitchFamily="34" charset="0"/>
                <a:ea typeface="Tahoma" panose="020B0604030504040204" pitchFamily="34" charset="0"/>
                <a:cs typeface="Tahoma" panose="020B0604030504040204" pitchFamily="34" charset="0"/>
              </a:rPr>
              <a:t>investors are risk-averse. That is, it assumes investors will choose a less risky portfolio over a riskier one with the same return. For example, a portfolio that guarantees $50,000 profit would be preferable to a portfolio with a 50% chance of returning $100,000 and a 50% chance of returning $0. A risk-neutral person would say those portfolios are equal. But in MPT, we prefer the risk-averse portfolio. We can use many different methods for evaluating risk, but standard deviation of an asset’s price to evaluate risk is the most common method</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Here is what a plot of standard deviation might look like. The percentages can differ depending on the asset or portfolio (combination of assets):</a:t>
            </a:r>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miro.medium.com/max/1080/1*PCMZh7xGtjnSXwxyvuEzk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 y="2941637"/>
            <a:ext cx="5303044"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2237" y="5431174"/>
            <a:ext cx="5456238" cy="1015663"/>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The Sharpe Ratio is another popular way for quantifying asset risk. It simply measures the expected average return in excess of the risk free rate (10-Yr Treasury Bond, currently ~2.2%). Sharpe Ratio can help us identify how much additional returns we can make as we add the volatility of riskier assets.</a:t>
            </a:r>
          </a:p>
        </p:txBody>
      </p:sp>
      <p:pic>
        <p:nvPicPr>
          <p:cNvPr id="1028" name="Picture 4" descr="https://miro.medium.com/max/342/1*rqtuB1IUWeKD0xzFPMcMu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28" y="6474990"/>
            <a:ext cx="3257550" cy="15335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501481" y="830868"/>
            <a:ext cx="5575300" cy="830997"/>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We can use the popular financial functions (</a:t>
            </a:r>
            <a:r>
              <a:rPr lang="en-US" sz="1200" dirty="0" err="1">
                <a:latin typeface="Tahoma" panose="020B0604030504040204" pitchFamily="34" charset="0"/>
                <a:ea typeface="Tahoma" panose="020B0604030504040204" pitchFamily="34" charset="0"/>
                <a:cs typeface="Tahoma" panose="020B0604030504040204" pitchFamily="34" charset="0"/>
              </a:rPr>
              <a:t>ffn</a:t>
            </a:r>
            <a:r>
              <a:rPr lang="en-US" sz="1200" dirty="0">
                <a:latin typeface="Tahoma" panose="020B0604030504040204" pitchFamily="34" charset="0"/>
                <a:ea typeface="Tahoma" panose="020B0604030504040204" pitchFamily="34" charset="0"/>
                <a:cs typeface="Tahoma" panose="020B0604030504040204" pitchFamily="34" charset="0"/>
              </a:rPr>
              <a:t>) Python library to view all sorts of interesting stats, paying special attention to the ones relating to risk. We’ll view the six highest companies by market cap (as of June 3rd, 2019). The current risk free rate (10y treasury) is around 2.1%.</a:t>
            </a:r>
          </a:p>
        </p:txBody>
      </p:sp>
    </p:spTree>
    <p:extLst>
      <p:ext uri="{BB962C8B-B14F-4D97-AF65-F5344CB8AC3E}">
        <p14:creationId xmlns:p14="http://schemas.microsoft.com/office/powerpoint/2010/main" val="291828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655637"/>
            <a:ext cx="2658100" cy="276999"/>
          </a:xfrm>
          <a:prstGeom prst="rect">
            <a:avLst/>
          </a:prstGeom>
        </p:spPr>
        <p:txBody>
          <a:bodyPr wrap="none">
            <a:spAutoFit/>
          </a:bodyPr>
          <a:lstStyle/>
          <a:p>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Understanding the Sharpe Ratio</a:t>
            </a:r>
            <a:endParaRPr lang="en-US" sz="1200" b="1"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34983" y="8656637"/>
            <a:ext cx="5575300" cy="230832"/>
          </a:xfrm>
          <a:prstGeom prst="rect">
            <a:avLst/>
          </a:prstGeom>
        </p:spPr>
        <p:txBody>
          <a:bodyPr>
            <a:spAutoFit/>
          </a:bodyPr>
          <a:lstStyle/>
          <a:p>
            <a:r>
              <a:rPr lang="en-US" sz="900" dirty="0">
                <a:hlinkClick r:id="rId2"/>
              </a:rPr>
              <a:t>https://www.financewalk.com/sharpe-ratio-excel-formula-example/</a:t>
            </a:r>
            <a:endParaRPr lang="en-US" sz="9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87777" y="922917"/>
            <a:ext cx="5522506" cy="1569660"/>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“The Sharpe ratio tells us whether a portfolio's returns are due to smart investment decisions or a result of excess risk. Although one portfolio or fund can reap higher returns than its peers, it is only a good investment if those higher returns do not come with too much additional risk. The greater a portfolio's Sharpe ratio, the better its risk-adjusted performance has been. A negative Sharpe ratio indicates that a risk-less asset would perform better than the security being analyzed</a:t>
            </a:r>
            <a:r>
              <a:rPr lang="en-US" sz="1200" dirty="0" smtClean="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The formula is the following</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Sharpe Ratio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81" y="2523746"/>
            <a:ext cx="3895725" cy="6572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7777" y="3170237"/>
            <a:ext cx="5575300" cy="461665"/>
          </a:xfrm>
          <a:prstGeom prst="rect">
            <a:avLst/>
          </a:prstGeom>
        </p:spPr>
        <p:txBody>
          <a:bodyPr>
            <a:spAutoFit/>
          </a:bodyPr>
          <a:lstStyle/>
          <a:p>
            <a:r>
              <a:rPr lang="en-US" sz="1200" dirty="0">
                <a:solidFill>
                  <a:srgbClr val="00002D"/>
                </a:solidFill>
                <a:latin typeface="Tahoma" panose="020B0604030504040204" pitchFamily="34" charset="0"/>
                <a:ea typeface="Tahoma" panose="020B0604030504040204" pitchFamily="34" charset="0"/>
                <a:cs typeface="Tahoma" panose="020B0604030504040204" pitchFamily="34" charset="0"/>
              </a:rPr>
              <a:t>Where  Expected Return (P) is the expected return of the portfolio and “Standard Deviation (P)” is the standard deviation of the portfolio.</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1380" y="3649047"/>
            <a:ext cx="5517095" cy="4154984"/>
          </a:xfrm>
          <a:prstGeom prst="rect">
            <a:avLst/>
          </a:prstGeom>
        </p:spPr>
        <p:txBody>
          <a:bodyPr wrap="square">
            <a:spAutoFit/>
          </a:bodyPr>
          <a:lstStyle/>
          <a:p>
            <a:pPr algn="just"/>
            <a:r>
              <a:rPr lang="en-US" sz="1200" b="1" i="1" dirty="0" err="1" smtClean="0">
                <a:solidFill>
                  <a:srgbClr val="212529"/>
                </a:solidFill>
                <a:latin typeface="Tahoma" panose="020B0604030504040204" pitchFamily="34" charset="0"/>
                <a:ea typeface="Tahoma" panose="020B0604030504040204" pitchFamily="34" charset="0"/>
                <a:cs typeface="Tahoma" panose="020B0604030504040204" pitchFamily="34" charset="0"/>
              </a:rPr>
              <a:t>Sortino</a:t>
            </a:r>
            <a:r>
              <a:rPr lang="en-US" sz="1200" b="1" i="1" dirty="0" smtClean="0">
                <a:solidFill>
                  <a:srgbClr val="212529"/>
                </a:solidFill>
                <a:latin typeface="Tahoma" panose="020B0604030504040204" pitchFamily="34" charset="0"/>
                <a:ea typeface="Tahoma" panose="020B0604030504040204" pitchFamily="34" charset="0"/>
                <a:cs typeface="Tahoma" panose="020B0604030504040204" pitchFamily="34" charset="0"/>
              </a:rPr>
              <a:t> Ratio:</a:t>
            </a:r>
          </a:p>
          <a:p>
            <a:pPr algn="just"/>
            <a:r>
              <a:rPr lang="en-US" sz="1200" i="1" dirty="0" err="1" smtClean="0">
                <a:solidFill>
                  <a:srgbClr val="212529"/>
                </a:solidFill>
                <a:latin typeface="Tahoma" panose="020B0604030504040204" pitchFamily="34" charset="0"/>
                <a:ea typeface="Tahoma" panose="020B0604030504040204" pitchFamily="34" charset="0"/>
                <a:cs typeface="Tahoma" panose="020B0604030504040204" pitchFamily="34" charset="0"/>
              </a:rPr>
              <a:t>Sortino</a:t>
            </a:r>
            <a:r>
              <a:rPr lang="en-US" sz="1200" i="1" dirty="0" smtClean="0">
                <a:solidFill>
                  <a:srgbClr val="212529"/>
                </a:solidFill>
                <a:latin typeface="Tahoma" panose="020B0604030504040204" pitchFamily="34" charset="0"/>
                <a:ea typeface="Tahoma" panose="020B0604030504040204" pitchFamily="34" charset="0"/>
                <a:cs typeface="Tahoma" panose="020B0604030504040204" pitchFamily="34" charset="0"/>
              </a:rPr>
              <a:t> </a:t>
            </a:r>
            <a:r>
              <a:rPr lang="en-US" sz="1200" i="1" dirty="0">
                <a:solidFill>
                  <a:srgbClr val="212529"/>
                </a:solidFill>
                <a:latin typeface="Tahoma" panose="020B0604030504040204" pitchFamily="34" charset="0"/>
                <a:ea typeface="Tahoma" panose="020B0604030504040204" pitchFamily="34" charset="0"/>
                <a:cs typeface="Tahoma" panose="020B0604030504040204" pitchFamily="34" charset="0"/>
              </a:rPr>
              <a:t>ratio</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measures excess return per unit of downside risk. It is calculated by dividing the difference between portfolio return and </a:t>
            </a:r>
            <a:r>
              <a:rPr lang="en-US" sz="1200" dirty="0">
                <a:solidFill>
                  <a:srgbClr val="007BFF"/>
                </a:solidFill>
                <a:latin typeface="Tahoma" panose="020B0604030504040204" pitchFamily="34" charset="0"/>
                <a:ea typeface="Tahoma" panose="020B0604030504040204" pitchFamily="34" charset="0"/>
                <a:cs typeface="Tahoma" panose="020B0604030504040204" pitchFamily="34" charset="0"/>
                <a:hlinkClick r:id="rId4"/>
              </a:rPr>
              <a:t>risk-free rate</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by the standard deviation of negative returns. A higher </a:t>
            </a:r>
            <a:r>
              <a:rPr lang="en-US" sz="1200" dirty="0" err="1">
                <a:solidFill>
                  <a:srgbClr val="212529"/>
                </a:solidFill>
                <a:latin typeface="Tahoma" panose="020B0604030504040204" pitchFamily="34" charset="0"/>
                <a:ea typeface="Tahoma" panose="020B0604030504040204" pitchFamily="34" charset="0"/>
                <a:cs typeface="Tahoma" panose="020B0604030504040204" pitchFamily="34" charset="0"/>
              </a:rPr>
              <a:t>Sortino</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ratio is better.</a:t>
            </a:r>
          </a:p>
          <a:p>
            <a:pPr algn="just"/>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Rational investors are inherently risk-averse and they take risk only if it is compensated by additional return. Sharpe ratio is a common measure of </a:t>
            </a:r>
            <a:r>
              <a:rPr lang="en-US" sz="1200" dirty="0">
                <a:solidFill>
                  <a:srgbClr val="007BFF"/>
                </a:solidFill>
                <a:latin typeface="Tahoma" panose="020B0604030504040204" pitchFamily="34" charset="0"/>
                <a:ea typeface="Tahoma" panose="020B0604030504040204" pitchFamily="34" charset="0"/>
                <a:cs typeface="Tahoma" panose="020B0604030504040204" pitchFamily="34" charset="0"/>
                <a:hlinkClick r:id="rId5"/>
              </a:rPr>
              <a:t>risk-return trade-off</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It compares excess return with total standard deviation of the portfolio’s investment returns, a measure of both the deviations above the mean return and those below the mean return. But upside deviations are good for an investor, so the real risk which investors should worry about is the risk of returns falling below the mean. </a:t>
            </a:r>
            <a:r>
              <a:rPr lang="en-US" sz="1200" dirty="0" err="1">
                <a:solidFill>
                  <a:srgbClr val="212529"/>
                </a:solidFill>
                <a:latin typeface="Tahoma" panose="020B0604030504040204" pitchFamily="34" charset="0"/>
                <a:ea typeface="Tahoma" panose="020B0604030504040204" pitchFamily="34" charset="0"/>
                <a:cs typeface="Tahoma" panose="020B0604030504040204" pitchFamily="34" charset="0"/>
              </a:rPr>
              <a:t>Sortino</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ratio defines risk as the risk of downside variation only and provides a better picture of risk-adjusted performance than the </a:t>
            </a:r>
            <a:r>
              <a:rPr lang="en-US" sz="1200" dirty="0">
                <a:solidFill>
                  <a:srgbClr val="007BFF"/>
                </a:solidFill>
                <a:latin typeface="Tahoma" panose="020B0604030504040204" pitchFamily="34" charset="0"/>
                <a:ea typeface="Tahoma" panose="020B0604030504040204" pitchFamily="34" charset="0"/>
                <a:cs typeface="Tahoma" panose="020B0604030504040204" pitchFamily="34" charset="0"/>
                <a:hlinkClick r:id="rId6"/>
              </a:rPr>
              <a:t>Sharpe ratio</a:t>
            </a:r>
            <a:r>
              <a:rPr lang="en-US" sz="1200" dirty="0" smtClean="0">
                <a:solidFill>
                  <a:srgbClr val="212529"/>
                </a:solidFill>
                <a:latin typeface="Tahoma" panose="020B0604030504040204" pitchFamily="34" charset="0"/>
                <a:ea typeface="Tahoma" panose="020B0604030504040204" pitchFamily="34" charset="0"/>
                <a:cs typeface="Tahoma" panose="020B0604030504040204" pitchFamily="34" charset="0"/>
              </a:rPr>
              <a:t>.</a:t>
            </a:r>
          </a:p>
          <a:p>
            <a:pPr algn="just"/>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Formula</a:t>
            </a:r>
          </a:p>
          <a:p>
            <a:pPr algn="just"/>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The following formula shows calculation of </a:t>
            </a:r>
            <a:r>
              <a:rPr lang="en-US" sz="1200" dirty="0" err="1">
                <a:solidFill>
                  <a:srgbClr val="212529"/>
                </a:solidFill>
                <a:latin typeface="Tahoma" panose="020B0604030504040204" pitchFamily="34" charset="0"/>
                <a:ea typeface="Tahoma" panose="020B0604030504040204" pitchFamily="34" charset="0"/>
                <a:cs typeface="Tahoma" panose="020B0604030504040204" pitchFamily="34" charset="0"/>
              </a:rPr>
              <a:t>Sortino</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ratio:</a:t>
            </a:r>
          </a:p>
          <a:p>
            <a:pPr algn="just"/>
            <a:endPar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err="1">
                <a:solidFill>
                  <a:srgbClr val="212529"/>
                </a:solidFill>
                <a:latin typeface="Tahoma" panose="020B0604030504040204" pitchFamily="34" charset="0"/>
                <a:ea typeface="Tahoma" panose="020B0604030504040204" pitchFamily="34" charset="0"/>
                <a:cs typeface="Tahoma" panose="020B0604030504040204" pitchFamily="34" charset="0"/>
              </a:rPr>
              <a:t>Sortino</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212529"/>
                </a:solidFill>
                <a:latin typeface="Tahoma" panose="020B0604030504040204" pitchFamily="34" charset="0"/>
                <a:ea typeface="Tahoma" panose="020B0604030504040204" pitchFamily="34" charset="0"/>
                <a:cs typeface="Tahoma" panose="020B0604030504040204" pitchFamily="34" charset="0"/>
              </a:rPr>
              <a:t>Ratio = (Portfolio </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Return − Risk Free </a:t>
            </a:r>
            <a:r>
              <a:rPr lang="en-US" sz="1200" dirty="0" smtClean="0">
                <a:solidFill>
                  <a:srgbClr val="212529"/>
                </a:solidFill>
                <a:latin typeface="Tahoma" panose="020B0604030504040204" pitchFamily="34" charset="0"/>
                <a:ea typeface="Tahoma" panose="020B0604030504040204" pitchFamily="34" charset="0"/>
                <a:cs typeface="Tahoma" panose="020B0604030504040204" pitchFamily="34" charset="0"/>
              </a:rPr>
              <a:t>Rate)/</a:t>
            </a:r>
          </a:p>
          <a:p>
            <a:pPr algn="just"/>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212529"/>
                </a:solidFill>
                <a:latin typeface="Tahoma" panose="020B0604030504040204" pitchFamily="34" charset="0"/>
                <a:ea typeface="Tahoma" panose="020B0604030504040204" pitchFamily="34" charset="0"/>
                <a:cs typeface="Tahoma" panose="020B0604030504040204" pitchFamily="34" charset="0"/>
              </a:rPr>
              <a:t>                      Portfolio </a:t>
            </a:r>
            <a:r>
              <a:rPr lang="en-US" sz="1200" dirty="0">
                <a:solidFill>
                  <a:srgbClr val="212529"/>
                </a:solidFill>
                <a:latin typeface="Tahoma" panose="020B0604030504040204" pitchFamily="34" charset="0"/>
                <a:ea typeface="Tahoma" panose="020B0604030504040204" pitchFamily="34" charset="0"/>
                <a:cs typeface="Tahoma" panose="020B0604030504040204" pitchFamily="34" charset="0"/>
              </a:rPr>
              <a:t>Downside Standard Deviation</a:t>
            </a:r>
          </a:p>
          <a:p>
            <a:pPr algn="just"/>
            <a:r>
              <a:rPr lang="en-US" sz="1200" u="sng" dirty="0">
                <a:latin typeface="Tahoma" panose="020B0604030504040204" pitchFamily="34" charset="0"/>
                <a:ea typeface="Tahoma" panose="020B0604030504040204" pitchFamily="34" charset="0"/>
                <a:cs typeface="Tahoma" panose="020B0604030504040204" pitchFamily="34" charset="0"/>
                <a:hlinkClick r:id="rId7"/>
              </a:rPr>
              <a:t>https://xplaind.com/262577/sortino-ratio</a:t>
            </a:r>
            <a:r>
              <a:rPr lang="en-US" sz="1200" dirty="0">
                <a:latin typeface="Tahoma" panose="020B0604030504040204" pitchFamily="34" charset="0"/>
                <a:ea typeface="Tahoma" panose="020B0604030504040204" pitchFamily="34" charset="0"/>
                <a:cs typeface="Tahoma" panose="020B0604030504040204" pitchFamily="34" charset="0"/>
              </a:rPr>
              <a:t>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just"/>
            <a:r>
              <a:rPr lang="en-US" sz="1200" b="1" dirty="0">
                <a:latin typeface="Tahoma" panose="020B0604030504040204" pitchFamily="34" charset="0"/>
                <a:ea typeface="Tahoma" panose="020B0604030504040204" pitchFamily="34" charset="0"/>
                <a:cs typeface="Tahoma" panose="020B0604030504040204" pitchFamily="34" charset="0"/>
              </a:rPr>
              <a:t>Sharpe ratio</a:t>
            </a:r>
            <a:r>
              <a:rPr lang="en-US" sz="1200" dirty="0">
                <a:latin typeface="Tahoma" panose="020B0604030504040204" pitchFamily="34" charset="0"/>
                <a:ea typeface="Tahoma" panose="020B0604030504040204" pitchFamily="34" charset="0"/>
                <a:cs typeface="Tahoma" panose="020B0604030504040204" pitchFamily="34" charset="0"/>
              </a:rPr>
              <a:t> is the excess return of a portfolio above the risk-free rate relative to its standard deviation. </a:t>
            </a:r>
            <a:r>
              <a:rPr lang="en-US" sz="1200" b="1" dirty="0" err="1">
                <a:latin typeface="Tahoma" panose="020B0604030504040204" pitchFamily="34" charset="0"/>
                <a:ea typeface="Tahoma" panose="020B0604030504040204" pitchFamily="34" charset="0"/>
                <a:cs typeface="Tahoma" panose="020B0604030504040204" pitchFamily="34" charset="0"/>
              </a:rPr>
              <a:t>Sortino</a:t>
            </a:r>
            <a:r>
              <a:rPr lang="en-US" sz="1200" b="1" dirty="0">
                <a:latin typeface="Tahoma" panose="020B0604030504040204" pitchFamily="34" charset="0"/>
                <a:ea typeface="Tahoma" panose="020B0604030504040204" pitchFamily="34" charset="0"/>
                <a:cs typeface="Tahoma" panose="020B0604030504040204" pitchFamily="34" charset="0"/>
              </a:rPr>
              <a:t> ratio</a:t>
            </a:r>
            <a:r>
              <a:rPr lang="en-US" sz="1200" dirty="0">
                <a:latin typeface="Tahoma" panose="020B0604030504040204" pitchFamily="34" charset="0"/>
                <a:ea typeface="Tahoma" panose="020B0604030504040204" pitchFamily="34" charset="0"/>
                <a:cs typeface="Tahoma" panose="020B0604030504040204" pitchFamily="34" charset="0"/>
              </a:rPr>
              <a:t> is the excess return of a portfolio above the risk-free rate relative to its downside deviation.</a:t>
            </a:r>
            <a:endParaRPr lang="en-US" sz="1200" b="0" i="0" dirty="0">
              <a:solidFill>
                <a:srgbClr val="212529"/>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084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86925"/>
            <a:ext cx="9906000" cy="8710077"/>
          </a:xfrm>
          <a:prstGeom prst="rect">
            <a:avLst/>
          </a:prstGeom>
        </p:spPr>
        <p:txBody>
          <a:bodyPr wrap="square">
            <a:spAutoFit/>
          </a:bodyPr>
          <a:lstStyle/>
          <a:p>
            <a:r>
              <a:rPr lang="en-US" sz="1000" dirty="0">
                <a:latin typeface="Consolas" panose="020B0609020204030204" pitchFamily="49" charset="0"/>
                <a:ea typeface="Tahoma" panose="020B0604030504040204" pitchFamily="34" charset="0"/>
                <a:cs typeface="Tahoma" panose="020B0604030504040204" pitchFamily="34" charset="0"/>
              </a:rPr>
              <a:t>Stat                 </a:t>
            </a:r>
            <a:r>
              <a:rPr lang="en-US" sz="1000" dirty="0" err="1">
                <a:latin typeface="Consolas" panose="020B0609020204030204" pitchFamily="49" charset="0"/>
                <a:ea typeface="Tahoma" panose="020B0604030504040204" pitchFamily="34" charset="0"/>
                <a:cs typeface="Tahoma" panose="020B0604030504040204" pitchFamily="34" charset="0"/>
              </a:rPr>
              <a:t>msft</a:t>
            </a:r>
            <a:r>
              <a:rPr lang="en-US" sz="1000" dirty="0">
                <a:latin typeface="Consolas" panose="020B0609020204030204" pitchFamily="49" charset="0"/>
                <a:ea typeface="Tahoma" panose="020B0604030504040204" pitchFamily="34" charset="0"/>
                <a:cs typeface="Tahoma" panose="020B0604030504040204" pitchFamily="34" charset="0"/>
              </a:rPr>
              <a:t>        </a:t>
            </a:r>
            <a:r>
              <a:rPr lang="en-US" sz="1000" dirty="0" err="1">
                <a:latin typeface="Consolas" panose="020B0609020204030204" pitchFamily="49" charset="0"/>
                <a:ea typeface="Tahoma" panose="020B0604030504040204" pitchFamily="34" charset="0"/>
                <a:cs typeface="Tahoma" panose="020B0604030504040204" pitchFamily="34" charset="0"/>
              </a:rPr>
              <a:t>aapl</a:t>
            </a:r>
            <a:r>
              <a:rPr lang="en-US" sz="1000" dirty="0">
                <a:latin typeface="Consolas" panose="020B0609020204030204" pitchFamily="49" charset="0"/>
                <a:ea typeface="Tahoma" panose="020B0604030504040204" pitchFamily="34" charset="0"/>
                <a:cs typeface="Tahoma" panose="020B0604030504040204" pitchFamily="34" charset="0"/>
              </a:rPr>
              <a:t>        </a:t>
            </a:r>
            <a:r>
              <a:rPr lang="en-US" sz="1000" dirty="0" err="1">
                <a:latin typeface="Consolas" panose="020B0609020204030204" pitchFamily="49" charset="0"/>
                <a:ea typeface="Tahoma" panose="020B0604030504040204" pitchFamily="34" charset="0"/>
                <a:cs typeface="Tahoma" panose="020B0604030504040204" pitchFamily="34" charset="0"/>
              </a:rPr>
              <a:t>amzn</a:t>
            </a:r>
            <a:r>
              <a:rPr lang="en-US" sz="1000" dirty="0">
                <a:latin typeface="Consolas" panose="020B0609020204030204" pitchFamily="49" charset="0"/>
                <a:ea typeface="Tahoma" panose="020B0604030504040204" pitchFamily="34" charset="0"/>
                <a:cs typeface="Tahoma" panose="020B0604030504040204" pitchFamily="34" charset="0"/>
              </a:rPr>
              <a:t>        fb          </a:t>
            </a:r>
            <a:r>
              <a:rPr lang="en-US" sz="1000" dirty="0" err="1">
                <a:latin typeface="Consolas" panose="020B0609020204030204" pitchFamily="49" charset="0"/>
                <a:ea typeface="Tahoma" panose="020B0604030504040204" pitchFamily="34" charset="0"/>
                <a:cs typeface="Tahoma" panose="020B0604030504040204" pitchFamily="34" charset="0"/>
              </a:rPr>
              <a:t>brkb</a:t>
            </a:r>
            <a:r>
              <a:rPr lang="en-US" sz="1000" dirty="0">
                <a:latin typeface="Consolas" panose="020B0609020204030204" pitchFamily="49" charset="0"/>
                <a:ea typeface="Tahoma" panose="020B0604030504040204" pitchFamily="34" charset="0"/>
                <a:cs typeface="Tahoma" panose="020B0604030504040204" pitchFamily="34" charset="0"/>
              </a:rPr>
              <a:t>        </a:t>
            </a:r>
            <a:r>
              <a:rPr lang="en-US" sz="1000" dirty="0" err="1">
                <a:latin typeface="Consolas" panose="020B0609020204030204" pitchFamily="49" charset="0"/>
                <a:ea typeface="Tahoma" panose="020B0604030504040204" pitchFamily="34" charset="0"/>
                <a:cs typeface="Tahoma" panose="020B0604030504040204" pitchFamily="34" charset="0"/>
              </a:rPr>
              <a:t>jnj</a:t>
            </a:r>
            <a:endParaRPr lang="en-US" sz="1000" dirty="0">
              <a:latin typeface="Consolas" panose="020B0609020204030204" pitchFamily="49" charset="0"/>
              <a:ea typeface="Tahoma" panose="020B0604030504040204" pitchFamily="34" charset="0"/>
              <a:cs typeface="Tahoma" panose="020B0604030504040204" pitchFamily="34" charset="0"/>
            </a:endParaRPr>
          </a:p>
          <a:p>
            <a:r>
              <a:rPr lang="en-US" sz="1000" dirty="0">
                <a:latin typeface="Consolas" panose="020B0609020204030204" pitchFamily="49" charset="0"/>
                <a:ea typeface="Tahoma" panose="020B0604030504040204" pitchFamily="34" charset="0"/>
                <a:cs typeface="Tahoma" panose="020B0604030504040204" pitchFamily="34" charset="0"/>
              </a:rPr>
              <a:t>-------------------  ----------  ----------  ----------  ----------  ----------  ----------</a:t>
            </a:r>
          </a:p>
          <a:p>
            <a:r>
              <a:rPr lang="en-US" sz="1000" dirty="0">
                <a:latin typeface="Consolas" panose="020B0609020204030204" pitchFamily="49" charset="0"/>
                <a:ea typeface="Tahoma" panose="020B0604030504040204" pitchFamily="34" charset="0"/>
                <a:cs typeface="Tahoma" panose="020B0604030504040204" pitchFamily="34" charset="0"/>
              </a:rPr>
              <a:t>Start                2015-12-31  2015-12-31  2015-12-31  2015-12-31  2015-12-31  2015-12-31</a:t>
            </a:r>
          </a:p>
          <a:p>
            <a:r>
              <a:rPr lang="en-US" sz="1000" dirty="0">
                <a:latin typeface="Consolas" panose="020B0609020204030204" pitchFamily="49" charset="0"/>
                <a:ea typeface="Tahoma" panose="020B0604030504040204" pitchFamily="34" charset="0"/>
                <a:cs typeface="Tahoma" panose="020B0604030504040204" pitchFamily="34" charset="0"/>
              </a:rPr>
              <a:t>End                  2019-11-05  2019-11-05  2019-11-05  2019-11-05  2019-11-05  2019-11-05</a:t>
            </a:r>
          </a:p>
          <a:p>
            <a:r>
              <a:rPr lang="en-US" sz="1000" dirty="0">
                <a:latin typeface="Consolas" panose="020B0609020204030204" pitchFamily="49" charset="0"/>
                <a:ea typeface="Tahoma" panose="020B0604030504040204" pitchFamily="34" charset="0"/>
                <a:cs typeface="Tahoma" panose="020B0604030504040204" pitchFamily="34" charset="0"/>
              </a:rPr>
              <a:t>Risk-free rate       0.00%       0.00%       0.00%       0.00%       0.00%       0.00%</a:t>
            </a:r>
          </a:p>
          <a:p>
            <a:endParaRPr lang="en-US" sz="1000" dirty="0">
              <a:latin typeface="Consolas" panose="020B0609020204030204" pitchFamily="49" charset="0"/>
              <a:ea typeface="Tahoma" panose="020B0604030504040204" pitchFamily="34" charset="0"/>
              <a:cs typeface="Tahoma" panose="020B0604030504040204" pitchFamily="34" charset="0"/>
            </a:endParaRPr>
          </a:p>
          <a:p>
            <a:r>
              <a:rPr lang="en-US" sz="1000" dirty="0">
                <a:latin typeface="Consolas" panose="020B0609020204030204" pitchFamily="49" charset="0"/>
                <a:ea typeface="Tahoma" panose="020B0604030504040204" pitchFamily="34" charset="0"/>
                <a:cs typeface="Tahoma" panose="020B0604030504040204" pitchFamily="34" charset="0"/>
              </a:rPr>
              <a:t>Total Return         181.39%     160.63%     166.57%     85.67%      67.28%      40.49%</a:t>
            </a:r>
          </a:p>
          <a:p>
            <a:r>
              <a:rPr lang="en-US" sz="1000" dirty="0">
                <a:latin typeface="Consolas" panose="020B0609020204030204" pitchFamily="49" charset="0"/>
                <a:ea typeface="Tahoma" panose="020B0604030504040204" pitchFamily="34" charset="0"/>
                <a:cs typeface="Tahoma" panose="020B0604030504040204" pitchFamily="34" charset="0"/>
              </a:rPr>
              <a:t>Daily Sharpe         1.32        1.14        1.04        0.70        0.89        0.62</a:t>
            </a:r>
          </a:p>
          <a:p>
            <a:r>
              <a:rPr lang="en-US" sz="1000" dirty="0">
                <a:latin typeface="Consolas" panose="020B0609020204030204" pitchFamily="49" charset="0"/>
                <a:ea typeface="Tahoma" panose="020B0604030504040204" pitchFamily="34" charset="0"/>
                <a:cs typeface="Tahoma" panose="020B0604030504040204" pitchFamily="34" charset="0"/>
              </a:rPr>
              <a:t>Daily </a:t>
            </a:r>
            <a:r>
              <a:rPr lang="en-US" sz="1000" dirty="0" err="1">
                <a:latin typeface="Consolas" panose="020B0609020204030204" pitchFamily="49" charset="0"/>
                <a:ea typeface="Tahoma" panose="020B0604030504040204" pitchFamily="34" charset="0"/>
                <a:cs typeface="Tahoma" panose="020B0604030504040204" pitchFamily="34" charset="0"/>
              </a:rPr>
              <a:t>Sortino</a:t>
            </a:r>
            <a:r>
              <a:rPr lang="en-US" sz="1000" dirty="0">
                <a:latin typeface="Consolas" panose="020B0609020204030204" pitchFamily="49" charset="0"/>
                <a:ea typeface="Tahoma" panose="020B0604030504040204" pitchFamily="34" charset="0"/>
                <a:cs typeface="Tahoma" panose="020B0604030504040204" pitchFamily="34" charset="0"/>
              </a:rPr>
              <a:t>        2.21        1.84        1.72        1.09        1.43        0.91</a:t>
            </a:r>
          </a:p>
          <a:p>
            <a:r>
              <a:rPr lang="en-US" sz="1000" dirty="0">
                <a:latin typeface="Consolas" panose="020B0609020204030204" pitchFamily="49" charset="0"/>
                <a:ea typeface="Tahoma" panose="020B0604030504040204" pitchFamily="34" charset="0"/>
                <a:cs typeface="Tahoma" panose="020B0604030504040204" pitchFamily="34" charset="0"/>
              </a:rPr>
              <a:t>CAGR                 30.86%      28.28%      29.03%      17.45%      14.31%      9.24%</a:t>
            </a:r>
          </a:p>
          <a:p>
            <a:r>
              <a:rPr lang="en-US" sz="1000" dirty="0">
                <a:latin typeface="Consolas" panose="020B0609020204030204" pitchFamily="49" charset="0"/>
                <a:ea typeface="Tahoma" panose="020B0604030504040204" pitchFamily="34" charset="0"/>
                <a:cs typeface="Tahoma" panose="020B0604030504040204" pitchFamily="34" charset="0"/>
              </a:rPr>
              <a:t>Max Drawdown         -18.23%     -38.52%     -34.10%     -42.96%     -16.09%     -18.28%</a:t>
            </a:r>
          </a:p>
          <a:p>
            <a:r>
              <a:rPr lang="en-US" sz="1000" dirty="0">
                <a:latin typeface="Consolas" panose="020B0609020204030204" pitchFamily="49" charset="0"/>
                <a:ea typeface="Tahoma" panose="020B0604030504040204" pitchFamily="34" charset="0"/>
                <a:cs typeface="Tahoma" panose="020B0604030504040204" pitchFamily="34" charset="0"/>
              </a:rPr>
              <a:t>Calmar Ratio         1.69        0.73        0.85        0.41        0.89        0.51</a:t>
            </a:r>
          </a:p>
          <a:p>
            <a:endParaRPr lang="en-US" sz="1000" dirty="0">
              <a:latin typeface="Consolas" panose="020B0609020204030204" pitchFamily="49" charset="0"/>
              <a:ea typeface="Tahoma" panose="020B0604030504040204" pitchFamily="34" charset="0"/>
              <a:cs typeface="Tahoma" panose="020B0604030504040204" pitchFamily="34" charset="0"/>
            </a:endParaRPr>
          </a:p>
          <a:p>
            <a:r>
              <a:rPr lang="en-US" sz="1000" dirty="0">
                <a:latin typeface="Consolas" panose="020B0609020204030204" pitchFamily="49" charset="0"/>
                <a:ea typeface="Tahoma" panose="020B0604030504040204" pitchFamily="34" charset="0"/>
                <a:cs typeface="Tahoma" panose="020B0604030504040204" pitchFamily="34" charset="0"/>
              </a:rPr>
              <a:t>MTD                  0.76%       3.36%       1.41%       1.39%       3.90%       -1.23%</a:t>
            </a:r>
          </a:p>
          <a:p>
            <a:r>
              <a:rPr lang="en-US" sz="1000" dirty="0">
                <a:latin typeface="Consolas" panose="020B0609020204030204" pitchFamily="49" charset="0"/>
                <a:ea typeface="Tahoma" panose="020B0604030504040204" pitchFamily="34" charset="0"/>
                <a:cs typeface="Tahoma" panose="020B0604030504040204" pitchFamily="34" charset="0"/>
              </a:rPr>
              <a:t>3m                   9.63%       33.50%      2.07%       6.93%       11.71%      0.95%</a:t>
            </a:r>
          </a:p>
          <a:p>
            <a:r>
              <a:rPr lang="en-US" sz="1000" dirty="0">
                <a:latin typeface="Consolas" panose="020B0609020204030204" pitchFamily="49" charset="0"/>
                <a:ea typeface="Tahoma" panose="020B0604030504040204" pitchFamily="34" charset="0"/>
                <a:cs typeface="Tahoma" panose="020B0604030504040204" pitchFamily="34" charset="0"/>
              </a:rPr>
              <a:t>6m                   12.86%      22.36%      -8.19%      -0.59%      1.04%       -6.84%</a:t>
            </a:r>
          </a:p>
          <a:p>
            <a:r>
              <a:rPr lang="en-US" sz="1000" dirty="0">
                <a:latin typeface="Consolas" panose="020B0609020204030204" pitchFamily="49" charset="0"/>
                <a:ea typeface="Tahoma" panose="020B0604030504040204" pitchFamily="34" charset="0"/>
                <a:cs typeface="Tahoma" panose="020B0604030504040204" pitchFamily="34" charset="0"/>
              </a:rPr>
              <a:t>YTD                  43.84%      64.96%      19.96%      48.23%      8.18%       3.20%</a:t>
            </a:r>
          </a:p>
          <a:p>
            <a:r>
              <a:rPr lang="en-US" sz="1000" dirty="0">
                <a:latin typeface="Consolas" panose="020B0609020204030204" pitchFamily="49" charset="0"/>
                <a:ea typeface="Tahoma" panose="020B0604030504040204" pitchFamily="34" charset="0"/>
                <a:cs typeface="Tahoma" panose="020B0604030504040204" pitchFamily="34" charset="0"/>
              </a:rPr>
              <a:t>1Y                   36.48%      29.53%      10.68%      30.70%      2.15%       -5.75%</a:t>
            </a:r>
          </a:p>
          <a:p>
            <a:r>
              <a:rPr lang="en-US" sz="1000" dirty="0">
                <a:latin typeface="Consolas" panose="020B0609020204030204" pitchFamily="49" charset="0"/>
                <a:ea typeface="Tahoma" panose="020B0604030504040204" pitchFamily="34" charset="0"/>
                <a:cs typeface="Tahoma" panose="020B0604030504040204" pitchFamily="34" charset="0"/>
              </a:rPr>
              <a:t>3Y (ann.)            36.40%      34.55%      32.00%      16.78%      14.60%      6.62%</a:t>
            </a:r>
          </a:p>
          <a:p>
            <a:r>
              <a:rPr lang="en-US" sz="1000" dirty="0">
                <a:latin typeface="Consolas" panose="020B0609020204030204" pitchFamily="49" charset="0"/>
                <a:ea typeface="Tahoma" panose="020B0604030504040204" pitchFamily="34" charset="0"/>
                <a:cs typeface="Tahoma" panose="020B0604030504040204" pitchFamily="34" charset="0"/>
              </a:rPr>
              <a:t>5Y (ann.)            30.86%      28.28%      29.03%      17.45%      14.31%      9.24%</a:t>
            </a:r>
          </a:p>
          <a:p>
            <a:r>
              <a:rPr lang="en-US" sz="1000" dirty="0">
                <a:latin typeface="Consolas" panose="020B0609020204030204" pitchFamily="49" charset="0"/>
                <a:ea typeface="Tahoma" panose="020B0604030504040204" pitchFamily="34" charset="0"/>
                <a:cs typeface="Tahoma" panose="020B0604030504040204" pitchFamily="34" charset="0"/>
              </a:rPr>
              <a:t>10Y (ann.)           -           -           -           -           -           -</a:t>
            </a:r>
          </a:p>
          <a:p>
            <a:r>
              <a:rPr lang="en-US" sz="1000" dirty="0">
                <a:latin typeface="Consolas" panose="020B0609020204030204" pitchFamily="49" charset="0"/>
                <a:ea typeface="Tahoma" panose="020B0604030504040204" pitchFamily="34" charset="0"/>
                <a:cs typeface="Tahoma" panose="020B0604030504040204" pitchFamily="34" charset="0"/>
              </a:rPr>
              <a:t>Since </a:t>
            </a:r>
            <a:r>
              <a:rPr lang="en-US" sz="1000" dirty="0" err="1">
                <a:latin typeface="Consolas" panose="020B0609020204030204" pitchFamily="49" charset="0"/>
                <a:ea typeface="Tahoma" panose="020B0604030504040204" pitchFamily="34" charset="0"/>
                <a:cs typeface="Tahoma" panose="020B0604030504040204" pitchFamily="34" charset="0"/>
              </a:rPr>
              <a:t>Incep</a:t>
            </a:r>
            <a:r>
              <a:rPr lang="en-US" sz="1000" dirty="0">
                <a:latin typeface="Consolas" panose="020B0609020204030204" pitchFamily="49" charset="0"/>
                <a:ea typeface="Tahoma" panose="020B0604030504040204" pitchFamily="34" charset="0"/>
                <a:cs typeface="Tahoma" panose="020B0604030504040204" pitchFamily="34" charset="0"/>
              </a:rPr>
              <a:t>. (ann.)  30.86%      28.28%      29.03%      17.45%      14.31%      9.24%</a:t>
            </a:r>
          </a:p>
          <a:p>
            <a:endParaRPr lang="en-US" sz="1000" dirty="0">
              <a:latin typeface="Consolas" panose="020B0609020204030204" pitchFamily="49" charset="0"/>
              <a:ea typeface="Tahoma" panose="020B0604030504040204" pitchFamily="34" charset="0"/>
              <a:cs typeface="Tahoma" panose="020B0604030504040204" pitchFamily="34" charset="0"/>
            </a:endParaRPr>
          </a:p>
          <a:p>
            <a:r>
              <a:rPr lang="en-US" sz="1000" dirty="0">
                <a:latin typeface="Consolas" panose="020B0609020204030204" pitchFamily="49" charset="0"/>
                <a:ea typeface="Tahoma" panose="020B0604030504040204" pitchFamily="34" charset="0"/>
                <a:cs typeface="Tahoma" panose="020B0604030504040204" pitchFamily="34" charset="0"/>
              </a:rPr>
              <a:t>Daily Sharpe         1.32        1.14        1.04        0.70        0.89        0.62</a:t>
            </a:r>
          </a:p>
          <a:p>
            <a:r>
              <a:rPr lang="en-US" sz="1000" dirty="0">
                <a:latin typeface="Consolas" panose="020B0609020204030204" pitchFamily="49" charset="0"/>
                <a:ea typeface="Tahoma" panose="020B0604030504040204" pitchFamily="34" charset="0"/>
                <a:cs typeface="Tahoma" panose="020B0604030504040204" pitchFamily="34" charset="0"/>
              </a:rPr>
              <a:t>Daily </a:t>
            </a:r>
            <a:r>
              <a:rPr lang="en-US" sz="1000" dirty="0" err="1">
                <a:latin typeface="Consolas" panose="020B0609020204030204" pitchFamily="49" charset="0"/>
                <a:ea typeface="Tahoma" panose="020B0604030504040204" pitchFamily="34" charset="0"/>
                <a:cs typeface="Tahoma" panose="020B0604030504040204" pitchFamily="34" charset="0"/>
              </a:rPr>
              <a:t>Sortino</a:t>
            </a:r>
            <a:r>
              <a:rPr lang="en-US" sz="1000" dirty="0">
                <a:latin typeface="Consolas" panose="020B0609020204030204" pitchFamily="49" charset="0"/>
                <a:ea typeface="Tahoma" panose="020B0604030504040204" pitchFamily="34" charset="0"/>
                <a:cs typeface="Tahoma" panose="020B0604030504040204" pitchFamily="34" charset="0"/>
              </a:rPr>
              <a:t>        2.21        1.84        1.72        1.09        1.43        0.91</a:t>
            </a:r>
          </a:p>
          <a:p>
            <a:r>
              <a:rPr lang="en-US" sz="1000" dirty="0">
                <a:latin typeface="Consolas" panose="020B0609020204030204" pitchFamily="49" charset="0"/>
                <a:ea typeface="Tahoma" panose="020B0604030504040204" pitchFamily="34" charset="0"/>
                <a:cs typeface="Tahoma" panose="020B0604030504040204" pitchFamily="34" charset="0"/>
              </a:rPr>
              <a:t>Daily Mean (ann.)    29.42%      27.98%      29.55%      20.41%      14.78%      10.21%</a:t>
            </a:r>
          </a:p>
          <a:p>
            <a:r>
              <a:rPr lang="en-US" sz="1000" dirty="0">
                <a:latin typeface="Consolas" panose="020B0609020204030204" pitchFamily="49" charset="0"/>
                <a:ea typeface="Tahoma" panose="020B0604030504040204" pitchFamily="34" charset="0"/>
                <a:cs typeface="Tahoma" panose="020B0604030504040204" pitchFamily="34" charset="0"/>
              </a:rPr>
              <a:t>Daily Vol (ann.)     22.27%      24.61%      28.39%      29.18%      16.63%      16.43%</a:t>
            </a:r>
          </a:p>
          <a:p>
            <a:r>
              <a:rPr lang="en-US" sz="1000" dirty="0">
                <a:latin typeface="Consolas" panose="020B0609020204030204" pitchFamily="49" charset="0"/>
                <a:ea typeface="Tahoma" panose="020B0604030504040204" pitchFamily="34" charset="0"/>
                <a:cs typeface="Tahoma" panose="020B0604030504040204" pitchFamily="34" charset="0"/>
              </a:rPr>
              <a:t>Daily Skew           0.02        -0.30       0.34        -0.48       -0.35       -1.53</a:t>
            </a:r>
          </a:p>
          <a:p>
            <a:r>
              <a:rPr lang="en-US" sz="1000" dirty="0">
                <a:latin typeface="Consolas" panose="020B0609020204030204" pitchFamily="49" charset="0"/>
                <a:ea typeface="Tahoma" panose="020B0604030504040204" pitchFamily="34" charset="0"/>
                <a:cs typeface="Tahoma" panose="020B0604030504040204" pitchFamily="34" charset="0"/>
              </a:rPr>
              <a:t>Daily Kurt           3.83        4.64        6.84        19.54       5.16        12.83</a:t>
            </a:r>
          </a:p>
          <a:p>
            <a:r>
              <a:rPr lang="en-US" sz="1000" dirty="0">
                <a:latin typeface="Consolas" panose="020B0609020204030204" pitchFamily="49" charset="0"/>
                <a:ea typeface="Tahoma" panose="020B0604030504040204" pitchFamily="34" charset="0"/>
                <a:cs typeface="Tahoma" panose="020B0604030504040204" pitchFamily="34" charset="0"/>
              </a:rPr>
              <a:t>Best Day             7.57%       7.04%       13.22%      15.52%      5.27%       4.96%</a:t>
            </a:r>
          </a:p>
          <a:p>
            <a:r>
              <a:rPr lang="en-US" sz="1000" dirty="0">
                <a:latin typeface="Consolas" panose="020B0609020204030204" pitchFamily="49" charset="0"/>
                <a:ea typeface="Tahoma" panose="020B0604030504040204" pitchFamily="34" charset="0"/>
                <a:cs typeface="Tahoma" panose="020B0604030504040204" pitchFamily="34" charset="0"/>
              </a:rPr>
              <a:t>Worst Day            -7.17%      -9.96%      -7.82%      -18.96%     -5.89%      -10.04%</a:t>
            </a:r>
          </a:p>
          <a:p>
            <a:endParaRPr lang="en-US" sz="1000" dirty="0">
              <a:latin typeface="Consolas" panose="020B0609020204030204" pitchFamily="49" charset="0"/>
              <a:ea typeface="Tahoma" panose="020B0604030504040204" pitchFamily="34" charset="0"/>
              <a:cs typeface="Tahoma" panose="020B0604030504040204" pitchFamily="34" charset="0"/>
            </a:endParaRPr>
          </a:p>
          <a:p>
            <a:r>
              <a:rPr lang="en-US" sz="1000" dirty="0">
                <a:latin typeface="Consolas" panose="020B0609020204030204" pitchFamily="49" charset="0"/>
                <a:ea typeface="Tahoma" panose="020B0604030504040204" pitchFamily="34" charset="0"/>
                <a:cs typeface="Tahoma" panose="020B0604030504040204" pitchFamily="34" charset="0"/>
              </a:rPr>
              <a:t>Monthly Sharpe       1.64        1.04        1.06        0.73        1.01        0.68</a:t>
            </a:r>
          </a:p>
          <a:p>
            <a:r>
              <a:rPr lang="en-US" sz="1000" dirty="0">
                <a:latin typeface="Consolas" panose="020B0609020204030204" pitchFamily="49" charset="0"/>
                <a:ea typeface="Tahoma" panose="020B0604030504040204" pitchFamily="34" charset="0"/>
                <a:cs typeface="Tahoma" panose="020B0604030504040204" pitchFamily="34" charset="0"/>
              </a:rPr>
              <a:t>Monthly </a:t>
            </a:r>
            <a:r>
              <a:rPr lang="en-US" sz="1000" dirty="0" err="1">
                <a:latin typeface="Consolas" panose="020B0609020204030204" pitchFamily="49" charset="0"/>
                <a:ea typeface="Tahoma" panose="020B0604030504040204" pitchFamily="34" charset="0"/>
                <a:cs typeface="Tahoma" panose="020B0604030504040204" pitchFamily="34" charset="0"/>
              </a:rPr>
              <a:t>Sortino</a:t>
            </a:r>
            <a:r>
              <a:rPr lang="en-US" sz="1000" dirty="0">
                <a:latin typeface="Consolas" panose="020B0609020204030204" pitchFamily="49" charset="0"/>
                <a:ea typeface="Tahoma" panose="020B0604030504040204" pitchFamily="34" charset="0"/>
                <a:cs typeface="Tahoma" panose="020B0604030504040204" pitchFamily="34" charset="0"/>
              </a:rPr>
              <a:t>      3.43        1.95        2.06        1.66        2.09        1.17</a:t>
            </a:r>
          </a:p>
          <a:p>
            <a:r>
              <a:rPr lang="en-US" sz="1000" dirty="0">
                <a:latin typeface="Consolas" panose="020B0609020204030204" pitchFamily="49" charset="0"/>
                <a:ea typeface="Tahoma" panose="020B0604030504040204" pitchFamily="34" charset="0"/>
                <a:cs typeface="Tahoma" panose="020B0604030504040204" pitchFamily="34" charset="0"/>
              </a:rPr>
              <a:t>Monthly Mean (ann.)  28.13%      28.36%      28.93%      19.05%      14.16%      9.70%</a:t>
            </a:r>
          </a:p>
          <a:p>
            <a:r>
              <a:rPr lang="en-US" sz="1000" dirty="0">
                <a:latin typeface="Consolas" panose="020B0609020204030204" pitchFamily="49" charset="0"/>
                <a:ea typeface="Tahoma" panose="020B0604030504040204" pitchFamily="34" charset="0"/>
                <a:cs typeface="Tahoma" panose="020B0604030504040204" pitchFamily="34" charset="0"/>
              </a:rPr>
              <a:t>Monthly Vol (ann.)   17.15%      27.24%      27.31%      25.94%      13.97%      14.19%</a:t>
            </a:r>
          </a:p>
          <a:p>
            <a:r>
              <a:rPr lang="en-US" sz="1000" dirty="0">
                <a:latin typeface="Consolas" panose="020B0609020204030204" pitchFamily="49" charset="0"/>
                <a:ea typeface="Tahoma" panose="020B0604030504040204" pitchFamily="34" charset="0"/>
                <a:cs typeface="Tahoma" panose="020B0604030504040204" pitchFamily="34" charset="0"/>
              </a:rPr>
              <a:t>Monthly Skew         -0.32       -0.41       -0.18       0.82        -0.14       -0.51</a:t>
            </a:r>
          </a:p>
          <a:p>
            <a:r>
              <a:rPr lang="en-US" sz="1000" dirty="0">
                <a:latin typeface="Consolas" panose="020B0609020204030204" pitchFamily="49" charset="0"/>
                <a:ea typeface="Tahoma" panose="020B0604030504040204" pitchFamily="34" charset="0"/>
                <a:cs typeface="Tahoma" panose="020B0604030504040204" pitchFamily="34" charset="0"/>
              </a:rPr>
              <a:t>Monthly Kurt         0.19        0.26        1.19        1.71        -0.30       1.36</a:t>
            </a:r>
          </a:p>
          <a:p>
            <a:r>
              <a:rPr lang="en-US" sz="1000" dirty="0">
                <a:latin typeface="Consolas" panose="020B0609020204030204" pitchFamily="49" charset="0"/>
                <a:ea typeface="Tahoma" panose="020B0604030504040204" pitchFamily="34" charset="0"/>
                <a:cs typeface="Tahoma" panose="020B0604030504040204" pitchFamily="34" charset="0"/>
              </a:rPr>
              <a:t>Best Month           11.67%      20.04%      24.06%      27.16%      9.11%       9.21%</a:t>
            </a:r>
          </a:p>
          <a:p>
            <a:r>
              <a:rPr lang="en-US" sz="1000" dirty="0">
                <a:latin typeface="Consolas" panose="020B0609020204030204" pitchFamily="49" charset="0"/>
                <a:ea typeface="Tahoma" panose="020B0604030504040204" pitchFamily="34" charset="0"/>
                <a:cs typeface="Tahoma" panose="020B0604030504040204" pitchFamily="34" charset="0"/>
              </a:rPr>
              <a:t>Worst Month          -9.70%      -18.12%     -20.22%     -11.19%     -8.90%      -12.15%</a:t>
            </a:r>
          </a:p>
          <a:p>
            <a:endParaRPr lang="en-US" sz="1000" dirty="0">
              <a:latin typeface="Consolas" panose="020B0609020204030204" pitchFamily="49" charset="0"/>
              <a:ea typeface="Tahoma" panose="020B0604030504040204" pitchFamily="34" charset="0"/>
              <a:cs typeface="Tahoma" panose="020B0604030504040204" pitchFamily="34" charset="0"/>
            </a:endParaRPr>
          </a:p>
          <a:p>
            <a:r>
              <a:rPr lang="en-US" sz="1000" dirty="0">
                <a:latin typeface="Consolas" panose="020B0609020204030204" pitchFamily="49" charset="0"/>
                <a:ea typeface="Tahoma" panose="020B0604030504040204" pitchFamily="34" charset="0"/>
                <a:cs typeface="Tahoma" panose="020B0604030504040204" pitchFamily="34" charset="0"/>
              </a:rPr>
              <a:t>Yearly Sharpe        2.10        0.93        1.48        0.58        1.40        0.72</a:t>
            </a:r>
          </a:p>
          <a:p>
            <a:r>
              <a:rPr lang="en-US" sz="1000" dirty="0">
                <a:latin typeface="Consolas" panose="020B0609020204030204" pitchFamily="49" charset="0"/>
                <a:ea typeface="Tahoma" panose="020B0604030504040204" pitchFamily="34" charset="0"/>
                <a:cs typeface="Tahoma" panose="020B0604030504040204" pitchFamily="34" charset="0"/>
              </a:rPr>
              <a:t>Yearly </a:t>
            </a:r>
            <a:r>
              <a:rPr lang="en-US" sz="1000" dirty="0" err="1">
                <a:latin typeface="Consolas" panose="020B0609020204030204" pitchFamily="49" charset="0"/>
                <a:ea typeface="Tahoma" panose="020B0604030504040204" pitchFamily="34" charset="0"/>
                <a:cs typeface="Tahoma" panose="020B0604030504040204" pitchFamily="34" charset="0"/>
              </a:rPr>
              <a:t>Sortino</a:t>
            </a:r>
            <a:r>
              <a:rPr lang="en-US" sz="1000" dirty="0">
                <a:latin typeface="Consolas" panose="020B0609020204030204" pitchFamily="49" charset="0"/>
                <a:ea typeface="Tahoma" panose="020B0604030504040204" pitchFamily="34" charset="0"/>
                <a:cs typeface="Tahoma" panose="020B0604030504040204" pitchFamily="34" charset="0"/>
              </a:rPr>
              <a:t>       </a:t>
            </a:r>
            <a:r>
              <a:rPr lang="en-US" sz="1000" dirty="0" err="1">
                <a:latin typeface="Consolas" panose="020B0609020204030204" pitchFamily="49" charset="0"/>
                <a:ea typeface="Tahoma" panose="020B0604030504040204" pitchFamily="34" charset="0"/>
                <a:cs typeface="Tahoma" panose="020B0604030504040204" pitchFamily="34" charset="0"/>
              </a:rPr>
              <a:t>inf</a:t>
            </a:r>
            <a:r>
              <a:rPr lang="en-US" sz="1000" dirty="0">
                <a:latin typeface="Consolas" panose="020B0609020204030204" pitchFamily="49" charset="0"/>
                <a:ea typeface="Tahoma" panose="020B0604030504040204" pitchFamily="34" charset="0"/>
                <a:cs typeface="Tahoma" panose="020B0604030504040204" pitchFamily="34" charset="0"/>
              </a:rPr>
              <a:t>         11.18       </a:t>
            </a:r>
            <a:r>
              <a:rPr lang="en-US" sz="1000" dirty="0" err="1">
                <a:latin typeface="Consolas" panose="020B0609020204030204" pitchFamily="49" charset="0"/>
                <a:ea typeface="Tahoma" panose="020B0604030504040204" pitchFamily="34" charset="0"/>
                <a:cs typeface="Tahoma" panose="020B0604030504040204" pitchFamily="34" charset="0"/>
              </a:rPr>
              <a:t>inf</a:t>
            </a:r>
            <a:r>
              <a:rPr lang="en-US" sz="1000" dirty="0">
                <a:latin typeface="Consolas" panose="020B0609020204030204" pitchFamily="49" charset="0"/>
                <a:ea typeface="Tahoma" panose="020B0604030504040204" pitchFamily="34" charset="0"/>
                <a:cs typeface="Tahoma" panose="020B0604030504040204" pitchFamily="34" charset="0"/>
              </a:rPr>
              <a:t>         1.67        </a:t>
            </a:r>
            <a:r>
              <a:rPr lang="en-US" sz="1000" dirty="0" err="1">
                <a:latin typeface="Consolas" panose="020B0609020204030204" pitchFamily="49" charset="0"/>
                <a:ea typeface="Tahoma" panose="020B0604030504040204" pitchFamily="34" charset="0"/>
                <a:cs typeface="Tahoma" panose="020B0604030504040204" pitchFamily="34" charset="0"/>
              </a:rPr>
              <a:t>inf</a:t>
            </a:r>
            <a:r>
              <a:rPr lang="en-US" sz="1000" dirty="0">
                <a:latin typeface="Consolas" panose="020B0609020204030204" pitchFamily="49" charset="0"/>
                <a:ea typeface="Tahoma" panose="020B0604030504040204" pitchFamily="34" charset="0"/>
                <a:cs typeface="Tahoma" panose="020B0604030504040204" pitchFamily="34" charset="0"/>
              </a:rPr>
              <a:t>         3.68</a:t>
            </a:r>
          </a:p>
          <a:p>
            <a:r>
              <a:rPr lang="en-US" sz="1000" dirty="0">
                <a:latin typeface="Consolas" panose="020B0609020204030204" pitchFamily="49" charset="0"/>
                <a:ea typeface="Tahoma" panose="020B0604030504040204" pitchFamily="34" charset="0"/>
                <a:cs typeface="Tahoma" panose="020B0604030504040204" pitchFamily="34" charset="0"/>
              </a:rPr>
              <a:t>Yearly Mean          30.11%      30.13%      28.82%      21.46%      14.06%      9.45%</a:t>
            </a:r>
          </a:p>
          <a:p>
            <a:r>
              <a:rPr lang="en-US" sz="1000" dirty="0">
                <a:latin typeface="Consolas" panose="020B0609020204030204" pitchFamily="49" charset="0"/>
                <a:ea typeface="Tahoma" panose="020B0604030504040204" pitchFamily="34" charset="0"/>
                <a:cs typeface="Tahoma" panose="020B0604030504040204" pitchFamily="34" charset="0"/>
              </a:rPr>
              <a:t>Yearly Vol           14.31%      32.26%      19.45%      36.94%      10.03%      13.05%</a:t>
            </a:r>
          </a:p>
          <a:p>
            <a:r>
              <a:rPr lang="en-US" sz="1000" dirty="0">
                <a:latin typeface="Consolas" panose="020B0609020204030204" pitchFamily="49" charset="0"/>
                <a:ea typeface="Tahoma" panose="020B0604030504040204" pitchFamily="34" charset="0"/>
                <a:cs typeface="Tahoma" panose="020B0604030504040204" pitchFamily="34" charset="0"/>
              </a:rPr>
              <a:t>Yearly Skew          -0.10       -0.04       1.23        -0.72       -0.20       0.06</a:t>
            </a:r>
          </a:p>
          <a:p>
            <a:r>
              <a:rPr lang="en-US" sz="1000" dirty="0">
                <a:latin typeface="Consolas" panose="020B0609020204030204" pitchFamily="49" charset="0"/>
                <a:ea typeface="Tahoma" panose="020B0604030504040204" pitchFamily="34" charset="0"/>
                <a:cs typeface="Tahoma" panose="020B0604030504040204" pitchFamily="34" charset="0"/>
              </a:rPr>
              <a:t>Yearly Kurt          -5.00       -3.43       1.66        -1.83       -4.57       -2.20</a:t>
            </a:r>
          </a:p>
          <a:p>
            <a:r>
              <a:rPr lang="en-US" sz="1000" dirty="0">
                <a:latin typeface="Consolas" panose="020B0609020204030204" pitchFamily="49" charset="0"/>
                <a:ea typeface="Tahoma" panose="020B0604030504040204" pitchFamily="34" charset="0"/>
                <a:cs typeface="Tahoma" panose="020B0604030504040204" pitchFamily="34" charset="0"/>
              </a:rPr>
              <a:t>Best Year            43.84%      64.96%      55.96%      53.38%      23.43%      24.43%</a:t>
            </a:r>
          </a:p>
          <a:p>
            <a:r>
              <a:rPr lang="en-US" sz="1000" dirty="0">
                <a:latin typeface="Consolas" panose="020B0609020204030204" pitchFamily="49" charset="0"/>
                <a:ea typeface="Tahoma" panose="020B0604030504040204" pitchFamily="34" charset="0"/>
                <a:cs typeface="Tahoma" panose="020B0604030504040204" pitchFamily="34" charset="0"/>
              </a:rPr>
              <a:t>Worst Year           15.08%      -5.39%      10.95%      -25.71%     3.01%       -5.13%</a:t>
            </a:r>
          </a:p>
          <a:p>
            <a:endParaRPr lang="en-US" sz="1000" dirty="0">
              <a:latin typeface="Consolas" panose="020B0609020204030204" pitchFamily="49" charset="0"/>
              <a:ea typeface="Tahoma" panose="020B0604030504040204" pitchFamily="34" charset="0"/>
              <a:cs typeface="Tahoma" panose="020B0604030504040204" pitchFamily="34" charset="0"/>
            </a:endParaRPr>
          </a:p>
          <a:p>
            <a:r>
              <a:rPr lang="en-US" sz="1000" dirty="0">
                <a:latin typeface="Consolas" panose="020B0609020204030204" pitchFamily="49" charset="0"/>
                <a:ea typeface="Tahoma" panose="020B0604030504040204" pitchFamily="34" charset="0"/>
                <a:cs typeface="Tahoma" panose="020B0604030504040204" pitchFamily="34" charset="0"/>
              </a:rPr>
              <a:t>Avg. Drawdown        -2.55%      -3.69%      -4.05%      -3.96%      -2.43%      -2.37%</a:t>
            </a:r>
          </a:p>
          <a:p>
            <a:r>
              <a:rPr lang="en-US" sz="1000" dirty="0">
                <a:latin typeface="Consolas" panose="020B0609020204030204" pitchFamily="49" charset="0"/>
                <a:ea typeface="Tahoma" panose="020B0604030504040204" pitchFamily="34" charset="0"/>
                <a:cs typeface="Tahoma" panose="020B0604030504040204" pitchFamily="34" charset="0"/>
              </a:rPr>
              <a:t>Avg. Drawdown Days   16.58       25.85       27.20       26.58       31.85       31.20</a:t>
            </a:r>
          </a:p>
          <a:p>
            <a:r>
              <a:rPr lang="en-US" sz="1000" dirty="0">
                <a:latin typeface="Consolas" panose="020B0609020204030204" pitchFamily="49" charset="0"/>
                <a:ea typeface="Tahoma" panose="020B0604030504040204" pitchFamily="34" charset="0"/>
                <a:cs typeface="Tahoma" panose="020B0604030504040204" pitchFamily="34" charset="0"/>
              </a:rPr>
              <a:t>Avg. Up Month        4.61%       7.48%       7.40%       6.17%       3.88%       3.12%</a:t>
            </a:r>
          </a:p>
          <a:p>
            <a:r>
              <a:rPr lang="en-US" sz="1000" dirty="0">
                <a:latin typeface="Consolas" panose="020B0609020204030204" pitchFamily="49" charset="0"/>
                <a:ea typeface="Tahoma" panose="020B0604030504040204" pitchFamily="34" charset="0"/>
                <a:cs typeface="Tahoma" panose="020B0604030504040204" pitchFamily="34" charset="0"/>
              </a:rPr>
              <a:t>Avg. Down Month      -3.59%      -5.18%      -4.94%      -5.17%      -2.80%      -3.27%</a:t>
            </a:r>
          </a:p>
          <a:p>
            <a:r>
              <a:rPr lang="en-US" sz="1000" dirty="0">
                <a:latin typeface="Consolas" panose="020B0609020204030204" pitchFamily="49" charset="0"/>
                <a:ea typeface="Tahoma" panose="020B0604030504040204" pitchFamily="34" charset="0"/>
                <a:cs typeface="Tahoma" panose="020B0604030504040204" pitchFamily="34" charset="0"/>
              </a:rPr>
              <a:t>Win Year %           100.00%     75.00%      100.00%     75.00%      100.00%     75.00%</a:t>
            </a:r>
          </a:p>
          <a:p>
            <a:r>
              <a:rPr lang="en-US" sz="1000" dirty="0">
                <a:latin typeface="Consolas" panose="020B0609020204030204" pitchFamily="49" charset="0"/>
                <a:ea typeface="Tahoma" panose="020B0604030504040204" pitchFamily="34" charset="0"/>
                <a:cs typeface="Tahoma" panose="020B0604030504040204" pitchFamily="34" charset="0"/>
              </a:rPr>
              <a:t>Win 12m %            100.00%     86.49%      94.59%      81.08%      86.49%      81.08%</a:t>
            </a:r>
          </a:p>
        </p:txBody>
      </p:sp>
      <p:sp>
        <p:nvSpPr>
          <p:cNvPr id="2" name="Rectangle 1"/>
          <p:cNvSpPr/>
          <p:nvPr/>
        </p:nvSpPr>
        <p:spPr>
          <a:xfrm>
            <a:off x="91281" y="8789927"/>
            <a:ext cx="6827043" cy="400110"/>
          </a:xfrm>
          <a:prstGeom prst="rect">
            <a:avLst/>
          </a:prstGeom>
        </p:spPr>
        <p:txBody>
          <a:bodyPr wrap="square">
            <a:spAutoFit/>
          </a:bodyPr>
          <a:lstStyle/>
          <a:p>
            <a:r>
              <a:rPr lang="en-US" sz="1000" dirty="0">
                <a:hlinkClick r:id="rId2"/>
              </a:rPr>
              <a:t>https://towardsdatascience.com/optimizing-portfolios-with-modern-portfolio-theory-using-python-60ce9a597808</a:t>
            </a:r>
            <a:endParaRPr lang="en-US" sz="1000" dirty="0"/>
          </a:p>
          <a:p>
            <a:r>
              <a:rPr lang="en-US" sz="1000" dirty="0">
                <a:hlinkClick r:id="rId3"/>
              </a:rPr>
              <a:t>https://github.com/Poseyy/MarketAnalysis/blob/master/portfolios/PortfolioAnalysis.ipynb</a:t>
            </a:r>
            <a:endParaRPr lang="en-US" sz="1000" dirty="0"/>
          </a:p>
        </p:txBody>
      </p:sp>
      <p:sp>
        <p:nvSpPr>
          <p:cNvPr id="3" name="Rectangle 2"/>
          <p:cNvSpPr/>
          <p:nvPr/>
        </p:nvSpPr>
        <p:spPr>
          <a:xfrm>
            <a:off x="6456982" y="470332"/>
            <a:ext cx="4495800" cy="461665"/>
          </a:xfrm>
          <a:prstGeom prst="rect">
            <a:avLst/>
          </a:prstGeom>
        </p:spPr>
        <p:txBody>
          <a:bodyPr wrap="square">
            <a:spAutoFit/>
          </a:bodyPr>
          <a:lstStyle/>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alpha,beta</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alpha_beta</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msft,benchmark</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print(beta)</a:t>
            </a:r>
          </a:p>
        </p:txBody>
      </p:sp>
      <p:sp>
        <p:nvSpPr>
          <p:cNvPr id="6" name="Rectangle 5"/>
          <p:cNvSpPr/>
          <p:nvPr/>
        </p:nvSpPr>
        <p:spPr>
          <a:xfrm>
            <a:off x="6492081" y="884237"/>
            <a:ext cx="4572000" cy="646331"/>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A Sharpe Ratio of 1 is generally considered “good,” while a Sharpe Ratio of 2 is considered “very good,” and above 3 is considered “excellent.”</a:t>
            </a:r>
          </a:p>
        </p:txBody>
      </p:sp>
    </p:spTree>
    <p:extLst>
      <p:ext uri="{BB962C8B-B14F-4D97-AF65-F5344CB8AC3E}">
        <p14:creationId xmlns:p14="http://schemas.microsoft.com/office/powerpoint/2010/main" val="235189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 y="655637"/>
            <a:ext cx="3406702" cy="276999"/>
          </a:xfrm>
          <a:prstGeom prst="rect">
            <a:avLst/>
          </a:prstGeom>
        </p:spPr>
        <p:txBody>
          <a:bodyPr wrap="none">
            <a:spAutoFit/>
          </a:bodyPr>
          <a:lstStyle/>
          <a:p>
            <a:r>
              <a:rPr lang="en-US" sz="1200" b="1" dirty="0">
                <a:latin typeface="Tahoma" panose="020B0604030504040204" pitchFamily="34" charset="0"/>
                <a:ea typeface="Tahoma" panose="020B0604030504040204" pitchFamily="34" charset="0"/>
                <a:cs typeface="Tahoma" panose="020B0604030504040204" pitchFamily="34" charset="0"/>
              </a:rPr>
              <a:t>Efficient Frontier &amp; Portfolio Optimization</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91281" y="8789927"/>
            <a:ext cx="6827043" cy="400110"/>
          </a:xfrm>
          <a:prstGeom prst="rect">
            <a:avLst/>
          </a:prstGeom>
        </p:spPr>
        <p:txBody>
          <a:bodyPr wrap="square">
            <a:spAutoFit/>
          </a:bodyPr>
          <a:lstStyle/>
          <a:p>
            <a:r>
              <a:rPr lang="en-US" sz="1000" dirty="0">
                <a:hlinkClick r:id="rId2"/>
              </a:rPr>
              <a:t>https://towardsdatascience.com/optimizing-portfolios-with-modern-portfolio-theory-using-python-60ce9a597808</a:t>
            </a:r>
            <a:endParaRPr lang="en-US" sz="1000" dirty="0"/>
          </a:p>
          <a:p>
            <a:r>
              <a:rPr lang="en-US" sz="1000" dirty="0">
                <a:hlinkClick r:id="rId3"/>
              </a:rPr>
              <a:t>https://github.com/Poseyy/MarketAnalysis/blob/master/portfolios/PortfolioAnalysis.ipynb</a:t>
            </a:r>
            <a:endParaRPr lang="en-US" sz="1000" dirty="0"/>
          </a:p>
        </p:txBody>
      </p:sp>
      <p:sp>
        <p:nvSpPr>
          <p:cNvPr id="6" name="Rectangle 5"/>
          <p:cNvSpPr/>
          <p:nvPr/>
        </p:nvSpPr>
        <p:spPr>
          <a:xfrm>
            <a:off x="61757" y="932636"/>
            <a:ext cx="5516718" cy="1938992"/>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We can plot all possible combinations of assets as risk vs expected return. This will show us the optimal portfolio, as our goal is to find the portfolio with the highest ratio of expected return to risk. For example, a wealth manager might have some formula for determining acceptable client risk. Someone nearing retirement may have especially low risk, while someone early-mid career may have a higher risk profile. We could then test all combinations of assets that involve the determined level of risk and pick the portfolio with the highest expected return. A portfolio with standard deviation of 4% and expected return of 5.5% is of course superior to a portfolio with standard deviation of 4% and expected return of 5%</a:t>
            </a:r>
          </a:p>
        </p:txBody>
      </p:sp>
      <p:pic>
        <p:nvPicPr>
          <p:cNvPr id="1026" name="Picture 2" descr="https://miro.medium.com/max/391/1*MaMk6PDk9qIV09JoDeD7vg.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 y="2826534"/>
            <a:ext cx="3724275" cy="20478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43681" y="4874410"/>
            <a:ext cx="5334794" cy="3785652"/>
          </a:xfrm>
          <a:prstGeom prst="rect">
            <a:avLst/>
          </a:prstGeom>
        </p:spPr>
        <p:txBody>
          <a:bodyPr wrap="square">
            <a:spAutoFit/>
          </a:bodyPr>
          <a:lstStyle/>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##Efficient Frontier &amp; Portfolio Optimization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prices.pct_change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#Mean daily return and covariance of daily returns</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mean_daily_returns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returns.mean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returns.cov</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#Portfolio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weigths</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weigths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np.asarray</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([0.4,0.2,0.1,0.1,0.1,0.1])</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np.sum</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mean_daily_returns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weights) * 252,2)</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portfolio_std_dev</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np.sqrt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(np.dot(weights.T,np.dot(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cov_matrix,weights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np.sqrt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(252),2)</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print("Expected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return:"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str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portfolio_return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print("Volatility:"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str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portfolio_std_dev</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#Expected </a:t>
            </a:r>
            <a:r>
              <a:rPr lang="en-US" sz="1200" dirty="0" err="1">
                <a:solidFill>
                  <a:srgbClr val="C00000"/>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 return:0.25</a:t>
            </a: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#Volatility:0.18</a:t>
            </a:r>
          </a:p>
        </p:txBody>
      </p:sp>
      <p:sp>
        <p:nvSpPr>
          <p:cNvPr id="8" name="Rectangle 7"/>
          <p:cNvSpPr/>
          <p:nvPr/>
        </p:nvSpPr>
        <p:spPr>
          <a:xfrm>
            <a:off x="5533628" y="1892414"/>
            <a:ext cx="5575300" cy="3416320"/>
          </a:xfrm>
          <a:prstGeom prst="rect">
            <a:avLst/>
          </a:prstGeom>
        </p:spPr>
        <p:txBody>
          <a:bodyPr>
            <a:spAutoFit/>
          </a:bodyPr>
          <a:lstStyle/>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##Expected returns and sample covariance</a:t>
            </a:r>
          </a:p>
          <a:p>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mu =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expected_returns.mean_historical_return</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(prices)</a:t>
            </a:r>
          </a:p>
          <a:p>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S =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risk_models.sample_cov</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(prices)</a:t>
            </a:r>
          </a:p>
          <a:p>
            <a:endPar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a:t>
            </a:r>
            <a:r>
              <a:rPr lang="en-US" sz="1200" dirty="0" err="1" smtClean="0">
                <a:solidFill>
                  <a:srgbClr val="C00000"/>
                </a:solidFill>
                <a:latin typeface="Consolas" panose="020B0609020204030204" pitchFamily="49" charset="0"/>
                <a:ea typeface="Tahoma" panose="020B0604030504040204" pitchFamily="34" charset="0"/>
                <a:cs typeface="Tahoma" panose="020B0604030504040204" pitchFamily="34" charset="0"/>
              </a:rPr>
              <a:t>Optimise</a:t>
            </a:r>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 portfolio for maximum </a:t>
            </a:r>
            <a:r>
              <a:rPr lang="en-US" sz="1200" dirty="0" err="1" smtClean="0">
                <a:solidFill>
                  <a:srgbClr val="C00000"/>
                </a:solidFill>
                <a:latin typeface="Consolas" panose="020B0609020204030204" pitchFamily="49" charset="0"/>
                <a:ea typeface="Tahoma" panose="020B0604030504040204" pitchFamily="34" charset="0"/>
                <a:cs typeface="Tahoma" panose="020B0604030504040204" pitchFamily="34" charset="0"/>
              </a:rPr>
              <a:t>sharpe</a:t>
            </a:r>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 Ratio</a:t>
            </a:r>
          </a:p>
          <a:p>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ef</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EfficientFrontier</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mu,S</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raw_weights</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ef.max_sharpe</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cleaned_weights</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ef.clean_weights</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print(</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cleaned_weights</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ef.portfolio_performance</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(verbose = True)</a:t>
            </a:r>
          </a:p>
          <a:p>
            <a:endPar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a:t>
            </a:r>
            <a:r>
              <a:rPr lang="en-US" sz="1200" dirty="0" err="1" smtClean="0">
                <a:solidFill>
                  <a:srgbClr val="C00000"/>
                </a:solidFill>
                <a:latin typeface="Consolas" panose="020B0609020204030204" pitchFamily="49" charset="0"/>
                <a:ea typeface="Tahoma" panose="020B0604030504040204" pitchFamily="34" charset="0"/>
                <a:cs typeface="Tahoma" panose="020B0604030504040204" pitchFamily="34" charset="0"/>
              </a:rPr>
              <a:t>msft</a:t>
            </a:r>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 0.56144, '</a:t>
            </a:r>
            <a:r>
              <a:rPr lang="en-US" sz="1200" dirty="0" err="1" smtClean="0">
                <a:solidFill>
                  <a:srgbClr val="C00000"/>
                </a:solidFill>
                <a:latin typeface="Consolas" panose="020B0609020204030204" pitchFamily="49" charset="0"/>
                <a:ea typeface="Tahoma" panose="020B0604030504040204" pitchFamily="34" charset="0"/>
                <a:cs typeface="Tahoma" panose="020B0604030504040204" pitchFamily="34" charset="0"/>
              </a:rPr>
              <a:t>aapl</a:t>
            </a:r>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 0.28607, '</a:t>
            </a:r>
            <a:r>
              <a:rPr lang="en-US" sz="1200" dirty="0" err="1" smtClean="0">
                <a:solidFill>
                  <a:srgbClr val="C00000"/>
                </a:solidFill>
                <a:latin typeface="Consolas" panose="020B0609020204030204" pitchFamily="49" charset="0"/>
                <a:ea typeface="Tahoma" panose="020B0604030504040204" pitchFamily="34" charset="0"/>
                <a:cs typeface="Tahoma" panose="020B0604030504040204" pitchFamily="34" charset="0"/>
              </a:rPr>
              <a:t>amzn</a:t>
            </a:r>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 0.05739, 'fb': 0.0, '</a:t>
            </a:r>
            <a:r>
              <a:rPr lang="en-US" sz="1200" dirty="0" err="1" smtClean="0">
                <a:solidFill>
                  <a:srgbClr val="C00000"/>
                </a:solidFill>
                <a:latin typeface="Consolas" panose="020B0609020204030204" pitchFamily="49" charset="0"/>
                <a:ea typeface="Tahoma" panose="020B0604030504040204" pitchFamily="34" charset="0"/>
                <a:cs typeface="Tahoma" panose="020B0604030504040204" pitchFamily="34" charset="0"/>
              </a:rPr>
              <a:t>brkb</a:t>
            </a:r>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 0.04041, '</a:t>
            </a:r>
            <a:r>
              <a:rPr lang="en-US" sz="1200" dirty="0" err="1" smtClean="0">
                <a:solidFill>
                  <a:srgbClr val="C00000"/>
                </a:solidFill>
                <a:latin typeface="Consolas" panose="020B0609020204030204" pitchFamily="49" charset="0"/>
                <a:ea typeface="Tahoma" panose="020B0604030504040204" pitchFamily="34" charset="0"/>
                <a:cs typeface="Tahoma" panose="020B0604030504040204" pitchFamily="34" charset="0"/>
              </a:rPr>
              <a:t>jnj</a:t>
            </a:r>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 0.0547}</a:t>
            </a:r>
          </a:p>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Expected annual return: 27.6%</a:t>
            </a:r>
          </a:p>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Annual volatility: 19.5%</a:t>
            </a:r>
          </a:p>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Sharpe Ratio: 1.31</a:t>
            </a:r>
          </a:p>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Out[5]: (0.2756937205996591, 0.1948678140001353, 1.3121393181917744)</a:t>
            </a:r>
            <a:endPar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endParaRPr>
          </a:p>
        </p:txBody>
      </p:sp>
      <p:sp>
        <p:nvSpPr>
          <p:cNvPr id="9" name="Rectangle 8"/>
          <p:cNvSpPr/>
          <p:nvPr/>
        </p:nvSpPr>
        <p:spPr>
          <a:xfrm>
            <a:off x="5578475" y="913256"/>
            <a:ext cx="5485606" cy="1015663"/>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There’s a library ,</a:t>
            </a:r>
            <a:r>
              <a:rPr lang="en-US" sz="1200" dirty="0" smtClean="0">
                <a:latin typeface="Tahoma" panose="020B0604030504040204" pitchFamily="34" charset="0"/>
                <a:ea typeface="Tahoma" panose="020B0604030504040204" pitchFamily="34" charset="0"/>
                <a:cs typeface="Tahoma" panose="020B0604030504040204" pitchFamily="34" charset="0"/>
              </a:rPr>
              <a:t>recently </a:t>
            </a:r>
            <a:r>
              <a:rPr lang="en-US" sz="1200" dirty="0">
                <a:latin typeface="Tahoma" panose="020B0604030504040204" pitchFamily="34" charset="0"/>
                <a:ea typeface="Tahoma" panose="020B0604030504040204" pitchFamily="34" charset="0"/>
                <a:cs typeface="Tahoma" panose="020B0604030504040204" pitchFamily="34" charset="0"/>
              </a:rPr>
              <a:t>found that </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especially fond of known as </a:t>
            </a:r>
            <a:r>
              <a:rPr lang="en-US" sz="1200" dirty="0" err="1">
                <a:latin typeface="Tahoma" panose="020B0604030504040204" pitchFamily="34" charset="0"/>
                <a:ea typeface="Tahoma" panose="020B0604030504040204" pitchFamily="34" charset="0"/>
                <a:cs typeface="Tahoma" panose="020B0604030504040204" pitchFamily="34" charset="0"/>
              </a:rPr>
              <a:t>PyPortfolioOpt</a:t>
            </a:r>
            <a:r>
              <a:rPr lang="en-US" sz="1200" dirty="0">
                <a:latin typeface="Tahoma" panose="020B0604030504040204" pitchFamily="34" charset="0"/>
                <a:ea typeface="Tahoma" panose="020B0604030504040204" pitchFamily="34" charset="0"/>
                <a:cs typeface="Tahoma" panose="020B0604030504040204" pitchFamily="34" charset="0"/>
              </a:rPr>
              <a:t> that has some very useful methods for implementing portfolio optimization techniques. Here are some examples. The first example is optimizing a portfolio for maximum Sharpe Ratio. The output is an array of weights for each stock.</a:t>
            </a:r>
          </a:p>
        </p:txBody>
      </p:sp>
      <p:sp>
        <p:nvSpPr>
          <p:cNvPr id="10" name="Rectangle 9"/>
          <p:cNvSpPr/>
          <p:nvPr/>
        </p:nvSpPr>
        <p:spPr>
          <a:xfrm>
            <a:off x="5484996" y="5303837"/>
            <a:ext cx="5575300" cy="646331"/>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We can take this a step further with a function that given the above input and a cash value will even return the number of shares to buy of each stock to optimize Sharpe Ratio.</a:t>
            </a:r>
          </a:p>
        </p:txBody>
      </p:sp>
      <p:sp>
        <p:nvSpPr>
          <p:cNvPr id="11" name="Rectangle 10"/>
          <p:cNvSpPr/>
          <p:nvPr/>
        </p:nvSpPr>
        <p:spPr>
          <a:xfrm>
            <a:off x="5578474" y="5844436"/>
            <a:ext cx="5481821" cy="1754326"/>
          </a:xfrm>
          <a:prstGeom prst="rect">
            <a:avLst/>
          </a:prstGeom>
        </p:spPr>
        <p:txBody>
          <a:bodyPr wrap="square">
            <a:spAutoFit/>
          </a:bodyPr>
          <a:lstStyle/>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from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pypfopt.discrete_allocation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DiscreteAllocation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get_latest_prices</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latest_prices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get_latest_prices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(prices)</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DiscreteAllocation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cleaned_weights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latest_prices,total_portfolio_value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20000)</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allocation, leftover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da.lp_portfolio</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print(allocation)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print("Funds remaining : ${:.2f}".format(leftover))</a:t>
            </a:r>
          </a:p>
        </p:txBody>
      </p:sp>
      <p:sp>
        <p:nvSpPr>
          <p:cNvPr id="12" name="Rectangle 11"/>
          <p:cNvSpPr/>
          <p:nvPr/>
        </p:nvSpPr>
        <p:spPr>
          <a:xfrm>
            <a:off x="5535691" y="7581004"/>
            <a:ext cx="5575300" cy="646331"/>
          </a:xfrm>
          <a:prstGeom prst="rect">
            <a:avLst/>
          </a:prstGeom>
        </p:spPr>
        <p:txBody>
          <a:bodyPr>
            <a:spAutoFit/>
          </a:bodyPr>
          <a:lstStyle/>
          <a:p>
            <a:r>
              <a:rPr lang="en-US" sz="1200" dirty="0">
                <a:solidFill>
                  <a:srgbClr val="C00000"/>
                </a:solidFill>
                <a:latin typeface="Consolas" panose="020B0609020204030204" pitchFamily="49" charset="0"/>
              </a:rPr>
              <a:t>1 out of 6 tickers were removed</a:t>
            </a:r>
          </a:p>
          <a:p>
            <a:r>
              <a:rPr lang="en-US" sz="1200" dirty="0">
                <a:solidFill>
                  <a:srgbClr val="C00000"/>
                </a:solidFill>
                <a:latin typeface="Consolas" panose="020B0609020204030204" pitchFamily="49" charset="0"/>
              </a:rPr>
              <a:t>{'</a:t>
            </a:r>
            <a:r>
              <a:rPr lang="en-US" sz="1200" dirty="0" err="1">
                <a:solidFill>
                  <a:srgbClr val="C00000"/>
                </a:solidFill>
                <a:latin typeface="Consolas" panose="020B0609020204030204" pitchFamily="49" charset="0"/>
              </a:rPr>
              <a:t>msft</a:t>
            </a:r>
            <a:r>
              <a:rPr lang="en-US" sz="1200" dirty="0">
                <a:solidFill>
                  <a:srgbClr val="C00000"/>
                </a:solidFill>
                <a:latin typeface="Consolas" panose="020B0609020204030204" pitchFamily="49" charset="0"/>
              </a:rPr>
              <a:t>': 77, '</a:t>
            </a:r>
            <a:r>
              <a:rPr lang="en-US" sz="1200" dirty="0" err="1">
                <a:solidFill>
                  <a:srgbClr val="C00000"/>
                </a:solidFill>
                <a:latin typeface="Consolas" panose="020B0609020204030204" pitchFamily="49" charset="0"/>
              </a:rPr>
              <a:t>aapl</a:t>
            </a:r>
            <a:r>
              <a:rPr lang="en-US" sz="1200" dirty="0">
                <a:solidFill>
                  <a:srgbClr val="C00000"/>
                </a:solidFill>
                <a:latin typeface="Consolas" panose="020B0609020204030204" pitchFamily="49" charset="0"/>
              </a:rPr>
              <a:t>': 21,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1, '</a:t>
            </a:r>
            <a:r>
              <a:rPr lang="en-US" sz="1200" dirty="0" err="1">
                <a:solidFill>
                  <a:srgbClr val="C00000"/>
                </a:solidFill>
                <a:latin typeface="Consolas" panose="020B0609020204030204" pitchFamily="49" charset="0"/>
              </a:rPr>
              <a:t>brkb</a:t>
            </a:r>
            <a:r>
              <a:rPr lang="en-US" sz="1200" dirty="0">
                <a:solidFill>
                  <a:srgbClr val="C00000"/>
                </a:solidFill>
                <a:latin typeface="Consolas" panose="020B0609020204030204" pitchFamily="49" charset="0"/>
              </a:rPr>
              <a:t>': 2, '</a:t>
            </a:r>
            <a:r>
              <a:rPr lang="en-US" sz="1200" dirty="0" err="1">
                <a:solidFill>
                  <a:srgbClr val="C00000"/>
                </a:solidFill>
                <a:latin typeface="Consolas" panose="020B0609020204030204" pitchFamily="49" charset="0"/>
              </a:rPr>
              <a:t>jnj</a:t>
            </a:r>
            <a:r>
              <a:rPr lang="en-US" sz="1200" dirty="0">
                <a:solidFill>
                  <a:srgbClr val="C00000"/>
                </a:solidFill>
                <a:latin typeface="Consolas" panose="020B0609020204030204" pitchFamily="49" charset="0"/>
              </a:rPr>
              <a:t>': 8}</a:t>
            </a:r>
          </a:p>
          <a:p>
            <a:r>
              <a:rPr lang="en-US" sz="1200" dirty="0">
                <a:solidFill>
                  <a:srgbClr val="C00000"/>
                </a:solidFill>
                <a:latin typeface="Consolas" panose="020B0609020204030204" pitchFamily="49" charset="0"/>
              </a:rPr>
              <a:t>Funds remaining : $5.64</a:t>
            </a:r>
          </a:p>
        </p:txBody>
      </p:sp>
    </p:spTree>
    <p:extLst>
      <p:ext uri="{BB962C8B-B14F-4D97-AF65-F5344CB8AC3E}">
        <p14:creationId xmlns:p14="http://schemas.microsoft.com/office/powerpoint/2010/main" val="14478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8789927"/>
            <a:ext cx="6827043" cy="400110"/>
          </a:xfrm>
          <a:prstGeom prst="rect">
            <a:avLst/>
          </a:prstGeom>
        </p:spPr>
        <p:txBody>
          <a:bodyPr wrap="square">
            <a:spAutoFit/>
          </a:bodyPr>
          <a:lstStyle/>
          <a:p>
            <a:r>
              <a:rPr lang="en-US" sz="1000" dirty="0">
                <a:hlinkClick r:id="rId2"/>
              </a:rPr>
              <a:t>https://towardsdatascience.com/optimizing-portfolios-with-modern-portfolio-theory-using-python-60ce9a597808</a:t>
            </a:r>
            <a:endParaRPr lang="en-US" sz="1000" dirty="0"/>
          </a:p>
          <a:p>
            <a:r>
              <a:rPr lang="en-US" sz="1000" dirty="0">
                <a:hlinkClick r:id="rId3"/>
              </a:rPr>
              <a:t>https://github.com/Poseyy/MarketAnalysis/blob/master/portfolios/PortfolioAnalysis.ipynb</a:t>
            </a:r>
            <a:endParaRPr lang="en-US" sz="1000" dirty="0"/>
          </a:p>
        </p:txBody>
      </p:sp>
      <p:sp>
        <p:nvSpPr>
          <p:cNvPr id="5" name="Rectangle 4"/>
          <p:cNvSpPr/>
          <p:nvPr/>
        </p:nvSpPr>
        <p:spPr>
          <a:xfrm>
            <a:off x="91281" y="731837"/>
            <a:ext cx="5575300" cy="646331"/>
          </a:xfrm>
          <a:prstGeom prst="rect">
            <a:avLst/>
          </a:prstGeom>
        </p:spPr>
        <p:txBody>
          <a:bodyPr>
            <a:spAutoFit/>
          </a:bodyPr>
          <a:lstStyle/>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##Efficiency</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ef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EfficientFrontier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(mu, S,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weight_bounds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 1))</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ef.efficient_return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target_return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=0.2,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market_neutral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=True)</a:t>
            </a:r>
          </a:p>
        </p:txBody>
      </p:sp>
      <p:sp>
        <p:nvSpPr>
          <p:cNvPr id="6" name="Rectangle 5"/>
          <p:cNvSpPr/>
          <p:nvPr/>
        </p:nvSpPr>
        <p:spPr>
          <a:xfrm>
            <a:off x="101046" y="1415345"/>
            <a:ext cx="5575300" cy="1200329"/>
          </a:xfrm>
          <a:prstGeom prst="rect">
            <a:avLst/>
          </a:prstGeom>
        </p:spPr>
        <p:txBody>
          <a:bodyPr>
            <a:spAutoFit/>
          </a:bodyPr>
          <a:lstStyle/>
          <a:p>
            <a:r>
              <a:rPr lang="en-US" sz="1200" dirty="0">
                <a:solidFill>
                  <a:srgbClr val="C00000"/>
                </a:solidFill>
                <a:latin typeface="Consolas" panose="020B0609020204030204" pitchFamily="49" charset="0"/>
              </a:rPr>
              <a:t>{'</a:t>
            </a:r>
            <a:r>
              <a:rPr lang="en-US" sz="1200" dirty="0" err="1">
                <a:solidFill>
                  <a:srgbClr val="C00000"/>
                </a:solidFill>
                <a:latin typeface="Consolas" panose="020B0609020204030204" pitchFamily="49" charset="0"/>
              </a:rPr>
              <a:t>msft</a:t>
            </a:r>
            <a:r>
              <a:rPr lang="en-US" sz="1200" dirty="0">
                <a:solidFill>
                  <a:srgbClr val="C00000"/>
                </a:solidFill>
                <a:latin typeface="Consolas" panose="020B0609020204030204" pitchFamily="49" charset="0"/>
              </a:rPr>
              <a:t>': 0.8369001774050827,</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aapl</a:t>
            </a:r>
            <a:r>
              <a:rPr lang="en-US" sz="1200" dirty="0">
                <a:solidFill>
                  <a:srgbClr val="C00000"/>
                </a:solidFill>
                <a:latin typeface="Consolas" panose="020B0609020204030204" pitchFamily="49" charset="0"/>
              </a:rPr>
              <a:t>': 0.32911853110622724,</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0.14966283223701984,</a:t>
            </a:r>
          </a:p>
          <a:p>
            <a:r>
              <a:rPr lang="en-US" sz="1200" dirty="0">
                <a:solidFill>
                  <a:srgbClr val="C00000"/>
                </a:solidFill>
                <a:latin typeface="Consolas" panose="020B0609020204030204" pitchFamily="49" charset="0"/>
              </a:rPr>
              <a:t> 'fb': -0.2623413119570849,</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brkb</a:t>
            </a:r>
            <a:r>
              <a:rPr lang="en-US" sz="1200" dirty="0">
                <a:solidFill>
                  <a:srgbClr val="C00000"/>
                </a:solidFill>
                <a:latin typeface="Consolas" panose="020B0609020204030204" pitchFamily="49" charset="0"/>
              </a:rPr>
              <a:t>': -0.4829212859696921,</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jnj</a:t>
            </a:r>
            <a:r>
              <a:rPr lang="en-US" sz="1200" dirty="0">
                <a:solidFill>
                  <a:srgbClr val="C00000"/>
                </a:solidFill>
                <a:latin typeface="Consolas" panose="020B0609020204030204" pitchFamily="49" charset="0"/>
              </a:rPr>
              <a:t>': -0.5704189428215528}</a:t>
            </a:r>
          </a:p>
        </p:txBody>
      </p:sp>
      <p:sp>
        <p:nvSpPr>
          <p:cNvPr id="7" name="Rectangle 6"/>
          <p:cNvSpPr/>
          <p:nvPr/>
        </p:nvSpPr>
        <p:spPr>
          <a:xfrm>
            <a:off x="100178" y="2652851"/>
            <a:ext cx="5575300" cy="1015663"/>
          </a:xfrm>
          <a:prstGeom prst="rect">
            <a:avLst/>
          </a:prstGeom>
        </p:spPr>
        <p:txBody>
          <a:bodyPr>
            <a:spAutoFit/>
          </a:bodyPr>
          <a:lstStyle/>
          <a:p>
            <a:r>
              <a:rPr lang="en-US" sz="1200" b="1" dirty="0">
                <a:latin typeface="Tahoma" panose="020B0604030504040204" pitchFamily="34" charset="0"/>
                <a:ea typeface="Tahoma" panose="020B0604030504040204" pitchFamily="34" charset="0"/>
                <a:cs typeface="Tahoma" panose="020B0604030504040204" pitchFamily="34" charset="0"/>
              </a:rPr>
              <a:t>Conclusion</a:t>
            </a:r>
          </a:p>
          <a:p>
            <a:r>
              <a:rPr lang="en-US" sz="1200" dirty="0">
                <a:latin typeface="Tahoma" panose="020B0604030504040204" pitchFamily="34" charset="0"/>
                <a:ea typeface="Tahoma" panose="020B0604030504040204" pitchFamily="34" charset="0"/>
                <a:cs typeface="Tahoma" panose="020B0604030504040204" pitchFamily="34" charset="0"/>
              </a:rPr>
              <a:t>Thanks for reading. Hopefully this gave you some insight into ways fund managers, wealth advisers, or investors may optimize portfolios. Next we’ll take a look at some common hedging techniques such as delta hedging and continue to learn some more tricks of the trade</a:t>
            </a:r>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6817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652660"/>
            <a:ext cx="5402441" cy="307777"/>
          </a:xfrm>
          <a:prstGeom prst="rect">
            <a:avLst/>
          </a:prstGeom>
        </p:spPr>
        <p:txBody>
          <a:bodyPr wrap="none">
            <a:spAutoFit/>
          </a:bodyPr>
          <a:lstStyle/>
          <a:p>
            <a:r>
              <a:rPr lang="en-US" sz="1400" b="1" dirty="0" smtClean="0">
                <a:latin typeface="Tahoma" panose="020B0604030504040204" pitchFamily="34" charset="0"/>
                <a:ea typeface="Tahoma" panose="020B0604030504040204" pitchFamily="34" charset="0"/>
                <a:cs typeface="Tahoma" panose="020B0604030504040204" pitchFamily="34" charset="0"/>
              </a:rPr>
              <a:t>Case -3 Efficient </a:t>
            </a:r>
            <a:r>
              <a:rPr lang="en-US" sz="1400" b="1" dirty="0">
                <a:latin typeface="Tahoma" panose="020B0604030504040204" pitchFamily="34" charset="0"/>
                <a:ea typeface="Tahoma" panose="020B0604030504040204" pitchFamily="34" charset="0"/>
                <a:cs typeface="Tahoma" panose="020B0604030504040204" pitchFamily="34" charset="0"/>
              </a:rPr>
              <a:t>Frontier Portfolio </a:t>
            </a:r>
            <a:r>
              <a:rPr lang="en-US" sz="1400" b="1" dirty="0" smtClean="0">
                <a:latin typeface="Tahoma" panose="020B0604030504040204" pitchFamily="34" charset="0"/>
                <a:ea typeface="Tahoma" panose="020B0604030504040204" pitchFamily="34" charset="0"/>
                <a:cs typeface="Tahoma" panose="020B0604030504040204" pitchFamily="34" charset="0"/>
              </a:rPr>
              <a:t>Optimization </a:t>
            </a:r>
            <a:r>
              <a:rPr lang="en-US" sz="1400" b="1" dirty="0">
                <a:latin typeface="Tahoma" panose="020B0604030504040204" pitchFamily="34" charset="0"/>
                <a:ea typeface="Tahoma" panose="020B0604030504040204" pitchFamily="34" charset="0"/>
                <a:cs typeface="Tahoma" panose="020B0604030504040204" pitchFamily="34" charset="0"/>
              </a:rPr>
              <a:t>in Python</a:t>
            </a:r>
            <a:endParaRPr lang="en-US" sz="1400" b="1"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91281" y="8656637"/>
            <a:ext cx="5575300" cy="246221"/>
          </a:xfrm>
          <a:prstGeom prst="rect">
            <a:avLst/>
          </a:prstGeom>
        </p:spPr>
        <p:txBody>
          <a:bodyPr>
            <a:spAutoFit/>
          </a:bodyPr>
          <a:lstStyle/>
          <a:p>
            <a:r>
              <a:rPr lang="en-US" sz="1000" dirty="0">
                <a:hlinkClick r:id="rId2"/>
              </a:rPr>
              <a:t>https://towardsdatascience.com/efficient-frontier-portfolio-optimisation-in-python-e7844051e7f</a:t>
            </a:r>
            <a:endParaRPr lang="en-US" sz="1000" dirty="0"/>
          </a:p>
        </p:txBody>
      </p:sp>
      <p:sp>
        <p:nvSpPr>
          <p:cNvPr id="6" name="Rectangle 5"/>
          <p:cNvSpPr/>
          <p:nvPr/>
        </p:nvSpPr>
        <p:spPr>
          <a:xfrm>
            <a:off x="91281" y="960437"/>
            <a:ext cx="5487194" cy="6555641"/>
          </a:xfrm>
          <a:prstGeom prst="rect">
            <a:avLst/>
          </a:prstGeom>
        </p:spPr>
        <p:txBody>
          <a:bodyPr wrap="square">
            <a:spAutoFit/>
          </a:bodyPr>
          <a:lstStyle/>
          <a:p>
            <a:pPr algn="just"/>
            <a:r>
              <a:rPr lang="en-US" sz="1200" b="1" dirty="0">
                <a:latin typeface="Tahoma" panose="020B0604030504040204" pitchFamily="34" charset="0"/>
                <a:ea typeface="Tahoma" panose="020B0604030504040204" pitchFamily="34" charset="0"/>
                <a:cs typeface="Tahoma" panose="020B0604030504040204" pitchFamily="34" charset="0"/>
              </a:rPr>
              <a:t>Modern Portfolio Theory</a:t>
            </a:r>
          </a:p>
          <a:p>
            <a:pPr algn="just"/>
            <a:r>
              <a:rPr lang="en-US" sz="1200" dirty="0" err="1">
                <a:latin typeface="Tahoma" panose="020B0604030504040204" pitchFamily="34" charset="0"/>
                <a:ea typeface="Tahoma" panose="020B0604030504040204" pitchFamily="34" charset="0"/>
                <a:cs typeface="Tahoma" panose="020B0604030504040204" pitchFamily="34" charset="0"/>
              </a:rPr>
              <a:t>A</a:t>
            </a:r>
            <a:r>
              <a:rPr lang="en-US" sz="1200" i="1" dirty="0" err="1">
                <a:latin typeface="Tahoma" panose="020B0604030504040204" pitchFamily="34" charset="0"/>
                <a:ea typeface="Tahoma" panose="020B0604030504040204" pitchFamily="34" charset="0"/>
                <a:cs typeface="Tahoma" panose="020B0604030504040204" pitchFamily="34" charset="0"/>
              </a:rPr>
              <a:t>good</a:t>
            </a:r>
            <a:r>
              <a:rPr lang="en-US" sz="1200" i="1" dirty="0">
                <a:latin typeface="Tahoma" panose="020B0604030504040204" pitchFamily="34" charset="0"/>
                <a:ea typeface="Tahoma" panose="020B0604030504040204" pitchFamily="34" charset="0"/>
                <a:cs typeface="Tahoma" panose="020B0604030504040204" pitchFamily="34" charset="0"/>
              </a:rPr>
              <a:t> portfolio is more than a long list of good stocks and bonds. It is a balanced whole, providing the investor with protections and opportunities with respect to a wide range of contingencies. – Harry Markowitz</a:t>
            </a: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Modern Portfolio Theory (MPT) is an investment theory developed by Harry Markowitz and published under the title “Portfolio Selection” in the Journal of Finance in 1952</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There are a few underlying concepts that can help you understand MPT. If you are familiar with finance, you might know what the acronym “TANSTAAFL” stands for. It is a famous acronym for “There </a:t>
            </a:r>
            <a:r>
              <a:rPr lang="en-US" sz="1200" dirty="0" err="1">
                <a:latin typeface="Tahoma" panose="020B0604030504040204" pitchFamily="34" charset="0"/>
                <a:ea typeface="Tahoma" panose="020B0604030504040204" pitchFamily="34" charset="0"/>
                <a:cs typeface="Tahoma" panose="020B0604030504040204" pitchFamily="34" charset="0"/>
              </a:rPr>
              <a:t>Ain’t</a:t>
            </a:r>
            <a:r>
              <a:rPr lang="en-US" sz="1200" dirty="0">
                <a:latin typeface="Tahoma" panose="020B0604030504040204" pitchFamily="34" charset="0"/>
                <a:ea typeface="Tahoma" panose="020B0604030504040204" pitchFamily="34" charset="0"/>
                <a:cs typeface="Tahoma" panose="020B0604030504040204" pitchFamily="34" charset="0"/>
              </a:rPr>
              <a:t> No Such Thing As A Free Lunch”. This concept is also closely related to ‘risk-return trade-off’.</a:t>
            </a:r>
          </a:p>
          <a:p>
            <a:pPr algn="just"/>
            <a:r>
              <a:rPr lang="en-US" sz="1200" dirty="0">
                <a:latin typeface="Tahoma" panose="020B0604030504040204" pitchFamily="34" charset="0"/>
                <a:ea typeface="Tahoma" panose="020B0604030504040204" pitchFamily="34" charset="0"/>
                <a:cs typeface="Tahoma" panose="020B0604030504040204" pitchFamily="34" charset="0"/>
              </a:rPr>
              <a:t>Higher risk is associated with greater probability of higher return and lower risk with a greater probability of smaller return. MPT assumes that investors are risk-averse, meaning that given two portfolios that offer the same expected return, investors will prefer the less risky one. Thus, an investor will take on increased risk only if compensated by higher expected returns.</a:t>
            </a:r>
          </a:p>
          <a:p>
            <a:pPr algn="just"/>
            <a:endParaRPr lang="en-US" sz="1200" b="0" i="0" dirty="0" smtClean="0">
              <a:effectLst/>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Another factor comes in to play in MPT is “diversification”. Modern portfolio theory says that it is not enough to look at the expected risk and return of one particular stock. By investing in more than one stock, an investor can reap the benefits of diversification — chief among them, a reduction in the riskiness of the portfolio</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What you need to understand is that “risk of a portfolio is not equal to average/weighted-average of individual stocks in the portfolio”. In terms of return, yes it is the average/weighted average of individual stock’s returns, but that’s not the case for risk. The risk is about how volatile the asset is, if you have more than one stock in your portfolio, then you have to take count of how these stocks movement correlates with each other. The beauty of diversification is that you can even get lower risk than a stock with the lowest risk in your portfolio, by </a:t>
            </a:r>
            <a:r>
              <a:rPr lang="en-US" sz="1200" dirty="0" err="1">
                <a:latin typeface="Tahoma" panose="020B0604030504040204" pitchFamily="34" charset="0"/>
                <a:ea typeface="Tahoma" panose="020B0604030504040204" pitchFamily="34" charset="0"/>
                <a:cs typeface="Tahoma" panose="020B0604030504040204" pitchFamily="34" charset="0"/>
              </a:rPr>
              <a:t>optimising</a:t>
            </a:r>
            <a:r>
              <a:rPr lang="en-US" sz="1200" dirty="0">
                <a:latin typeface="Tahoma" panose="020B0604030504040204" pitchFamily="34" charset="0"/>
                <a:ea typeface="Tahoma" panose="020B0604030504040204" pitchFamily="34" charset="0"/>
                <a:cs typeface="Tahoma" panose="020B0604030504040204" pitchFamily="34" charset="0"/>
              </a:rPr>
              <a:t> the </a:t>
            </a:r>
            <a:r>
              <a:rPr lang="en-US" sz="1200" dirty="0" smtClean="0">
                <a:latin typeface="Tahoma" panose="020B0604030504040204" pitchFamily="34" charset="0"/>
                <a:ea typeface="Tahoma" panose="020B0604030504040204" pitchFamily="34" charset="0"/>
                <a:cs typeface="Tahoma" panose="020B0604030504040204" pitchFamily="34" charset="0"/>
              </a:rPr>
              <a:t>allocation</a:t>
            </a:r>
          </a:p>
          <a:p>
            <a:pPr algn="just"/>
            <a:endParaRPr lang="en-US" sz="1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First, let’s start by importing some libraries we need. “</a:t>
            </a:r>
            <a:r>
              <a:rPr lang="en-US" sz="1200" dirty="0" err="1">
                <a:latin typeface="Tahoma" panose="020B0604030504040204" pitchFamily="34" charset="0"/>
                <a:ea typeface="Tahoma" panose="020B0604030504040204" pitchFamily="34" charset="0"/>
                <a:cs typeface="Tahoma" panose="020B0604030504040204" pitchFamily="34" charset="0"/>
                <a:hlinkClick r:id="rId3"/>
              </a:rPr>
              <a:t>Quandl</a:t>
            </a:r>
            <a:r>
              <a:rPr lang="en-US" sz="1200" dirty="0">
                <a:latin typeface="Tahoma" panose="020B0604030504040204" pitchFamily="34" charset="0"/>
                <a:ea typeface="Tahoma" panose="020B0604030504040204" pitchFamily="34" charset="0"/>
                <a:cs typeface="Tahoma" panose="020B0604030504040204" pitchFamily="34" charset="0"/>
              </a:rPr>
              <a:t>” is a financial platform which also offers Python library</a:t>
            </a:r>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5564981" y="785713"/>
            <a:ext cx="5575300" cy="2308324"/>
          </a:xfrm>
          <a:prstGeom prst="rect">
            <a:avLst/>
          </a:prstGeom>
        </p:spPr>
        <p:txBody>
          <a:bodyPr>
            <a:spAutoFit/>
          </a:bodyPr>
          <a:lstStyle/>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pandas as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pd</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numpy</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as np</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matplotlib.pyplot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as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seaborn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as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sns</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quandl</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scipy.optimize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as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sco</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plt.style.use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fivethirtyeight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np.random.seed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(777)</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matplotlib</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inline</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config</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InlineBackend.figure_format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'retina'</a:t>
            </a:r>
          </a:p>
        </p:txBody>
      </p:sp>
      <p:sp>
        <p:nvSpPr>
          <p:cNvPr id="3" name="Rectangle 2"/>
          <p:cNvSpPr/>
          <p:nvPr/>
        </p:nvSpPr>
        <p:spPr>
          <a:xfrm>
            <a:off x="5578474" y="3094037"/>
            <a:ext cx="5496335" cy="830997"/>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In order to run the below code block, you will need your own API key. The stocks selected for this post is Apple, Amazon, Google, Facebook. Below code block will get daily adjusted closing price of each stock from 01/01/2016 to 31/12/2017 (2 years’ price data).</a:t>
            </a:r>
          </a:p>
        </p:txBody>
      </p:sp>
      <p:sp>
        <p:nvSpPr>
          <p:cNvPr id="7" name="Rectangle 6"/>
          <p:cNvSpPr/>
          <p:nvPr/>
        </p:nvSpPr>
        <p:spPr>
          <a:xfrm>
            <a:off x="5577681" y="3932237"/>
            <a:ext cx="5497128" cy="3600986"/>
          </a:xfrm>
          <a:prstGeom prst="rect">
            <a:avLst/>
          </a:prstGeom>
        </p:spPr>
        <p:txBody>
          <a:bodyPr wrap="square">
            <a:spAutoFit/>
          </a:bodyPr>
          <a:lstStyle/>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plt.style.use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fivethirtyeight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np.random.seed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(777)</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matplotlib</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inline</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config</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InlineBackend.figure_format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'retina'</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quandl.ApiConfig.api_key</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['AAPL','AMZN','GOOGL','FB']</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stocks = ['AAPL','AMZN','GOOGL','FB']</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data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quandl.get_table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('WIKI/PRICES', ticker = stocks,</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qopts</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{'columns': ['date','ticker','</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adj_close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date </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{'gte':'2017-01-01','lte': '2019-11-15'},</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paginate </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True</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data.info()</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data.set_index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('date')</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table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df.pivot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(columns = 'ticker')</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#By specifying col[1] in below list comprehension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#you can select the stock names under multi-level column</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[col[1]] for col in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table.head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84909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94" y="655637"/>
            <a:ext cx="5575300" cy="2677656"/>
          </a:xfrm>
          <a:prstGeom prst="rect">
            <a:avLst/>
          </a:prstGeom>
        </p:spPr>
        <p:txBody>
          <a:bodyPr>
            <a:spAutoFit/>
          </a:bodyPr>
          <a:lstStyle/>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import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ffn</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ffn.get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aapl,amzn,googl,fb',start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'2017-01-01', end = '2019-11-15')</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df.reset_index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df.set_index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('Date')</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df.info()</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df.head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C00000"/>
                </a:solidFill>
                <a:latin typeface="Consolas" panose="020B0609020204030204" pitchFamily="49" charset="0"/>
                <a:ea typeface="Tahoma" panose="020B0604030504040204" pitchFamily="34" charset="0"/>
                <a:cs typeface="Tahoma" panose="020B0604030504040204" pitchFamily="34" charset="0"/>
              </a:rPr>
              <a:t>Ploting</a:t>
            </a:r>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 </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plt.figure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figsize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=(14, 7))</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for c in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df.columns.values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plt.plot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df.index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[c],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lw</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=3, alpha=0.8,label=c)</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plt.legend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loc</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='upper left',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fontsize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=12)</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plt.ylabel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('price in $')</a:t>
            </a:r>
          </a:p>
        </p:txBody>
      </p:sp>
      <p:sp>
        <p:nvSpPr>
          <p:cNvPr id="5" name="Rectangle 4"/>
          <p:cNvSpPr/>
          <p:nvPr/>
        </p:nvSpPr>
        <p:spPr>
          <a:xfrm>
            <a:off x="91281" y="8656637"/>
            <a:ext cx="5575300" cy="246221"/>
          </a:xfrm>
          <a:prstGeom prst="rect">
            <a:avLst/>
          </a:prstGeom>
        </p:spPr>
        <p:txBody>
          <a:bodyPr>
            <a:spAutoFit/>
          </a:bodyPr>
          <a:lstStyle/>
          <a:p>
            <a:r>
              <a:rPr lang="en-US" sz="1000" dirty="0">
                <a:hlinkClick r:id="rId2"/>
              </a:rPr>
              <a:t>https://towardsdatascience.com/efficient-frontier-portfolio-optimisation-in-python-e7844051e7f</a:t>
            </a:r>
            <a:endParaRPr lang="en-US" sz="1000" dirty="0"/>
          </a:p>
        </p:txBody>
      </p:sp>
      <p:pic>
        <p:nvPicPr>
          <p:cNvPr id="2" name="Picture 1"/>
          <p:cNvPicPr>
            <a:picLocks noChangeAspect="1"/>
          </p:cNvPicPr>
          <p:nvPr/>
        </p:nvPicPr>
        <p:blipFill>
          <a:blip r:embed="rId3"/>
          <a:stretch>
            <a:fillRect/>
          </a:stretch>
        </p:blipFill>
        <p:spPr>
          <a:xfrm>
            <a:off x="117513" y="3340301"/>
            <a:ext cx="5549068" cy="3121092"/>
          </a:xfrm>
          <a:prstGeom prst="rect">
            <a:avLst/>
          </a:prstGeom>
        </p:spPr>
      </p:pic>
      <p:sp>
        <p:nvSpPr>
          <p:cNvPr id="3" name="Rectangle 2"/>
          <p:cNvSpPr/>
          <p:nvPr/>
        </p:nvSpPr>
        <p:spPr>
          <a:xfrm>
            <a:off x="91281" y="6461393"/>
            <a:ext cx="5487194" cy="1200329"/>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It looks like that Amazon and Google’s stock price is relatively more expensive than those of Facebook and Apple. But since Facebook and Apple are squashed at the bottom, it is hard to see the movement of these two.</a:t>
            </a:r>
          </a:p>
          <a:p>
            <a:r>
              <a:rPr lang="en-US" sz="1200" dirty="0">
                <a:latin typeface="Tahoma" panose="020B0604030504040204" pitchFamily="34" charset="0"/>
                <a:ea typeface="Tahoma" panose="020B0604030504040204" pitchFamily="34" charset="0"/>
                <a:cs typeface="Tahoma" panose="020B0604030504040204" pitchFamily="34" charset="0"/>
              </a:rPr>
              <a:t>Another way to plot this is plotting daily returns (percent change compared to the day before). By plotting daily returns instead of actual prices, we can see the stocks’ volatility.</a:t>
            </a:r>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5580063" y="737311"/>
            <a:ext cx="5484018" cy="1569660"/>
          </a:xfrm>
          <a:prstGeom prst="rect">
            <a:avLst/>
          </a:prstGeom>
        </p:spPr>
        <p:txBody>
          <a:bodyPr wrap="square">
            <a:spAutoFit/>
          </a:bodyPr>
          <a:lstStyle/>
          <a:p>
            <a:r>
              <a:rPr lang="en-US" sz="1200" dirty="0" smtClean="0">
                <a:solidFill>
                  <a:srgbClr val="C00000"/>
                </a:solidFill>
                <a:latin typeface="Consolas" panose="020B0609020204030204" pitchFamily="49" charset="0"/>
                <a:ea typeface="Tahoma" panose="020B0604030504040204" pitchFamily="34" charset="0"/>
                <a:cs typeface="Tahoma" panose="020B0604030504040204" pitchFamily="34" charset="0"/>
              </a:rPr>
              <a:t>##</a:t>
            </a:r>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Plotting volatility plot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df.pct_change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plt.figure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figsize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(14,7))</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for c in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returns.columns.values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plt.plot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df.index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returns[c],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lw</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=3, alpha =0.8, label = c)</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plt.legend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loc</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'upper left',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fontsize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=12)</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plt.ylabel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('Daily returns')</a:t>
            </a:r>
          </a:p>
        </p:txBody>
      </p:sp>
      <p:pic>
        <p:nvPicPr>
          <p:cNvPr id="7" name="Picture 6"/>
          <p:cNvPicPr>
            <a:picLocks noChangeAspect="1"/>
          </p:cNvPicPr>
          <p:nvPr/>
        </p:nvPicPr>
        <p:blipFill>
          <a:blip r:embed="rId4"/>
          <a:stretch>
            <a:fillRect/>
          </a:stretch>
        </p:blipFill>
        <p:spPr>
          <a:xfrm>
            <a:off x="5578476" y="2388645"/>
            <a:ext cx="5576888" cy="2229393"/>
          </a:xfrm>
          <a:prstGeom prst="rect">
            <a:avLst/>
          </a:prstGeom>
        </p:spPr>
      </p:pic>
      <p:sp>
        <p:nvSpPr>
          <p:cNvPr id="8" name="Rectangle 7"/>
          <p:cNvSpPr/>
          <p:nvPr/>
        </p:nvSpPr>
        <p:spPr>
          <a:xfrm>
            <a:off x="5600721" y="4654356"/>
            <a:ext cx="5463360" cy="1015663"/>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Amazon has two distinctive positive spikes and a couple of negative ones. Facebook has one highest positive spike. And Apple also has some spikes stand out from the plot. From the above plot, we can roughly see that Amazon looks like a quite risky stock, and Google seems to be the most stable one among them.</a:t>
            </a:r>
          </a:p>
        </p:txBody>
      </p:sp>
    </p:spTree>
    <p:extLst>
      <p:ext uri="{BB962C8B-B14F-4D97-AF65-F5344CB8AC3E}">
        <p14:creationId xmlns:p14="http://schemas.microsoft.com/office/powerpoint/2010/main" val="6963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655637"/>
            <a:ext cx="5487194" cy="3046988"/>
          </a:xfrm>
          <a:prstGeom prst="rect">
            <a:avLst/>
          </a:prstGeom>
        </p:spPr>
        <p:txBody>
          <a:bodyPr wrap="square">
            <a:spAutoFit/>
          </a:bodyPr>
          <a:lstStyle/>
          <a:p>
            <a:pPr algn="just"/>
            <a:r>
              <a:rPr lang="en-US" sz="1200" b="1" dirty="0">
                <a:latin typeface="Tahoma" panose="020B0604030504040204" pitchFamily="34" charset="0"/>
                <a:ea typeface="Tahoma" panose="020B0604030504040204" pitchFamily="34" charset="0"/>
                <a:cs typeface="Tahoma" panose="020B0604030504040204" pitchFamily="34" charset="0"/>
              </a:rPr>
              <a:t>Random Portfolios Generation</a:t>
            </a:r>
          </a:p>
          <a:p>
            <a:pPr algn="just"/>
            <a:r>
              <a:rPr lang="en-US" sz="1200" dirty="0">
                <a:latin typeface="Tahoma" panose="020B0604030504040204" pitchFamily="34" charset="0"/>
                <a:ea typeface="Tahoma" panose="020B0604030504040204" pitchFamily="34" charset="0"/>
                <a:cs typeface="Tahoma" panose="020B0604030504040204" pitchFamily="34" charset="0"/>
              </a:rPr>
              <a:t>We have 4 stocks in our portfolio. One decision we have to make is how we should allocate our budget to each of stock in our portfolio. If our total budget is 1, then we can decide the weights for each stock, so that the sum of weights will be 1. And the value for weights will be the portion of budget we allocate to a specific stock. For example, if weight is 0.5 for Amazon, it means that we allocate 50% of our budget to Amazon.</a:t>
            </a:r>
          </a:p>
          <a:p>
            <a:pPr algn="just"/>
            <a:r>
              <a:rPr lang="en-US" sz="1200" dirty="0">
                <a:latin typeface="Tahoma" panose="020B0604030504040204" pitchFamily="34" charset="0"/>
                <a:ea typeface="Tahoma" panose="020B0604030504040204" pitchFamily="34" charset="0"/>
                <a:cs typeface="Tahoma" panose="020B0604030504040204" pitchFamily="34" charset="0"/>
              </a:rPr>
              <a:t>Let’s define some functions to simulate random weights to each stock in the portfolio, then calculate the portfolio’s overall </a:t>
            </a:r>
            <a:r>
              <a:rPr lang="en-US" sz="1200" dirty="0" smtClean="0">
                <a:latin typeface="Tahoma" panose="020B0604030504040204" pitchFamily="34" charset="0"/>
                <a:ea typeface="Tahoma" panose="020B0604030504040204" pitchFamily="34" charset="0"/>
                <a:cs typeface="Tahoma" panose="020B0604030504040204" pitchFamily="34" charset="0"/>
              </a:rPr>
              <a:t>annualized </a:t>
            </a:r>
            <a:r>
              <a:rPr lang="en-US" sz="1200" dirty="0">
                <a:latin typeface="Tahoma" panose="020B0604030504040204" pitchFamily="34" charset="0"/>
                <a:ea typeface="Tahoma" panose="020B0604030504040204" pitchFamily="34" charset="0"/>
                <a:cs typeface="Tahoma" panose="020B0604030504040204" pitchFamily="34" charset="0"/>
              </a:rPr>
              <a:t>returns and </a:t>
            </a:r>
            <a:r>
              <a:rPr lang="en-US" sz="1200" dirty="0" smtClean="0">
                <a:latin typeface="Tahoma" panose="020B0604030504040204" pitchFamily="34" charset="0"/>
                <a:ea typeface="Tahoma" panose="020B0604030504040204" pitchFamily="34" charset="0"/>
                <a:cs typeface="Tahoma" panose="020B0604030504040204" pitchFamily="34" charset="0"/>
              </a:rPr>
              <a:t>annualized </a:t>
            </a:r>
            <a:r>
              <a:rPr lang="en-US" sz="1200" dirty="0">
                <a:latin typeface="Tahoma" panose="020B0604030504040204" pitchFamily="34" charset="0"/>
                <a:ea typeface="Tahoma" panose="020B0604030504040204" pitchFamily="34" charset="0"/>
                <a:cs typeface="Tahoma" panose="020B0604030504040204" pitchFamily="34" charset="0"/>
              </a:rPr>
              <a:t>volatility.</a:t>
            </a:r>
          </a:p>
          <a:p>
            <a:pPr algn="just"/>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portfolio_annualised_performance</a:t>
            </a:r>
            <a:r>
              <a:rPr lang="en-US" sz="1200" dirty="0">
                <a:latin typeface="Tahoma" panose="020B0604030504040204" pitchFamily="34" charset="0"/>
                <a:ea typeface="Tahoma" panose="020B0604030504040204" pitchFamily="34" charset="0"/>
                <a:cs typeface="Tahoma" panose="020B0604030504040204" pitchFamily="34" charset="0"/>
              </a:rPr>
              <a:t>” function will calculate the returns and volatility, and to make it as an </a:t>
            </a:r>
            <a:r>
              <a:rPr lang="en-US" sz="1200" dirty="0" err="1">
                <a:latin typeface="Tahoma" panose="020B0604030504040204" pitchFamily="34" charset="0"/>
                <a:ea typeface="Tahoma" panose="020B0604030504040204" pitchFamily="34" charset="0"/>
                <a:cs typeface="Tahoma" panose="020B0604030504040204" pitchFamily="34" charset="0"/>
              </a:rPr>
              <a:t>annualised</a:t>
            </a:r>
            <a:r>
              <a:rPr lang="en-US" sz="1200" dirty="0">
                <a:latin typeface="Tahoma" panose="020B0604030504040204" pitchFamily="34" charset="0"/>
                <a:ea typeface="Tahoma" panose="020B0604030504040204" pitchFamily="34" charset="0"/>
                <a:cs typeface="Tahoma" panose="020B0604030504040204" pitchFamily="34" charset="0"/>
              </a:rPr>
              <a:t> calculation I take into account 252 as the number of trading days in one year. “</a:t>
            </a:r>
            <a:r>
              <a:rPr lang="en-US" sz="1200" dirty="0" err="1">
                <a:latin typeface="Tahoma" panose="020B0604030504040204" pitchFamily="34" charset="0"/>
                <a:ea typeface="Tahoma" panose="020B0604030504040204" pitchFamily="34" charset="0"/>
                <a:cs typeface="Tahoma" panose="020B0604030504040204" pitchFamily="34" charset="0"/>
              </a:rPr>
              <a:t>random_portfolios</a:t>
            </a:r>
            <a:r>
              <a:rPr lang="en-US" sz="1200" dirty="0">
                <a:latin typeface="Tahoma" panose="020B0604030504040204" pitchFamily="34" charset="0"/>
                <a:ea typeface="Tahoma" panose="020B0604030504040204" pitchFamily="34" charset="0"/>
                <a:cs typeface="Tahoma" panose="020B0604030504040204" pitchFamily="34" charset="0"/>
              </a:rPr>
              <a:t>” function will generate portfolios with random weights assigned to each stock, and by giving </a:t>
            </a:r>
            <a:r>
              <a:rPr lang="en-US" sz="1200" dirty="0" err="1">
                <a:latin typeface="Tahoma" panose="020B0604030504040204" pitchFamily="34" charset="0"/>
                <a:ea typeface="Tahoma" panose="020B0604030504040204" pitchFamily="34" charset="0"/>
                <a:cs typeface="Tahoma" panose="020B0604030504040204" pitchFamily="34" charset="0"/>
              </a:rPr>
              <a:t>num_portfolios</a:t>
            </a:r>
            <a:r>
              <a:rPr lang="en-US" sz="1200" dirty="0">
                <a:latin typeface="Tahoma" panose="020B0604030504040204" pitchFamily="34" charset="0"/>
                <a:ea typeface="Tahoma" panose="020B0604030504040204" pitchFamily="34" charset="0"/>
                <a:cs typeface="Tahoma" panose="020B0604030504040204" pitchFamily="34" charset="0"/>
              </a:rPr>
              <a:t> argument, you can decide how many random portfolios you want to generate.</a:t>
            </a:r>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91281" y="8656637"/>
            <a:ext cx="5575300" cy="246221"/>
          </a:xfrm>
          <a:prstGeom prst="rect">
            <a:avLst/>
          </a:prstGeom>
        </p:spPr>
        <p:txBody>
          <a:bodyPr>
            <a:spAutoFit/>
          </a:bodyPr>
          <a:lstStyle/>
          <a:p>
            <a:r>
              <a:rPr lang="en-US" sz="1000" dirty="0">
                <a:hlinkClick r:id="rId2"/>
              </a:rPr>
              <a:t>https://towardsdatascience.com/efficient-frontier-portfolio-optimisation-in-python-e7844051e7f</a:t>
            </a:r>
            <a:endParaRPr lang="en-US" sz="1000" dirty="0"/>
          </a:p>
        </p:txBody>
      </p:sp>
      <p:sp>
        <p:nvSpPr>
          <p:cNvPr id="2" name="Rectangle 1"/>
          <p:cNvSpPr/>
          <p:nvPr/>
        </p:nvSpPr>
        <p:spPr>
          <a:xfrm>
            <a:off x="91281" y="3702625"/>
            <a:ext cx="5487194" cy="3985706"/>
          </a:xfrm>
          <a:prstGeom prst="rect">
            <a:avLst/>
          </a:prstGeom>
        </p:spPr>
        <p:txBody>
          <a:bodyPr wrap="square">
            <a:spAutoFit/>
          </a:bodyPr>
          <a:lstStyle/>
          <a:p>
            <a:r>
              <a:rPr lang="en-US" sz="1100" dirty="0">
                <a:solidFill>
                  <a:srgbClr val="C00000"/>
                </a:solidFill>
                <a:latin typeface="Consolas" panose="020B0609020204030204" pitchFamily="49" charset="0"/>
                <a:ea typeface="Tahoma" panose="020B0604030504040204" pitchFamily="34" charset="0"/>
                <a:cs typeface="Tahoma" panose="020B0604030504040204" pitchFamily="34" charset="0"/>
              </a:rPr>
              <a:t>###Random Portfolio </a:t>
            </a: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returns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np.sum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 *252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std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np.sqrt</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(np.dot(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weights.T</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np.dot(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weights)))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np.sqrt</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(252)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std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random_portfolios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results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np.zeros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((3,num_portfolios))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weights_record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for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in range(</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weights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np.random.random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(4)</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weights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np.sum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weights_record.append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portfolio_std_dev</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portfolio_return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results[0,i]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portfolio_std_dev</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results[1,i]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portfolio_return</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results[2,i]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portfolio_return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portfolio_std_dev</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results,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weights_record</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p:txBody>
      </p:sp>
      <p:pic>
        <p:nvPicPr>
          <p:cNvPr id="1027" name="Picture 3" descr="https://miro.medium.com/max/239/1*GM5AULq4lvhtEzs8IpAdk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581" y="1648738"/>
            <a:ext cx="2533650" cy="314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578475" y="736689"/>
            <a:ext cx="5575300" cy="830997"/>
          </a:xfrm>
          <a:prstGeom prst="rect">
            <a:avLst/>
          </a:prstGeom>
        </p:spPr>
        <p:txBody>
          <a:bodyPr>
            <a:spAutoFit/>
          </a:bodyPr>
          <a:lstStyle/>
          <a:p>
            <a:r>
              <a:rPr lang="en-US" sz="1200" b="1" dirty="0">
                <a:latin typeface="Tahoma" panose="020B0604030504040204" pitchFamily="34" charset="0"/>
                <a:ea typeface="Tahoma" panose="020B0604030504040204" pitchFamily="34" charset="0"/>
                <a:cs typeface="Tahoma" panose="020B0604030504040204" pitchFamily="34" charset="0"/>
              </a:rPr>
              <a:t>Portfolio standard deviation</a:t>
            </a:r>
          </a:p>
          <a:p>
            <a:r>
              <a:rPr lang="en-US" sz="1200" dirty="0">
                <a:latin typeface="Tahoma" panose="020B0604030504040204" pitchFamily="34" charset="0"/>
                <a:ea typeface="Tahoma" panose="020B0604030504040204" pitchFamily="34" charset="0"/>
                <a:cs typeface="Tahoma" panose="020B0604030504040204" pitchFamily="34" charset="0"/>
              </a:rPr>
              <a:t>The first is the calculation for portfolio’s volatility in “</a:t>
            </a:r>
            <a:r>
              <a:rPr lang="en-US" sz="1200" dirty="0" err="1">
                <a:latin typeface="Tahoma" panose="020B0604030504040204" pitchFamily="34" charset="0"/>
                <a:ea typeface="Tahoma" panose="020B0604030504040204" pitchFamily="34" charset="0"/>
                <a:cs typeface="Tahoma" panose="020B0604030504040204" pitchFamily="34" charset="0"/>
              </a:rPr>
              <a:t>portfolio_annualised_performance</a:t>
            </a:r>
            <a:r>
              <a:rPr lang="en-US" sz="1200" dirty="0">
                <a:latin typeface="Tahoma" panose="020B0604030504040204" pitchFamily="34" charset="0"/>
                <a:ea typeface="Tahoma" panose="020B0604030504040204" pitchFamily="34" charset="0"/>
                <a:cs typeface="Tahoma" panose="020B0604030504040204" pitchFamily="34" charset="0"/>
              </a:rPr>
              <a:t>” function. If you look up “portfolio standard deviation formula”, you will come across formulas as below.      </a:t>
            </a:r>
          </a:p>
        </p:txBody>
      </p:sp>
      <p:sp>
        <p:nvSpPr>
          <p:cNvPr id="9" name="Rectangle 8"/>
          <p:cNvSpPr/>
          <p:nvPr/>
        </p:nvSpPr>
        <p:spPr>
          <a:xfrm>
            <a:off x="5578475" y="2055425"/>
            <a:ext cx="5575300" cy="276999"/>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This formula can be simplified if we make use of matrix notation</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035" name="Picture 11" descr="https://miro.medium.com/max/437/1*Fe8_FBagP5p3RHBhzW2Ij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049" y="2424786"/>
            <a:ext cx="4162425" cy="885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580063" y="3402973"/>
            <a:ext cx="5484018" cy="2677656"/>
          </a:xfrm>
          <a:prstGeom prst="rect">
            <a:avLst/>
          </a:prstGeom>
        </p:spPr>
        <p:txBody>
          <a:bodyPr wrap="square">
            <a:spAutoFit/>
          </a:bodyPr>
          <a:lstStyle/>
          <a:p>
            <a:pPr algn="just"/>
            <a:r>
              <a:rPr lang="en-US" sz="1200" b="1" dirty="0">
                <a:latin typeface="Tahoma" panose="020B0604030504040204" pitchFamily="34" charset="0"/>
                <a:ea typeface="Tahoma" panose="020B0604030504040204" pitchFamily="34" charset="0"/>
                <a:cs typeface="Tahoma" panose="020B0604030504040204" pitchFamily="34" charset="0"/>
              </a:rPr>
              <a:t>Sharpe ratio</a:t>
            </a:r>
          </a:p>
          <a:p>
            <a:pPr algn="just"/>
            <a:r>
              <a:rPr lang="en-US" sz="1200" dirty="0">
                <a:latin typeface="Tahoma" panose="020B0604030504040204" pitchFamily="34" charset="0"/>
                <a:ea typeface="Tahoma" panose="020B0604030504040204" pitchFamily="34" charset="0"/>
                <a:cs typeface="Tahoma" panose="020B0604030504040204" pitchFamily="34" charset="0"/>
              </a:rPr>
              <a:t>The second thing I would like to point out is the Sharpe ratio. In order to understand the Sharpe ratio, it is essential to understand the broader concept of risk-adjusted return. Risk-adjusted return refines an investment’s return by measuring how much risk is involved in producing that return, which is generally expressed as a number or rating. There could be a number of different methods of expressing risk-adjusted return, and the Sharpe ratio is one of them</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The Sharpe ratio was derived in 1966 by William Sharpe, another winner of a Nobel Memorial Prize in Economic Sciences</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The ratio describes how much excess return you are receiving for the extra volatility that you endure for holding a riskier asset. The Sharpe ratio can be expressed in below formula</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p:cNvPicPr>
            <a:picLocks noChangeAspect="1"/>
          </p:cNvPicPr>
          <p:nvPr/>
        </p:nvPicPr>
        <p:blipFill>
          <a:blip r:embed="rId5"/>
          <a:stretch>
            <a:fillRect/>
          </a:stretch>
        </p:blipFill>
        <p:spPr>
          <a:xfrm>
            <a:off x="5600990" y="6005703"/>
            <a:ext cx="2034091" cy="1365817"/>
          </a:xfrm>
          <a:prstGeom prst="rect">
            <a:avLst/>
          </a:prstGeom>
        </p:spPr>
      </p:pic>
      <p:sp>
        <p:nvSpPr>
          <p:cNvPr id="14" name="Rectangle 13"/>
          <p:cNvSpPr/>
          <p:nvPr/>
        </p:nvSpPr>
        <p:spPr>
          <a:xfrm>
            <a:off x="5555108" y="7344364"/>
            <a:ext cx="5575300" cy="1200329"/>
          </a:xfrm>
          <a:prstGeom prst="rect">
            <a:avLst/>
          </a:prstGeom>
        </p:spPr>
        <p:txBody>
          <a:bodyPr>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There are some criticisms on how the Sharpe ratio uses the standard deviation of returns as a denominator, which assumes the normal distribution of the returns. However, more often than not, the returns on financial assets tend to deviate from a normal distribution and may make interpretations of the Sharpe ratio misleading. It is for this reason that there are other methods which adjust or modify the original Sharpe </a:t>
            </a:r>
            <a:r>
              <a:rPr lang="en-US" sz="1200" dirty="0" smtClean="0">
                <a:latin typeface="Tahoma" panose="020B0604030504040204" pitchFamily="34" charset="0"/>
                <a:ea typeface="Tahoma" panose="020B0604030504040204" pitchFamily="34" charset="0"/>
                <a:cs typeface="Tahoma" panose="020B0604030504040204" pitchFamily="34" charset="0"/>
              </a:rPr>
              <a:t>ratio</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60745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8656637"/>
            <a:ext cx="5575300" cy="246221"/>
          </a:xfrm>
          <a:prstGeom prst="rect">
            <a:avLst/>
          </a:prstGeom>
        </p:spPr>
        <p:txBody>
          <a:bodyPr>
            <a:spAutoFit/>
          </a:bodyPr>
          <a:lstStyle/>
          <a:p>
            <a:r>
              <a:rPr lang="en-US" sz="1000" smtClean="0">
                <a:hlinkClick r:id="rId2"/>
              </a:rPr>
              <a:t>https://towardsdatascience.com/efficient-frontier-portfolio-optimisation-in-python-e7844051e7f</a:t>
            </a:r>
            <a:endParaRPr lang="en-US" sz="1000" dirty="0"/>
          </a:p>
        </p:txBody>
      </p:sp>
      <p:sp>
        <p:nvSpPr>
          <p:cNvPr id="3" name="Rectangle 2"/>
          <p:cNvSpPr/>
          <p:nvPr/>
        </p:nvSpPr>
        <p:spPr>
          <a:xfrm>
            <a:off x="91281" y="655637"/>
            <a:ext cx="5487194" cy="2123658"/>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Now let’s get the needed argument values for our functions. You can easily get daily returns by calling </a:t>
            </a:r>
            <a:r>
              <a:rPr lang="en-US" sz="1200" dirty="0" err="1">
                <a:latin typeface="Tahoma" panose="020B0604030504040204" pitchFamily="34" charset="0"/>
                <a:ea typeface="Tahoma" panose="020B0604030504040204" pitchFamily="34" charset="0"/>
                <a:cs typeface="Tahoma" panose="020B0604030504040204" pitchFamily="34" charset="0"/>
              </a:rPr>
              <a:t>pct_change</a:t>
            </a:r>
            <a:r>
              <a:rPr lang="en-US" sz="1200" dirty="0">
                <a:latin typeface="Tahoma" panose="020B0604030504040204" pitchFamily="34" charset="0"/>
                <a:ea typeface="Tahoma" panose="020B0604030504040204" pitchFamily="34" charset="0"/>
                <a:cs typeface="Tahoma" panose="020B0604030504040204" pitchFamily="34" charset="0"/>
              </a:rPr>
              <a:t> on the data frame with the price data. And the mean daily returns, the covariance matrix of returns are needed to calculate portfolio returns and volatility. We will generate 25,000 random portfolios. Finally, the risk-free rate has been taken from </a:t>
            </a:r>
            <a:r>
              <a:rPr lang="en-US" sz="1200" dirty="0">
                <a:latin typeface="Tahoma" panose="020B0604030504040204" pitchFamily="34" charset="0"/>
                <a:ea typeface="Tahoma" panose="020B0604030504040204" pitchFamily="34" charset="0"/>
                <a:cs typeface="Tahoma" panose="020B0604030504040204" pitchFamily="34" charset="0"/>
                <a:hlinkClick r:id="rId3"/>
              </a:rPr>
              <a:t>U.S. Department of The Treasury</a:t>
            </a:r>
            <a:r>
              <a:rPr lang="en-US" sz="1200" dirty="0">
                <a:latin typeface="Tahoma" panose="020B0604030504040204" pitchFamily="34" charset="0"/>
                <a:ea typeface="Tahoma" panose="020B0604030504040204" pitchFamily="34" charset="0"/>
                <a:cs typeface="Tahoma" panose="020B0604030504040204" pitchFamily="34" charset="0"/>
              </a:rPr>
              <a:t>. The rate of 1.78% is the 52week treasury bill rates at the start of 2018. The rationale behind this is that the historical price data is from 2016~2017, and if I assume that I implement this analysis at the start of 2018, the most updated Treasury bill rate is from the start of 2018. And I also chose 52weeks treasury bill rates to match with the </a:t>
            </a:r>
            <a:r>
              <a:rPr lang="en-US" sz="1200" dirty="0" err="1">
                <a:latin typeface="Tahoma" panose="020B0604030504040204" pitchFamily="34" charset="0"/>
                <a:ea typeface="Tahoma" panose="020B0604030504040204" pitchFamily="34" charset="0"/>
                <a:cs typeface="Tahoma" panose="020B0604030504040204" pitchFamily="34" charset="0"/>
              </a:rPr>
              <a:t>annualised</a:t>
            </a:r>
            <a:r>
              <a:rPr lang="en-US" sz="1200" dirty="0">
                <a:latin typeface="Tahoma" panose="020B0604030504040204" pitchFamily="34" charset="0"/>
                <a:ea typeface="Tahoma" panose="020B0604030504040204" pitchFamily="34" charset="0"/>
                <a:cs typeface="Tahoma" panose="020B0604030504040204" pitchFamily="34" charset="0"/>
              </a:rPr>
              <a:t> return and risk I calculated.</a:t>
            </a:r>
          </a:p>
        </p:txBody>
      </p:sp>
      <p:sp>
        <p:nvSpPr>
          <p:cNvPr id="4" name="Rectangle 3"/>
          <p:cNvSpPr/>
          <p:nvPr/>
        </p:nvSpPr>
        <p:spPr>
          <a:xfrm>
            <a:off x="91281" y="2713037"/>
            <a:ext cx="5575300" cy="1200329"/>
          </a:xfrm>
          <a:prstGeom prst="rect">
            <a:avLst/>
          </a:prstGeom>
        </p:spPr>
        <p:txBody>
          <a:bodyPr>
            <a:spAutoFit/>
          </a:bodyPr>
          <a:lstStyle/>
          <a:p>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Table =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df.copy</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returns </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table.pct_change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returns.mean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returns.cov</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25000</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0.0178</a:t>
            </a:r>
          </a:p>
        </p:txBody>
      </p:sp>
      <p:sp>
        <p:nvSpPr>
          <p:cNvPr id="5" name="Rectangle 4"/>
          <p:cNvSpPr/>
          <p:nvPr/>
        </p:nvSpPr>
        <p:spPr>
          <a:xfrm>
            <a:off x="91281" y="3898245"/>
            <a:ext cx="5487194" cy="1938992"/>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Let me briefly explain what below function is doing. First, it generates random portfolio and gets the results (portfolio returns, portfolio volatility, portfolio Sharpe ratio) and weights for the corresponding result. Then by locating the one with the highest Sharpe ratio portfolio, it displays maximum Sharpe ratio portfolio as red star sign. And does similar steps for minimum volatility portfolio, and displays it as a green star on the plot. All the randomly generated portfolios will be also plotted with </a:t>
            </a:r>
            <a:r>
              <a:rPr lang="en-US" sz="1200" dirty="0" err="1">
                <a:latin typeface="Tahoma" panose="020B0604030504040204" pitchFamily="34" charset="0"/>
                <a:ea typeface="Tahoma" panose="020B0604030504040204" pitchFamily="34" charset="0"/>
                <a:cs typeface="Tahoma" panose="020B0604030504040204" pitchFamily="34" charset="0"/>
              </a:rPr>
              <a:t>colour</a:t>
            </a:r>
            <a:r>
              <a:rPr lang="en-US" sz="1200" dirty="0">
                <a:latin typeface="Tahoma" panose="020B0604030504040204" pitchFamily="34" charset="0"/>
                <a:ea typeface="Tahoma" panose="020B0604030504040204" pitchFamily="34" charset="0"/>
                <a:cs typeface="Tahoma" panose="020B0604030504040204" pitchFamily="34" charset="0"/>
              </a:rPr>
              <a:t> map applied to them based on the Sharpe ratio. Bluer, higher the Sharpe ratio</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And for these two optimal portfolios, it will also show how it allocates the budget within the portfolio.</a:t>
            </a:r>
          </a:p>
        </p:txBody>
      </p:sp>
      <p:sp>
        <p:nvSpPr>
          <p:cNvPr id="8" name="Rectangle 7"/>
          <p:cNvSpPr/>
          <p:nvPr/>
        </p:nvSpPr>
        <p:spPr>
          <a:xfrm>
            <a:off x="5578475" y="341332"/>
            <a:ext cx="5575300" cy="8894743"/>
          </a:xfrm>
          <a:prstGeom prst="rect">
            <a:avLst/>
          </a:prstGeom>
        </p:spPr>
        <p:txBody>
          <a:bodyPr>
            <a:spAutoFit/>
          </a:bodyPr>
          <a:lstStyle/>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display_simulated_ef_with_random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results, weights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random_portfolios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max_sharpe_idx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np.argmax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(results[2])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sdp</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rp</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results[0,max_sharpe_idx], results[1,max_sharpe_idx]</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pd.DataFrame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max_sharpe_idx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],index=</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table.columns,columns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=['allocation'])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*100,2)for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in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max_sharpe_allocation.T</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min_vol_idx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np.argmin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(results[0])</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sdp_min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rp_min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results[0,min_vol_idx], results[1,min_vol_idx]</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pd.DataFrame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min_vol_idx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],index=</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table.columns,columns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=['allocation'])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*100,2)for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in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min_vol_allocation.T</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 "-"*80</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print("Maximum Sharpe Ratio Portfolio Allocation")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Return:%.3f' % round(rp,2))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Volatility:%.3f' % round(sdp,2))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 "\n"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 "-"*80</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print("Minimum Volatility Portfolio Allocation")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Return:%.3f' % round(rp_min,2))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 %.3f' % round(sdp_min,2))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 "\n"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plt.figure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figsize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=(10, 7))</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plt.scatter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(results[0,:],results[1,:],c=results[2,:],</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cmap</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YlGnBu</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marker='o', s=10, alpha=0.3)</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plt.colorbar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plt.scatter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sdp,rp,marker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='*',color='</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=500, label='Maximum Sharpe ratio')</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plt.scatter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sdp_min,rp_min,marker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='*',color='</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=500, label='Minimum volatility')</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plt.title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('Simulated Portfolio Optimization based on Efficient Frontier')</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plt.xlabel</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plt.ylabel</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plt.legend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labelspacing</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=0.8)</a:t>
            </a: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display_simulated_ef_with_random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cov_matrix,num_portfolios,risk_free_rate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48406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8715216"/>
            <a:ext cx="5575300" cy="246221"/>
          </a:xfrm>
          <a:prstGeom prst="rect">
            <a:avLst/>
          </a:prstGeom>
        </p:spPr>
        <p:txBody>
          <a:bodyPr>
            <a:spAutoFit/>
          </a:bodyPr>
          <a:lstStyle/>
          <a:p>
            <a:r>
              <a:rPr lang="en-US" sz="1000" dirty="0">
                <a:latin typeface="+mj-lt"/>
                <a:hlinkClick r:id="rId2"/>
              </a:rPr>
              <a:t>https://www.kdnuggets.com/2019/06/optimization-python-money-risk.html</a:t>
            </a:r>
            <a:endParaRPr lang="en-US" sz="1000" dirty="0">
              <a:latin typeface="+mj-lt"/>
            </a:endParaRPr>
          </a:p>
        </p:txBody>
      </p:sp>
      <p:sp>
        <p:nvSpPr>
          <p:cNvPr id="5" name="Rectangle 4"/>
          <p:cNvSpPr/>
          <p:nvPr/>
        </p:nvSpPr>
        <p:spPr>
          <a:xfrm>
            <a:off x="91281" y="960437"/>
            <a:ext cx="5487194" cy="7663636"/>
          </a:xfrm>
          <a:prstGeom prst="rect">
            <a:avLst/>
          </a:prstGeom>
        </p:spPr>
        <p:txBody>
          <a:bodyPr wrap="square">
            <a:spAutoFit/>
          </a:bodyPr>
          <a:lstStyle/>
          <a:p>
            <a:pPr algn="just"/>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Introduction</a:t>
            </a: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One of the major goals of the modern enterprise of data science and analytics is to </a:t>
            </a:r>
            <a:r>
              <a:rPr lang="en-US" sz="1200" dirty="0">
                <a:solidFill>
                  <a:srgbClr val="551A8B"/>
                </a:solidFill>
                <a:latin typeface="Tahoma" panose="020B0604030504040204" pitchFamily="34" charset="0"/>
                <a:ea typeface="Tahoma" panose="020B0604030504040204" pitchFamily="34" charset="0"/>
                <a:cs typeface="Tahoma" panose="020B0604030504040204" pitchFamily="34" charset="0"/>
                <a:hlinkClick r:id="rId3"/>
              </a:rPr>
              <a:t>solve complex optimization problems for business and technology companies</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 to maximize their profit.</a:t>
            </a: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In my article “</a:t>
            </a:r>
            <a:r>
              <a:rPr lang="en-US" sz="1200" dirty="0">
                <a:solidFill>
                  <a:srgbClr val="551A8B"/>
                </a:solidFill>
                <a:latin typeface="Tahoma" panose="020B0604030504040204" pitchFamily="34" charset="0"/>
                <a:ea typeface="Tahoma" panose="020B0604030504040204" pitchFamily="34" charset="0"/>
                <a:cs typeface="Tahoma" panose="020B0604030504040204" pitchFamily="34" charset="0"/>
                <a:hlinkClick r:id="rId4"/>
              </a:rPr>
              <a:t>Linear Programming and Discrete Optimization with Python</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 we touched on basic discrete optimization concepts and introduced a </a:t>
            </a:r>
            <a:r>
              <a:rPr lang="en-US" sz="1200" dirty="0">
                <a:solidFill>
                  <a:srgbClr val="551A8B"/>
                </a:solidFill>
                <a:latin typeface="Tahoma" panose="020B0604030504040204" pitchFamily="34" charset="0"/>
                <a:ea typeface="Tahoma" panose="020B0604030504040204" pitchFamily="34" charset="0"/>
                <a:cs typeface="Tahoma" panose="020B0604030504040204" pitchFamily="34" charset="0"/>
                <a:hlinkClick r:id="rId5"/>
              </a:rPr>
              <a:t>Python library </a:t>
            </a:r>
            <a:r>
              <a:rPr lang="en-US" sz="1200" dirty="0" err="1">
                <a:solidFill>
                  <a:srgbClr val="551A8B"/>
                </a:solidFill>
                <a:latin typeface="Tahoma" panose="020B0604030504040204" pitchFamily="34" charset="0"/>
                <a:ea typeface="Tahoma" panose="020B0604030504040204" pitchFamily="34" charset="0"/>
                <a:cs typeface="Tahoma" panose="020B0604030504040204" pitchFamily="34" charset="0"/>
                <a:hlinkClick r:id="rId5"/>
              </a:rPr>
              <a:t>PuLP</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 for solving such problems.</a:t>
            </a: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Although a </a:t>
            </a:r>
            <a:r>
              <a:rPr lang="en-US" sz="1200" dirty="0">
                <a:solidFill>
                  <a:srgbClr val="551A8B"/>
                </a:solidFill>
                <a:latin typeface="Tahoma" panose="020B0604030504040204" pitchFamily="34" charset="0"/>
                <a:ea typeface="Tahoma" panose="020B0604030504040204" pitchFamily="34" charset="0"/>
                <a:cs typeface="Tahoma" panose="020B0604030504040204" pitchFamily="34" charset="0"/>
                <a:hlinkClick r:id="rId6"/>
              </a:rPr>
              <a:t>linear programming (LP) problem</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 is defined only by linear objective function and constraints, it can be applied to a surprisingly wide variety of problems in diverse domains ranging from healthcare to economics, business to military.</a:t>
            </a: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In this article, we show one such amazing application of LP using Python programming in the area of economic planning — </a:t>
            </a:r>
            <a:r>
              <a:rPr lang="en-US" sz="1200" b="1" i="1" dirty="0">
                <a:solidFill>
                  <a:srgbClr val="111111"/>
                </a:solidFill>
                <a:latin typeface="Tahoma" panose="020B0604030504040204" pitchFamily="34" charset="0"/>
                <a:ea typeface="Tahoma" panose="020B0604030504040204" pitchFamily="34" charset="0"/>
                <a:cs typeface="Tahoma" panose="020B0604030504040204" pitchFamily="34" charset="0"/>
              </a:rPr>
              <a:t>maximizing the expected profit from a stock market investment portfolio while minimizing the risk associated with it</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p>
          <a:p>
            <a:pPr algn="just"/>
            <a:endParaRPr lang="en-US" sz="12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How to maximize profit and minimize risk in the stock market?</a:t>
            </a: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The 1990 Nobel prize in Economics went to Harry Markowitz, acknowledged for his famous Modern Portfolio Theory (MPT), as it is known in the parlance of financial markets. The original paper was published long back in 1952</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p>
          <a:p>
            <a:pPr algn="just"/>
            <a:endParaRPr lang="en-US" sz="12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A good, balanced portfolio must offer both protections (minimizing the risk) and opportunities (maximizing profit</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And, when concepts such as minimization and maximization are involved, it is natural to cast the problem in terms of mathematical optimization theory</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The fundamental idea is rather simple and is rooted in the innate human nature of risk aversion</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In general, stock market statistics show that higher risk is associated with a greater probability of higher return and lower risk with a greater probability of smaller return</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MPT assumes that investors are risk-averse, meaning that given two portfolios that offer the same expected return, investors will prefer the less risky one. Think about it. You will collect high-risk stocks only if they carry a high probability of large return percentage</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But how to quantify the risk? It is a murky concept for sure and can mean different things to different people. However, in the generally accepted economic theory, the variability (volatility) of a stock price (defined over a fixed time horizon) is equated with risk</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Therefore, the central optimization problem is to minimize the risk while ensuring a certain amount of return in profits. Or, maximizing the profit while keeping the risk below a certain threshold.</a:t>
            </a:r>
            <a:endParaRPr lang="en-US" sz="12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104131" y="731837"/>
            <a:ext cx="3057247" cy="307777"/>
          </a:xfrm>
          <a:prstGeom prst="rect">
            <a:avLst/>
          </a:prstGeom>
        </p:spPr>
        <p:txBody>
          <a:bodyPr wrap="none">
            <a:spAutoFit/>
          </a:bodyPr>
          <a:lstStyle/>
          <a:p>
            <a:r>
              <a:rPr lang="en-US" sz="1400" b="1" dirty="0" smtClean="0">
                <a:solidFill>
                  <a:srgbClr val="000000"/>
                </a:solidFill>
                <a:latin typeface="Arial" panose="020B0604020202020204" pitchFamily="34" charset="0"/>
              </a:rPr>
              <a:t>Case -2 : Modern Portfolio Theory</a:t>
            </a:r>
            <a:endParaRPr lang="en-US" sz="1400" b="1" i="0" dirty="0">
              <a:solidFill>
                <a:srgbClr val="000000"/>
              </a:solidFill>
              <a:effectLst/>
              <a:latin typeface="Arial" panose="020B0604020202020204" pitchFamily="34" charset="0"/>
            </a:endParaRPr>
          </a:p>
        </p:txBody>
      </p:sp>
      <p:sp>
        <p:nvSpPr>
          <p:cNvPr id="9" name="Rectangle 8"/>
          <p:cNvSpPr/>
          <p:nvPr/>
        </p:nvSpPr>
        <p:spPr>
          <a:xfrm>
            <a:off x="5563430" y="731837"/>
            <a:ext cx="5575300" cy="276999"/>
          </a:xfrm>
          <a:prstGeom prst="rect">
            <a:avLst/>
          </a:prstGeom>
        </p:spPr>
        <p:txBody>
          <a:bodyPr>
            <a:spAutoFit/>
          </a:bodyPr>
          <a:lstStyle/>
          <a:p>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How is risk aversion measured in modern portfolio theory (MPT)?</a:t>
            </a:r>
            <a:endParaRPr lang="en-US" sz="1200" b="1"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5557246" y="8820705"/>
            <a:ext cx="5575300" cy="369332"/>
          </a:xfrm>
          <a:prstGeom prst="rect">
            <a:avLst/>
          </a:prstGeom>
        </p:spPr>
        <p:txBody>
          <a:bodyPr>
            <a:spAutoFit/>
          </a:bodyPr>
          <a:lstStyle/>
          <a:p>
            <a:r>
              <a:rPr lang="en-US" sz="900" dirty="0">
                <a:latin typeface="+mj-lt"/>
                <a:hlinkClick r:id="rId7"/>
              </a:rPr>
              <a:t>https://</a:t>
            </a:r>
            <a:r>
              <a:rPr lang="en-US" sz="900" dirty="0" smtClean="0">
                <a:latin typeface="+mj-lt"/>
                <a:hlinkClick r:id="rId7"/>
              </a:rPr>
              <a:t>www.investopedia.com/ask/answers/041615/how-risk-aversion-measured-modern-portfolio-theory-mpt.asp</a:t>
            </a:r>
            <a:endParaRPr lang="en-US" sz="900" dirty="0" smtClean="0">
              <a:latin typeface="+mj-lt"/>
            </a:endParaRPr>
          </a:p>
          <a:p>
            <a:r>
              <a:rPr lang="en-US" sz="900" dirty="0">
                <a:hlinkClick r:id="rId8"/>
              </a:rPr>
              <a:t>https://www.investopedia.com/ask/answers/041415/variance-good-or-bad-stock-investors.asp</a:t>
            </a:r>
            <a:endParaRPr lang="en-US" sz="900" dirty="0">
              <a:latin typeface="+mj-lt"/>
            </a:endParaRPr>
          </a:p>
        </p:txBody>
      </p:sp>
      <p:sp>
        <p:nvSpPr>
          <p:cNvPr id="12" name="Rectangle 11"/>
          <p:cNvSpPr/>
          <p:nvPr/>
        </p:nvSpPr>
        <p:spPr>
          <a:xfrm>
            <a:off x="5577681" y="884237"/>
            <a:ext cx="5466759" cy="8034892"/>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According to modern portfolio theory (MPT), degrees of risk aversion are defined by the additional marginal return an investor needs to accept more risk. The required additional marginal return is calculated as the standard deviation of the return on investment (ROI), otherwise known as the square root of the variance.</a:t>
            </a:r>
          </a:p>
          <a:p>
            <a:pPr algn="just"/>
            <a:r>
              <a:rPr lang="en-US" sz="1200" dirty="0">
                <a:latin typeface="Tahoma" panose="020B0604030504040204" pitchFamily="34" charset="0"/>
                <a:ea typeface="Tahoma" panose="020B0604030504040204" pitchFamily="34" charset="0"/>
                <a:cs typeface="Tahoma" panose="020B0604030504040204" pitchFamily="34" charset="0"/>
              </a:rPr>
              <a:t>The general level of risk aversion in the markets can be seen in two ways: by the risk premium assessed on assets above the risk-free level and by the actual pricing of risk-free assets</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Modern Portfolio Theory and Risk</a:t>
            </a:r>
          </a:p>
          <a:p>
            <a:pPr algn="just"/>
            <a:r>
              <a:rPr lang="en-US" sz="1200" dirty="0">
                <a:latin typeface="Tahoma" panose="020B0604030504040204" pitchFamily="34" charset="0"/>
                <a:ea typeface="Tahoma" panose="020B0604030504040204" pitchFamily="34" charset="0"/>
                <a:cs typeface="Tahoma" panose="020B0604030504040204" pitchFamily="34" charset="0"/>
              </a:rPr>
              <a:t>When MPT was introduced, its definition of risk, or the standard deviation from the mean, seemed unorthodox. Over time, standard deviation probably became the most-used gauge for investment risk.</a:t>
            </a:r>
          </a:p>
          <a:p>
            <a:pPr algn="just"/>
            <a:r>
              <a:rPr lang="en-US" sz="1200" dirty="0">
                <a:latin typeface="Tahoma" panose="020B0604030504040204" pitchFamily="34" charset="0"/>
                <a:ea typeface="Tahoma" panose="020B0604030504040204" pitchFamily="34" charset="0"/>
                <a:cs typeface="Tahoma" panose="020B0604030504040204" pitchFamily="34" charset="0"/>
              </a:rPr>
              <a:t>Standard deviation shows how dramatically an asset's returns oscillate over a period of time. A trading range around the mean price can be created using the upswings and downswings as measured by standard deviation. Investors use this information to estimate possible returns for future portfolios.</a:t>
            </a:r>
          </a:p>
          <a:p>
            <a:pPr algn="just"/>
            <a:r>
              <a:rPr lang="en-US" sz="1200" dirty="0">
                <a:latin typeface="Tahoma" panose="020B0604030504040204" pitchFamily="34" charset="0"/>
                <a:ea typeface="Tahoma" panose="020B0604030504040204" pitchFamily="34" charset="0"/>
                <a:cs typeface="Tahoma" panose="020B0604030504040204" pitchFamily="34" charset="0"/>
              </a:rPr>
              <a:t>Those who are more risk averse tend to want assets with lower standard deviations. A lower deviation from the mean suggests the asset's price experiences less volatility and there is a lower probability for major loss. Aggressive investors are comfortable with a higher standard deviation because it suggests higher returns are also possible.</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Is variance good or bad for stock investors?</a:t>
            </a:r>
          </a:p>
          <a:p>
            <a:pPr algn="just"/>
            <a:r>
              <a:rPr lang="en-US" sz="1200" dirty="0">
                <a:latin typeface="Tahoma" panose="020B0604030504040204" pitchFamily="34" charset="0"/>
                <a:ea typeface="Tahoma" panose="020B0604030504040204" pitchFamily="34" charset="0"/>
                <a:cs typeface="Tahoma" panose="020B0604030504040204" pitchFamily="34" charset="0"/>
              </a:rPr>
              <a:t>Variance is neither good nor bad for investors in and of itself. However, high variance in a stock is associated with higher risk, along with a higher return. Low variance is associated with lower risk and a lower return. High variance stocks tend to be good for aggressive investors who are less risk-averse, while low variance stocks tend to be good for conservative investors who have less risk tolerance.</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Variance is a measurement of the degree of risk in an investment. Risk reflects the chance that an investment's actual return, or its gain or loss over a specific period, is higher or lower than expected. There is a possibility some, or all, of the investment will be lost.</a:t>
            </a:r>
          </a:p>
          <a:p>
            <a:pPr algn="just"/>
            <a:r>
              <a:rPr lang="en-US" sz="1200" dirty="0">
                <a:latin typeface="Tahoma" panose="020B0604030504040204" pitchFamily="34" charset="0"/>
                <a:ea typeface="Tahoma" panose="020B0604030504040204" pitchFamily="34" charset="0"/>
                <a:cs typeface="Tahoma" panose="020B0604030504040204" pitchFamily="34" charset="0"/>
              </a:rPr>
              <a:t>What Is Modern Portfolio Theory (MPT)?</a:t>
            </a:r>
          </a:p>
          <a:p>
            <a:pPr algn="just"/>
            <a:r>
              <a:rPr lang="en-US" sz="1200" dirty="0">
                <a:latin typeface="Tahoma" panose="020B0604030504040204" pitchFamily="34" charset="0"/>
                <a:ea typeface="Tahoma" panose="020B0604030504040204" pitchFamily="34" charset="0"/>
                <a:cs typeface="Tahoma" panose="020B0604030504040204" pitchFamily="34" charset="0"/>
              </a:rPr>
              <a:t>Modern portfolio theory (MPT) is a theory on how risk-averse investors can construct portfolios to optimize or maximize expected return based on a given level of market risk, emphasizing that risk is an inherent part of higher reward. According to the theory, it's possible to construct an "efficient frontier" of optimal portfolios offering the maximum possible expected return for a given level of risk. This theory was pioneered by Harry Markowitz in his paper "Portfolio Selection,"</a:t>
            </a:r>
          </a:p>
        </p:txBody>
      </p:sp>
    </p:spTree>
    <p:extLst>
      <p:ext uri="{BB962C8B-B14F-4D97-AF65-F5344CB8AC3E}">
        <p14:creationId xmlns:p14="http://schemas.microsoft.com/office/powerpoint/2010/main" val="1581683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8656637"/>
            <a:ext cx="5575300" cy="246221"/>
          </a:xfrm>
          <a:prstGeom prst="rect">
            <a:avLst/>
          </a:prstGeom>
        </p:spPr>
        <p:txBody>
          <a:bodyPr>
            <a:spAutoFit/>
          </a:bodyPr>
          <a:lstStyle/>
          <a:p>
            <a:r>
              <a:rPr lang="en-US" sz="1000" dirty="0" smtClean="0">
                <a:hlinkClick r:id="rId2"/>
              </a:rPr>
              <a:t>https://towardsdatascience.com/efficient-frontier-portfolio-optimisation-in-python-e7844051e7f</a:t>
            </a:r>
            <a:endParaRPr lang="en-US" sz="1000" dirty="0"/>
          </a:p>
        </p:txBody>
      </p:sp>
      <p:sp>
        <p:nvSpPr>
          <p:cNvPr id="3" name="Rectangle 2"/>
          <p:cNvSpPr/>
          <p:nvPr/>
        </p:nvSpPr>
        <p:spPr>
          <a:xfrm>
            <a:off x="31266" y="808037"/>
            <a:ext cx="5575300" cy="2123658"/>
          </a:xfrm>
          <a:prstGeom prst="rect">
            <a:avLst/>
          </a:prstGeom>
        </p:spPr>
        <p:txBody>
          <a:bodyPr>
            <a:spAutoFit/>
          </a:bodyPr>
          <a:lstStyle/>
          <a:p>
            <a:r>
              <a:rPr lang="en-US" sz="1200" b="1" dirty="0">
                <a:solidFill>
                  <a:srgbClr val="C00000"/>
                </a:solidFill>
                <a:latin typeface="Consolas" panose="020B0609020204030204" pitchFamily="49" charset="0"/>
              </a:rPr>
              <a:t>Maximum Sharpe Ratio Portfolio Allocation</a:t>
            </a:r>
          </a:p>
          <a:p>
            <a:r>
              <a:rPr lang="en-US" sz="1200" dirty="0" err="1" smtClean="0">
                <a:solidFill>
                  <a:srgbClr val="C00000"/>
                </a:solidFill>
                <a:latin typeface="Consolas" panose="020B0609020204030204" pitchFamily="49" charset="0"/>
              </a:rPr>
              <a:t>Annualised</a:t>
            </a:r>
            <a:r>
              <a:rPr lang="en-US" sz="1200" dirty="0" smtClean="0">
                <a:solidFill>
                  <a:srgbClr val="C00000"/>
                </a:solidFill>
                <a:latin typeface="Consolas" panose="020B0609020204030204" pitchFamily="49" charset="0"/>
              </a:rPr>
              <a:t> Return:0.330</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a:t>
            </a:r>
            <a:r>
              <a:rPr lang="en-US" sz="1200" dirty="0" smtClean="0">
                <a:solidFill>
                  <a:srgbClr val="C00000"/>
                </a:solidFill>
                <a:latin typeface="Consolas" panose="020B0609020204030204" pitchFamily="49" charset="0"/>
              </a:rPr>
              <a:t>Volatility:0.230</a:t>
            </a:r>
          </a:p>
          <a:p>
            <a:r>
              <a:rPr lang="en-US" sz="1200" dirty="0">
                <a:solidFill>
                  <a:srgbClr val="C00000"/>
                </a:solidFill>
                <a:latin typeface="Consolas" panose="020B0609020204030204" pitchFamily="49" charset="0"/>
              </a:rPr>
              <a:t> </a:t>
            </a:r>
            <a:r>
              <a:rPr lang="en-US" sz="1200" dirty="0" smtClean="0">
                <a:solidFill>
                  <a:srgbClr val="C00000"/>
                </a:solidFill>
                <a:latin typeface="Consolas" panose="020B0609020204030204" pitchFamily="49" charset="0"/>
              </a:rPr>
              <a:t>            </a:t>
            </a:r>
            <a:r>
              <a:rPr lang="en-US" sz="1200" dirty="0" err="1" smtClean="0">
                <a:solidFill>
                  <a:srgbClr val="C00000"/>
                </a:solidFill>
                <a:latin typeface="Consolas" panose="020B0609020204030204" pitchFamily="49" charset="0"/>
              </a:rPr>
              <a:t>aapl</a:t>
            </a:r>
            <a:r>
              <a:rPr lang="en-US" sz="1200" dirty="0" smtClean="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googl</a:t>
            </a:r>
            <a:r>
              <a:rPr lang="en-US" sz="1200" dirty="0">
                <a:solidFill>
                  <a:srgbClr val="C00000"/>
                </a:solidFill>
                <a:latin typeface="Consolas" panose="020B0609020204030204" pitchFamily="49" charset="0"/>
              </a:rPr>
              <a:t>   fb</a:t>
            </a:r>
          </a:p>
          <a:p>
            <a:r>
              <a:rPr lang="en-US" sz="1200" dirty="0">
                <a:solidFill>
                  <a:srgbClr val="C00000"/>
                </a:solidFill>
                <a:latin typeface="Consolas" panose="020B0609020204030204" pitchFamily="49" charset="0"/>
              </a:rPr>
              <a:t>allocation  63.46  36.09   0.25  </a:t>
            </a:r>
            <a:r>
              <a:rPr lang="en-US" sz="1200" dirty="0" smtClean="0">
                <a:solidFill>
                  <a:srgbClr val="C00000"/>
                </a:solidFill>
                <a:latin typeface="Consolas" panose="020B0609020204030204" pitchFamily="49" charset="0"/>
              </a:rPr>
              <a:t>0.2</a:t>
            </a:r>
          </a:p>
          <a:p>
            <a:endParaRPr lang="en-US" sz="1200" dirty="0">
              <a:solidFill>
                <a:srgbClr val="C00000"/>
              </a:solidFill>
              <a:latin typeface="Consolas" panose="020B0609020204030204" pitchFamily="49" charset="0"/>
            </a:endParaRPr>
          </a:p>
          <a:p>
            <a:r>
              <a:rPr lang="en-US" sz="1200" b="1" dirty="0">
                <a:solidFill>
                  <a:srgbClr val="C00000"/>
                </a:solidFill>
                <a:latin typeface="Consolas" panose="020B0609020204030204" pitchFamily="49" charset="0"/>
              </a:rPr>
              <a:t>Minimum Volatility Portfolio Allocation</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a:t>
            </a:r>
            <a:r>
              <a:rPr lang="en-US" sz="1200" dirty="0" smtClean="0">
                <a:solidFill>
                  <a:srgbClr val="C00000"/>
                </a:solidFill>
                <a:latin typeface="Consolas" panose="020B0609020204030204" pitchFamily="49" charset="0"/>
              </a:rPr>
              <a:t>Return:0.260</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a:t>
            </a:r>
            <a:r>
              <a:rPr lang="en-US" sz="1200" dirty="0" smtClean="0">
                <a:solidFill>
                  <a:srgbClr val="C00000"/>
                </a:solidFill>
                <a:latin typeface="Consolas" panose="020B0609020204030204" pitchFamily="49" charset="0"/>
              </a:rPr>
              <a:t>0.210</a:t>
            </a:r>
          </a:p>
          <a:p>
            <a:r>
              <a:rPr lang="en-US" sz="1200" dirty="0">
                <a:solidFill>
                  <a:srgbClr val="C00000"/>
                </a:solidFill>
                <a:latin typeface="Consolas" panose="020B0609020204030204" pitchFamily="49" charset="0"/>
              </a:rPr>
              <a:t> </a:t>
            </a:r>
            <a:r>
              <a:rPr lang="en-US" sz="1200" dirty="0" smtClean="0">
                <a:solidFill>
                  <a:srgbClr val="C00000"/>
                </a:solidFill>
                <a:latin typeface="Consolas" panose="020B0609020204030204" pitchFamily="49" charset="0"/>
              </a:rPr>
              <a:t>            </a:t>
            </a:r>
            <a:r>
              <a:rPr lang="en-US" sz="1200" dirty="0" err="1" smtClean="0">
                <a:solidFill>
                  <a:srgbClr val="C00000"/>
                </a:solidFill>
                <a:latin typeface="Consolas" panose="020B0609020204030204" pitchFamily="49" charset="0"/>
              </a:rPr>
              <a:t>aapl</a:t>
            </a:r>
            <a:r>
              <a:rPr lang="en-US" sz="1200" dirty="0" smtClean="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googl</a:t>
            </a:r>
            <a:r>
              <a:rPr lang="en-US" sz="1200" dirty="0">
                <a:solidFill>
                  <a:srgbClr val="C00000"/>
                </a:solidFill>
                <a:latin typeface="Consolas" panose="020B0609020204030204" pitchFamily="49" charset="0"/>
              </a:rPr>
              <a:t>     fb</a:t>
            </a:r>
          </a:p>
          <a:p>
            <a:r>
              <a:rPr lang="en-US" sz="1200" dirty="0">
                <a:solidFill>
                  <a:srgbClr val="C00000"/>
                </a:solidFill>
                <a:latin typeface="Consolas" panose="020B0609020204030204" pitchFamily="49" charset="0"/>
              </a:rPr>
              <a:t>allocation  36.74  4.69  46.58  11.99</a:t>
            </a:r>
          </a:p>
        </p:txBody>
      </p:sp>
      <p:sp>
        <p:nvSpPr>
          <p:cNvPr id="4" name="Rectangle 3"/>
          <p:cNvSpPr/>
          <p:nvPr/>
        </p:nvSpPr>
        <p:spPr>
          <a:xfrm>
            <a:off x="34983" y="2925693"/>
            <a:ext cx="5575300" cy="1938992"/>
          </a:xfrm>
          <a:prstGeom prst="rect">
            <a:avLst/>
          </a:prstGeom>
        </p:spPr>
        <p:txBody>
          <a:bodyPr>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For minimum risk portfolio, we can see that more than half of our budget is allocated to Google. If you take another look at the daily return plot from earlier, you can see that Google is the least volatile stock of four, so allocating a large percentage to Google for minimum risk portfolio makes intuitive sense.</a:t>
            </a:r>
          </a:p>
          <a:p>
            <a:pPr algn="just"/>
            <a:r>
              <a:rPr lang="en-US" sz="1200" dirty="0">
                <a:latin typeface="Tahoma" panose="020B0604030504040204" pitchFamily="34" charset="0"/>
                <a:ea typeface="Tahoma" panose="020B0604030504040204" pitchFamily="34" charset="0"/>
                <a:cs typeface="Tahoma" panose="020B0604030504040204" pitchFamily="34" charset="0"/>
              </a:rPr>
              <a:t>If we are willing to take higher risk for higher return, one that gives us the best risk-adjusted return is the one with maximum Sharpe ratio. In this scenario, we are allocating a significant portion to Amazon and Facebook, which are quite volatile stocks from the previous plot of daily returns. And Google which had more than 50% in the case of minimum risk portfolio, has less than 1% budget allocated to it.</a:t>
            </a:r>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3"/>
          <a:stretch>
            <a:fillRect/>
          </a:stretch>
        </p:blipFill>
        <p:spPr>
          <a:xfrm>
            <a:off x="102645" y="4864685"/>
            <a:ext cx="5398836" cy="3487152"/>
          </a:xfrm>
          <a:prstGeom prst="rect">
            <a:avLst/>
          </a:prstGeom>
        </p:spPr>
      </p:pic>
      <p:sp>
        <p:nvSpPr>
          <p:cNvPr id="6" name="Rectangle 5"/>
          <p:cNvSpPr/>
          <p:nvPr/>
        </p:nvSpPr>
        <p:spPr>
          <a:xfrm>
            <a:off x="5578475" y="731837"/>
            <a:ext cx="5485606" cy="1231106"/>
          </a:xfrm>
          <a:prstGeom prst="rect">
            <a:avLst/>
          </a:prstGeom>
        </p:spPr>
        <p:txBody>
          <a:bodyPr wrap="square">
            <a:spAutoFit/>
          </a:bodyPr>
          <a:lstStyle/>
          <a:p>
            <a:pPr algn="just"/>
            <a:r>
              <a:rPr lang="en-US" sz="1400" b="1" dirty="0">
                <a:latin typeface="Tahoma" panose="020B0604030504040204" pitchFamily="34" charset="0"/>
                <a:ea typeface="Tahoma" panose="020B0604030504040204" pitchFamily="34" charset="0"/>
                <a:cs typeface="Tahoma" panose="020B0604030504040204" pitchFamily="34" charset="0"/>
              </a:rPr>
              <a:t>Efficient Frontier</a:t>
            </a:r>
          </a:p>
          <a:p>
            <a:pPr algn="just"/>
            <a:r>
              <a:rPr lang="en-US" sz="1200" dirty="0">
                <a:latin typeface="Tahoma" panose="020B0604030504040204" pitchFamily="34" charset="0"/>
                <a:ea typeface="Tahoma" panose="020B0604030504040204" pitchFamily="34" charset="0"/>
                <a:cs typeface="Tahoma" panose="020B0604030504040204" pitchFamily="34" charset="0"/>
              </a:rPr>
              <a:t>From the plot of the randomly simulated portfolios, we can see it forms a shape of an arch line on the top of clustered blue dots. This line is called efficient frontier. Why is it efficient? Because points along the line will give you the lowest risk for a given target return. All the other dots right to the line will give you higher risk with same returns. If the expected returns are the same</a:t>
            </a:r>
          </a:p>
        </p:txBody>
      </p:sp>
      <p:sp>
        <p:nvSpPr>
          <p:cNvPr id="7" name="Rectangle 6"/>
          <p:cNvSpPr/>
          <p:nvPr/>
        </p:nvSpPr>
        <p:spPr>
          <a:xfrm>
            <a:off x="5533628" y="1974059"/>
            <a:ext cx="5575300" cy="2862322"/>
          </a:xfrm>
          <a:prstGeom prst="rect">
            <a:avLst/>
          </a:prstGeom>
        </p:spPr>
        <p:txBody>
          <a:bodyPr>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The way we found the two kinds of optimal portfolio above was by simulating many possible random choices and pick the best ones (either minimum risk or maximum risk-adjusted return). We can also implement this by using </a:t>
            </a:r>
            <a:r>
              <a:rPr lang="en-US" sz="1200" dirty="0" err="1">
                <a:latin typeface="Tahoma" panose="020B0604030504040204" pitchFamily="34" charset="0"/>
                <a:ea typeface="Tahoma" panose="020B0604030504040204" pitchFamily="34" charset="0"/>
                <a:cs typeface="Tahoma" panose="020B0604030504040204" pitchFamily="34" charset="0"/>
              </a:rPr>
              <a:t>Scipy’s</a:t>
            </a:r>
            <a:r>
              <a:rPr lang="en-US" sz="1200" dirty="0">
                <a:latin typeface="Tahoma" panose="020B0604030504040204" pitchFamily="34" charset="0"/>
                <a:ea typeface="Tahoma" panose="020B0604030504040204" pitchFamily="34" charset="0"/>
                <a:cs typeface="Tahoma" panose="020B0604030504040204" pitchFamily="34" charset="0"/>
              </a:rPr>
              <a:t> optimize function.</a:t>
            </a:r>
          </a:p>
          <a:p>
            <a:pPr algn="just"/>
            <a:r>
              <a:rPr lang="en-US" sz="1200" dirty="0">
                <a:latin typeface="Tahoma" panose="020B0604030504040204" pitchFamily="34" charset="0"/>
                <a:ea typeface="Tahoma" panose="020B0604030504040204" pitchFamily="34" charset="0"/>
                <a:cs typeface="Tahoma" panose="020B0604030504040204" pitchFamily="34" charset="0"/>
              </a:rPr>
              <a:t>If you are an advanced Excel user, you might be familiar with ‘solver’ function in excel. </a:t>
            </a:r>
            <a:r>
              <a:rPr lang="en-US" sz="1200" dirty="0" err="1">
                <a:latin typeface="Tahoma" panose="020B0604030504040204" pitchFamily="34" charset="0"/>
                <a:ea typeface="Tahoma" panose="020B0604030504040204" pitchFamily="34" charset="0"/>
                <a:cs typeface="Tahoma" panose="020B0604030504040204" pitchFamily="34" charset="0"/>
              </a:rPr>
              <a:t>Scipy’s</a:t>
            </a:r>
            <a:r>
              <a:rPr lang="en-US" sz="1200" dirty="0">
                <a:latin typeface="Tahoma" panose="020B0604030504040204" pitchFamily="34" charset="0"/>
                <a:ea typeface="Tahoma" panose="020B0604030504040204" pitchFamily="34" charset="0"/>
                <a:cs typeface="Tahoma" panose="020B0604030504040204" pitchFamily="34" charset="0"/>
              </a:rPr>
              <a:t> optimize function is doing the similar task when given what to optimize, and what are constraints and bounds.</a:t>
            </a:r>
          </a:p>
          <a:p>
            <a:pPr algn="just"/>
            <a:r>
              <a:rPr lang="en-US" sz="1200" dirty="0">
                <a:latin typeface="Tahoma" panose="020B0604030504040204" pitchFamily="34" charset="0"/>
                <a:ea typeface="Tahoma" panose="020B0604030504040204" pitchFamily="34" charset="0"/>
                <a:cs typeface="Tahoma" panose="020B0604030504040204" pitchFamily="34" charset="0"/>
              </a:rPr>
              <a:t>Below functions are to get the maximum Sharpe ratio portfolio. In </a:t>
            </a:r>
            <a:r>
              <a:rPr lang="en-US" sz="1200" dirty="0" err="1">
                <a:latin typeface="Tahoma" panose="020B0604030504040204" pitchFamily="34" charset="0"/>
                <a:ea typeface="Tahoma" panose="020B0604030504040204" pitchFamily="34" charset="0"/>
                <a:cs typeface="Tahoma" panose="020B0604030504040204" pitchFamily="34" charset="0"/>
              </a:rPr>
              <a:t>Scipy’s</a:t>
            </a:r>
            <a:r>
              <a:rPr lang="en-US" sz="1200" dirty="0">
                <a:latin typeface="Tahoma" panose="020B0604030504040204" pitchFamily="34" charset="0"/>
                <a:ea typeface="Tahoma" panose="020B0604030504040204" pitchFamily="34" charset="0"/>
                <a:cs typeface="Tahoma" panose="020B0604030504040204" pitchFamily="34" charset="0"/>
              </a:rPr>
              <a:t> optimize function, there’s no ‘maximize’, so as an objective function you need to pass something that should be minimized. That is why the first “</a:t>
            </a:r>
            <a:r>
              <a:rPr lang="en-US" sz="1200" dirty="0" err="1">
                <a:latin typeface="Tahoma" panose="020B0604030504040204" pitchFamily="34" charset="0"/>
                <a:ea typeface="Tahoma" panose="020B0604030504040204" pitchFamily="34" charset="0"/>
                <a:cs typeface="Tahoma" panose="020B0604030504040204" pitchFamily="34" charset="0"/>
              </a:rPr>
              <a:t>neg_sharpe_ratio</a:t>
            </a:r>
            <a:r>
              <a:rPr lang="en-US" sz="1200" dirty="0">
                <a:latin typeface="Tahoma" panose="020B0604030504040204" pitchFamily="34" charset="0"/>
                <a:ea typeface="Tahoma" panose="020B0604030504040204" pitchFamily="34" charset="0"/>
                <a:cs typeface="Tahoma" panose="020B0604030504040204" pitchFamily="34" charset="0"/>
              </a:rPr>
              <a:t>” is computing the negative Sharpe ratio. Now we can use this as our objective function to minimize. In “</a:t>
            </a:r>
            <a:r>
              <a:rPr lang="en-US" sz="1200" dirty="0" err="1">
                <a:latin typeface="Tahoma" panose="020B0604030504040204" pitchFamily="34" charset="0"/>
                <a:ea typeface="Tahoma" panose="020B0604030504040204" pitchFamily="34" charset="0"/>
                <a:cs typeface="Tahoma" panose="020B0604030504040204" pitchFamily="34" charset="0"/>
              </a:rPr>
              <a:t>max_sharpe_ratio</a:t>
            </a:r>
            <a:r>
              <a:rPr lang="en-US" sz="1200" dirty="0">
                <a:latin typeface="Tahoma" panose="020B0604030504040204" pitchFamily="34" charset="0"/>
                <a:ea typeface="Tahoma" panose="020B0604030504040204" pitchFamily="34" charset="0"/>
                <a:cs typeface="Tahoma" panose="020B0604030504040204" pitchFamily="34" charset="0"/>
              </a:rPr>
              <a:t>” function, you first define arguments (this should not include the variables you would like to change for </a:t>
            </a:r>
            <a:r>
              <a:rPr lang="en-US" sz="1200" dirty="0" err="1">
                <a:latin typeface="Tahoma" panose="020B0604030504040204" pitchFamily="34" charset="0"/>
                <a:ea typeface="Tahoma" panose="020B0604030504040204" pitchFamily="34" charset="0"/>
                <a:cs typeface="Tahoma" panose="020B0604030504040204" pitchFamily="34" charset="0"/>
              </a:rPr>
              <a:t>optimisation</a:t>
            </a:r>
            <a:r>
              <a:rPr lang="en-US" sz="1200" dirty="0">
                <a:latin typeface="Tahoma" panose="020B0604030504040204" pitchFamily="34" charset="0"/>
                <a:ea typeface="Tahoma" panose="020B0604030504040204" pitchFamily="34" charset="0"/>
                <a:cs typeface="Tahoma" panose="020B0604030504040204" pitchFamily="34" charset="0"/>
              </a:rPr>
              <a:t>, in this case, “weights”). At first, the construction of constraints was a bit difficult for me to understand, due to the way it is stated.</a:t>
            </a:r>
          </a:p>
        </p:txBody>
      </p:sp>
      <p:sp>
        <p:nvSpPr>
          <p:cNvPr id="9" name="Rectangle 8"/>
          <p:cNvSpPr/>
          <p:nvPr/>
        </p:nvSpPr>
        <p:spPr>
          <a:xfrm>
            <a:off x="5533289" y="4867514"/>
            <a:ext cx="5575300" cy="2123658"/>
          </a:xfrm>
          <a:prstGeom prst="rect">
            <a:avLst/>
          </a:prstGeom>
        </p:spPr>
        <p:txBody>
          <a:bodyPr>
            <a:spAutoFit/>
          </a:bodyPr>
          <a:lstStyle/>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constraints = ({‘type’: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eq</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‘fun’: lambda x: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np.sum</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(x) — 1})</a:t>
            </a:r>
          </a:p>
          <a:p>
            <a:r>
              <a:rPr lang="en-US" sz="1200" dirty="0">
                <a:latin typeface="Tahoma" panose="020B0604030504040204" pitchFamily="34" charset="0"/>
                <a:ea typeface="Tahoma" panose="020B0604030504040204" pitchFamily="34" charset="0"/>
                <a:cs typeface="Tahoma" panose="020B0604030504040204" pitchFamily="34" charset="0"/>
              </a:rPr>
              <a:t>The above constraint is saying that sum of x should be equal to 1. You can think of the ‘fun’ part construction as ‘1’ on the right side of equal sign has been moved to the left side of the equal sign.</a:t>
            </a:r>
          </a:p>
          <a:p>
            <a:r>
              <a:rPr lang="en-US" sz="1200" dirty="0" err="1">
                <a:latin typeface="Tahoma" panose="020B0604030504040204" pitchFamily="34" charset="0"/>
                <a:ea typeface="Tahoma" panose="020B0604030504040204" pitchFamily="34" charset="0"/>
                <a:cs typeface="Tahoma" panose="020B0604030504040204" pitchFamily="34" charset="0"/>
              </a:rPr>
              <a:t>np.sum</a:t>
            </a:r>
            <a:r>
              <a:rPr lang="en-US" sz="1200" dirty="0">
                <a:latin typeface="Tahoma" panose="020B0604030504040204" pitchFamily="34" charset="0"/>
                <a:ea typeface="Tahoma" panose="020B0604030504040204" pitchFamily="34" charset="0"/>
                <a:cs typeface="Tahoma" panose="020B0604030504040204" pitchFamily="34" charset="0"/>
              </a:rPr>
              <a:t>(x) == 1 has become </a:t>
            </a:r>
            <a:r>
              <a:rPr lang="en-US" sz="1200" dirty="0" err="1">
                <a:latin typeface="Tahoma" panose="020B0604030504040204" pitchFamily="34" charset="0"/>
                <a:ea typeface="Tahoma" panose="020B0604030504040204" pitchFamily="34" charset="0"/>
                <a:cs typeface="Tahoma" panose="020B0604030504040204" pitchFamily="34" charset="0"/>
              </a:rPr>
              <a:t>np.sum</a:t>
            </a:r>
            <a:r>
              <a:rPr lang="en-US" sz="1200" dirty="0">
                <a:latin typeface="Tahoma" panose="020B0604030504040204" pitchFamily="34" charset="0"/>
                <a:ea typeface="Tahoma" panose="020B0604030504040204" pitchFamily="34" charset="0"/>
                <a:cs typeface="Tahoma" panose="020B0604030504040204" pitchFamily="34" charset="0"/>
              </a:rPr>
              <a:t>(x)-1</a:t>
            </a:r>
          </a:p>
          <a:p>
            <a:endParaRPr lang="en-US" sz="1200" dirty="0" smtClean="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It </a:t>
            </a:r>
            <a:r>
              <a:rPr lang="en-US" sz="1200" dirty="0">
                <a:latin typeface="Tahoma" panose="020B0604030504040204" pitchFamily="34" charset="0"/>
                <a:ea typeface="Tahoma" panose="020B0604030504040204" pitchFamily="34" charset="0"/>
                <a:cs typeface="Tahoma" panose="020B0604030504040204" pitchFamily="34" charset="0"/>
              </a:rPr>
              <a:t>simply means that the sum of all the weights should be equal to 1. You cannot allocate more than 100% of your budget in total.</a:t>
            </a:r>
          </a:p>
          <a:p>
            <a:r>
              <a:rPr lang="en-US" sz="1200" dirty="0">
                <a:latin typeface="Tahoma" panose="020B0604030504040204" pitchFamily="34" charset="0"/>
                <a:ea typeface="Tahoma" panose="020B0604030504040204" pitchFamily="34" charset="0"/>
                <a:cs typeface="Tahoma" panose="020B0604030504040204" pitchFamily="34" charset="0"/>
              </a:rPr>
              <a:t>“bounds” is giving another limit to assign random weights, by saying any weight should be inclusively between 0 and 1. You cannot give minus budget allocation to a stock or more than 100% allocation to a stock.</a:t>
            </a:r>
          </a:p>
        </p:txBody>
      </p:sp>
    </p:spTree>
    <p:extLst>
      <p:ext uri="{BB962C8B-B14F-4D97-AF65-F5344CB8AC3E}">
        <p14:creationId xmlns:p14="http://schemas.microsoft.com/office/powerpoint/2010/main" val="2252739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808037"/>
            <a:ext cx="5487194" cy="3139321"/>
          </a:xfrm>
          <a:prstGeom prst="rect">
            <a:avLst/>
          </a:prstGeom>
        </p:spPr>
        <p:txBody>
          <a:bodyPr wrap="square">
            <a:spAutoFit/>
          </a:bodyPr>
          <a:lstStyle/>
          <a:p>
            <a:r>
              <a:rPr lang="en-US" sz="1100" dirty="0">
                <a:solidFill>
                  <a:srgbClr val="C00000"/>
                </a:solidFill>
                <a:latin typeface="Consolas" panose="020B0609020204030204" pitchFamily="49" charset="0"/>
                <a:ea typeface="Tahoma" panose="020B0604030504040204" pitchFamily="34" charset="0"/>
                <a:cs typeface="Tahoma" panose="020B0604030504040204" pitchFamily="34" charset="0"/>
              </a:rPr>
              <a:t>##Efficient Frontier</a:t>
            </a: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neg_sharpe_ratio</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p_var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p_ret</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p_ret</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p_var</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max_sharpe_ratio</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len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constraints = ({'type':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eq</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'fun': lambda x: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np.sum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(x) - 1})</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bound = (0.0,1.0)</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bounds = tuple(bound for asset in range(</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sco.minimize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neg_sharpe_ratio</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method='SLSQP', bounds=bounds, constraints=constraints)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result</a:t>
            </a:r>
          </a:p>
        </p:txBody>
      </p:sp>
      <p:sp>
        <p:nvSpPr>
          <p:cNvPr id="3" name="Rectangle 2"/>
          <p:cNvSpPr/>
          <p:nvPr/>
        </p:nvSpPr>
        <p:spPr>
          <a:xfrm>
            <a:off x="91281" y="8656637"/>
            <a:ext cx="5575300" cy="246221"/>
          </a:xfrm>
          <a:prstGeom prst="rect">
            <a:avLst/>
          </a:prstGeom>
        </p:spPr>
        <p:txBody>
          <a:bodyPr>
            <a:spAutoFit/>
          </a:bodyPr>
          <a:lstStyle/>
          <a:p>
            <a:r>
              <a:rPr lang="en-US" sz="1000" dirty="0" smtClean="0">
                <a:hlinkClick r:id="rId2"/>
              </a:rPr>
              <a:t>https://towardsdatascience.com/efficient-frontier-portfolio-optimisation-in-python-e7844051e7f</a:t>
            </a:r>
            <a:endParaRPr lang="en-US" sz="1000" dirty="0"/>
          </a:p>
        </p:txBody>
      </p:sp>
      <p:sp>
        <p:nvSpPr>
          <p:cNvPr id="4" name="Rectangle 3"/>
          <p:cNvSpPr/>
          <p:nvPr/>
        </p:nvSpPr>
        <p:spPr>
          <a:xfrm>
            <a:off x="47228" y="4084637"/>
            <a:ext cx="5575300" cy="830997"/>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We can also define an </a:t>
            </a:r>
            <a:r>
              <a:rPr lang="en-US" sz="1200" dirty="0" err="1">
                <a:latin typeface="Tahoma" panose="020B0604030504040204" pitchFamily="34" charset="0"/>
                <a:ea typeface="Tahoma" panose="020B0604030504040204" pitchFamily="34" charset="0"/>
                <a:cs typeface="Tahoma" panose="020B0604030504040204" pitchFamily="34" charset="0"/>
              </a:rPr>
              <a:t>optimising</a:t>
            </a:r>
            <a:r>
              <a:rPr lang="en-US" sz="1200" dirty="0">
                <a:latin typeface="Tahoma" panose="020B0604030504040204" pitchFamily="34" charset="0"/>
                <a:ea typeface="Tahoma" panose="020B0604030504040204" pitchFamily="34" charset="0"/>
                <a:cs typeface="Tahoma" panose="020B0604030504040204" pitchFamily="34" charset="0"/>
              </a:rPr>
              <a:t> function for calculating minimum volatility portfolio. This time we really do </a:t>
            </a:r>
            <a:r>
              <a:rPr lang="en-US" sz="1200" dirty="0" err="1">
                <a:latin typeface="Tahoma" panose="020B0604030504040204" pitchFamily="34" charset="0"/>
                <a:ea typeface="Tahoma" panose="020B0604030504040204" pitchFamily="34" charset="0"/>
                <a:cs typeface="Tahoma" panose="020B0604030504040204" pitchFamily="34" charset="0"/>
              </a:rPr>
              <a:t>minimise</a:t>
            </a:r>
            <a:r>
              <a:rPr lang="en-US" sz="1200" dirty="0">
                <a:latin typeface="Tahoma" panose="020B0604030504040204" pitchFamily="34" charset="0"/>
                <a:ea typeface="Tahoma" panose="020B0604030504040204" pitchFamily="34" charset="0"/>
                <a:cs typeface="Tahoma" panose="020B0604030504040204" pitchFamily="34" charset="0"/>
              </a:rPr>
              <a:t> objective function. What do we want to </a:t>
            </a:r>
            <a:r>
              <a:rPr lang="en-US" sz="1200" dirty="0" err="1">
                <a:latin typeface="Tahoma" panose="020B0604030504040204" pitchFamily="34" charset="0"/>
                <a:ea typeface="Tahoma" panose="020B0604030504040204" pitchFamily="34" charset="0"/>
                <a:cs typeface="Tahoma" panose="020B0604030504040204" pitchFamily="34" charset="0"/>
              </a:rPr>
              <a:t>minimise</a:t>
            </a:r>
            <a:r>
              <a:rPr lang="en-US" sz="1200" dirty="0">
                <a:latin typeface="Tahoma" panose="020B0604030504040204" pitchFamily="34" charset="0"/>
                <a:ea typeface="Tahoma" panose="020B0604030504040204" pitchFamily="34" charset="0"/>
                <a:cs typeface="Tahoma" panose="020B0604030504040204" pitchFamily="34" charset="0"/>
              </a:rPr>
              <a:t>? We want to </a:t>
            </a:r>
            <a:r>
              <a:rPr lang="en-US" sz="1200" dirty="0" err="1">
                <a:latin typeface="Tahoma" panose="020B0604030504040204" pitchFamily="34" charset="0"/>
                <a:ea typeface="Tahoma" panose="020B0604030504040204" pitchFamily="34" charset="0"/>
                <a:cs typeface="Tahoma" panose="020B0604030504040204" pitchFamily="34" charset="0"/>
              </a:rPr>
              <a:t>minimise</a:t>
            </a:r>
            <a:r>
              <a:rPr lang="en-US" sz="1200" dirty="0">
                <a:latin typeface="Tahoma" panose="020B0604030504040204" pitchFamily="34" charset="0"/>
                <a:ea typeface="Tahoma" panose="020B0604030504040204" pitchFamily="34" charset="0"/>
                <a:cs typeface="Tahoma" panose="020B0604030504040204" pitchFamily="34" charset="0"/>
              </a:rPr>
              <a:t> volatility by trying different weights. “constraints” and “bounds” are same as the above.</a:t>
            </a:r>
          </a:p>
        </p:txBody>
      </p:sp>
      <p:sp>
        <p:nvSpPr>
          <p:cNvPr id="5" name="Rectangle 4"/>
          <p:cNvSpPr/>
          <p:nvPr/>
        </p:nvSpPr>
        <p:spPr>
          <a:xfrm>
            <a:off x="78581" y="4922837"/>
            <a:ext cx="5499894" cy="2631490"/>
          </a:xfrm>
          <a:prstGeom prst="rect">
            <a:avLst/>
          </a:prstGeom>
        </p:spPr>
        <p:txBody>
          <a:bodyPr wrap="square">
            <a:spAutoFit/>
          </a:bodyPr>
          <a:lstStyle/>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portfolio_volatility</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)[0]</a:t>
            </a:r>
          </a:p>
          <a:p>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min_variance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len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constraints = ({'type'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eq</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'fun' : lambda x:np.sum(x)-1})</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bound =(0.0,1.0)</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bounds = tuple(bound for asset in range(</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sco.minimize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portfolio_volatility</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smtClean="0">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method </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'SLSQP', bounds = bounds, constraints = constraints)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result</a:t>
            </a:r>
          </a:p>
        </p:txBody>
      </p:sp>
      <p:sp>
        <p:nvSpPr>
          <p:cNvPr id="6" name="Rectangle 5"/>
          <p:cNvSpPr/>
          <p:nvPr/>
        </p:nvSpPr>
        <p:spPr>
          <a:xfrm>
            <a:off x="5578475" y="909896"/>
            <a:ext cx="5485606" cy="1200329"/>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we </a:t>
            </a:r>
            <a:r>
              <a:rPr lang="en-US" sz="1200" dirty="0">
                <a:latin typeface="Tahoma" panose="020B0604030504040204" pitchFamily="34" charset="0"/>
                <a:ea typeface="Tahoma" panose="020B0604030504040204" pitchFamily="34" charset="0"/>
                <a:cs typeface="Tahoma" panose="020B0604030504040204" pitchFamily="34" charset="0"/>
              </a:rPr>
              <a:t>can also draw a line which depicts where the efficient portfolios for a given risk rate should be. This is called “efficient frontier”. Below </a:t>
            </a:r>
            <a:r>
              <a:rPr lang="en-US" sz="1200" dirty="0" smtClean="0">
                <a:latin typeface="Tahoma" panose="020B0604030504040204" pitchFamily="34" charset="0"/>
                <a:ea typeface="Tahoma" panose="020B0604030504040204" pitchFamily="34" charset="0"/>
                <a:cs typeface="Tahoma" panose="020B0604030504040204" pitchFamily="34" charset="0"/>
              </a:rPr>
              <a:t>define </a:t>
            </a:r>
            <a:r>
              <a:rPr lang="en-US" sz="1200" dirty="0">
                <a:latin typeface="Tahoma" panose="020B0604030504040204" pitchFamily="34" charset="0"/>
                <a:ea typeface="Tahoma" panose="020B0604030504040204" pitchFamily="34" charset="0"/>
                <a:cs typeface="Tahoma" panose="020B0604030504040204" pitchFamily="34" charset="0"/>
              </a:rPr>
              <a:t>other functions to compute efficient frontier. The first function “</a:t>
            </a:r>
            <a:r>
              <a:rPr lang="en-US" sz="1200" dirty="0" err="1">
                <a:latin typeface="Tahoma" panose="020B0604030504040204" pitchFamily="34" charset="0"/>
                <a:ea typeface="Tahoma" panose="020B0604030504040204" pitchFamily="34" charset="0"/>
                <a:cs typeface="Tahoma" panose="020B0604030504040204" pitchFamily="34" charset="0"/>
              </a:rPr>
              <a:t>efficient_return</a:t>
            </a:r>
            <a:r>
              <a:rPr lang="en-US" sz="1200" dirty="0">
                <a:latin typeface="Tahoma" panose="020B0604030504040204" pitchFamily="34" charset="0"/>
                <a:ea typeface="Tahoma" panose="020B0604030504040204" pitchFamily="34" charset="0"/>
                <a:cs typeface="Tahoma" panose="020B0604030504040204" pitchFamily="34" charset="0"/>
              </a:rPr>
              <a:t>” is calculating the most efficient portfolio for a given target return, and the second function “</a:t>
            </a:r>
            <a:r>
              <a:rPr lang="en-US" sz="1200" dirty="0" err="1">
                <a:latin typeface="Tahoma" panose="020B0604030504040204" pitchFamily="34" charset="0"/>
                <a:ea typeface="Tahoma" panose="020B0604030504040204" pitchFamily="34" charset="0"/>
                <a:cs typeface="Tahoma" panose="020B0604030504040204" pitchFamily="34" charset="0"/>
              </a:rPr>
              <a:t>efficient_frontier</a:t>
            </a:r>
            <a:r>
              <a:rPr lang="en-US" sz="1200" dirty="0">
                <a:latin typeface="Tahoma" panose="020B0604030504040204" pitchFamily="34" charset="0"/>
                <a:ea typeface="Tahoma" panose="020B0604030504040204" pitchFamily="34" charset="0"/>
                <a:cs typeface="Tahoma" panose="020B0604030504040204" pitchFamily="34" charset="0"/>
              </a:rPr>
              <a:t>” will take a range of target returns and compute efficient portfolio for each return level.</a:t>
            </a:r>
          </a:p>
        </p:txBody>
      </p:sp>
      <p:sp>
        <p:nvSpPr>
          <p:cNvPr id="7" name="Rectangle 6"/>
          <p:cNvSpPr/>
          <p:nvPr/>
        </p:nvSpPr>
        <p:spPr>
          <a:xfrm>
            <a:off x="5533628" y="2083598"/>
            <a:ext cx="5575300" cy="3985706"/>
          </a:xfrm>
          <a:prstGeom prst="rect">
            <a:avLst/>
          </a:prstGeom>
        </p:spPr>
        <p:txBody>
          <a:bodyPr>
            <a:spAutoFit/>
          </a:bodyPr>
          <a:lstStyle/>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efficient_return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target):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len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portfolio_return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(weights,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a:t>
            </a:r>
          </a:p>
          <a:p>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constraints = ({'type':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eq</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'fun': lambda x: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portfolio_return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(x) - target},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{'type':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eq</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'fun': lambda x: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np.sum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(x) - 1})</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bounds = tuple((0,1) for asset in range(</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result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sco.minimize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portfolio_volatility</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num_assets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args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method='SLSQP', bounds=bounds, constraints=constraints)</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result</a:t>
            </a:r>
          </a:p>
          <a:p>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efficient_frontier</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returns_range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for ret in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returns_range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efficients.append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efficient_return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efficients</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p:txBody>
      </p:sp>
      <p:sp>
        <p:nvSpPr>
          <p:cNvPr id="8" name="Rectangle 7"/>
          <p:cNvSpPr/>
          <p:nvPr/>
        </p:nvSpPr>
        <p:spPr>
          <a:xfrm>
            <a:off x="5477842" y="6212838"/>
            <a:ext cx="5575300" cy="1015663"/>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Let’s try to plot the portfolio choices with maximum Sharpe ratio and minimum volatility also with all the randomly generated portfolios. But this time, we are not picking the optimal ones from the randomly generated portfolios, but we are actually calculating by using </a:t>
            </a:r>
            <a:r>
              <a:rPr lang="en-US" sz="1200" dirty="0" err="1">
                <a:latin typeface="Tahoma" panose="020B0604030504040204" pitchFamily="34" charset="0"/>
                <a:ea typeface="Tahoma" panose="020B0604030504040204" pitchFamily="34" charset="0"/>
                <a:cs typeface="Tahoma" panose="020B0604030504040204" pitchFamily="34" charset="0"/>
              </a:rPr>
              <a:t>Scipy’s</a:t>
            </a:r>
            <a:r>
              <a:rPr lang="en-US" sz="1200" dirty="0">
                <a:latin typeface="Tahoma" panose="020B0604030504040204" pitchFamily="34" charset="0"/>
                <a:ea typeface="Tahoma" panose="020B0604030504040204" pitchFamily="34" charset="0"/>
                <a:cs typeface="Tahoma" panose="020B0604030504040204" pitchFamily="34" charset="0"/>
              </a:rPr>
              <a:t> ‘minimize’ function. And the below function will also plot the efficient frontier line.</a:t>
            </a:r>
          </a:p>
        </p:txBody>
      </p:sp>
    </p:spTree>
    <p:extLst>
      <p:ext uri="{BB962C8B-B14F-4D97-AF65-F5344CB8AC3E}">
        <p14:creationId xmlns:p14="http://schemas.microsoft.com/office/powerpoint/2010/main" val="342501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884237"/>
            <a:ext cx="5487194" cy="6694140"/>
          </a:xfrm>
          <a:prstGeom prst="rect">
            <a:avLst/>
          </a:prstGeom>
        </p:spPr>
        <p:txBody>
          <a:bodyPr wrap="square">
            <a:spAutoFit/>
          </a:bodyPr>
          <a:lstStyle/>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display_calculated_ef_with_random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results,_ </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random_portfolios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max_sharpe_ratio</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sdp</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rp</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['x'],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pd.DataFrame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max_sharpe.x,index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table.columns,columns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=['allocation'])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*100,2)for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in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max_sharpe_allocation.T</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min_variance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sdp_min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rp_min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['x'],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pd.DataFrame</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min_vol.x,index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table.columns,columns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=['allocation'])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*100,2)for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in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min_vol_allocation.T</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 "-"*80</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print("Maximum Sharpe Ratio Portfolio Allocation/n")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%.3f' % round(rp,2))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 %.3f" % round(sdp,2))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 "-"*80</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print("Minimum Volatility Portfolio Allocation/n")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Return: %.3f" % round(rp_min,2))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 %.3f" % round(sdp_min,2))</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print("\n")</a:t>
            </a:r>
          </a:p>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1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display_calculated_ef_with_random</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num_portfolios</a:t>
            </a:r>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1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1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endPar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endParaRPr>
          </a:p>
        </p:txBody>
      </p:sp>
      <p:sp>
        <p:nvSpPr>
          <p:cNvPr id="3" name="Rectangle 2"/>
          <p:cNvSpPr/>
          <p:nvPr/>
        </p:nvSpPr>
        <p:spPr>
          <a:xfrm>
            <a:off x="91281" y="8656637"/>
            <a:ext cx="5575300" cy="246221"/>
          </a:xfrm>
          <a:prstGeom prst="rect">
            <a:avLst/>
          </a:prstGeom>
        </p:spPr>
        <p:txBody>
          <a:bodyPr>
            <a:spAutoFit/>
          </a:bodyPr>
          <a:lstStyle/>
          <a:p>
            <a:r>
              <a:rPr lang="en-US" sz="1000" dirty="0" smtClean="0">
                <a:hlinkClick r:id="rId2"/>
              </a:rPr>
              <a:t>https://towardsdatascience.com/efficient-frontier-portfolio-optimisation-in-python-e7844051e7f</a:t>
            </a:r>
            <a:endParaRPr lang="en-US" sz="1000" dirty="0"/>
          </a:p>
        </p:txBody>
      </p:sp>
      <p:sp>
        <p:nvSpPr>
          <p:cNvPr id="4" name="Rectangle 3"/>
          <p:cNvSpPr/>
          <p:nvPr/>
        </p:nvSpPr>
        <p:spPr>
          <a:xfrm>
            <a:off x="5514917" y="911689"/>
            <a:ext cx="5575300" cy="2492990"/>
          </a:xfrm>
          <a:prstGeom prst="rect">
            <a:avLst/>
          </a:prstGeom>
        </p:spPr>
        <p:txBody>
          <a:bodyPr wrap="square">
            <a:spAutoFit/>
          </a:bodyPr>
          <a:lstStyle/>
          <a:p>
            <a:r>
              <a:rPr lang="en-US" sz="1200" b="1" dirty="0">
                <a:solidFill>
                  <a:srgbClr val="C00000"/>
                </a:solidFill>
                <a:latin typeface="Consolas" panose="020B0609020204030204" pitchFamily="49" charset="0"/>
              </a:rPr>
              <a:t>Maximum Sharpe Ratio Portfolio Allocation/n</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Return: 0.330</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0.230</a:t>
            </a:r>
          </a:p>
          <a:p>
            <a:endParaRPr lang="en-US" sz="1200" dirty="0">
              <a:solidFill>
                <a:srgbClr val="C00000"/>
              </a:solidFill>
              <a:latin typeface="Consolas" panose="020B0609020204030204" pitchFamily="49" charset="0"/>
            </a:endParaRP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aapl</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googl</a:t>
            </a:r>
            <a:r>
              <a:rPr lang="en-US" sz="1200" dirty="0">
                <a:solidFill>
                  <a:srgbClr val="C00000"/>
                </a:solidFill>
                <a:latin typeface="Consolas" panose="020B0609020204030204" pitchFamily="49" charset="0"/>
              </a:rPr>
              <a:t>   fb</a:t>
            </a:r>
          </a:p>
          <a:p>
            <a:r>
              <a:rPr lang="en-US" sz="1200" dirty="0">
                <a:solidFill>
                  <a:srgbClr val="C00000"/>
                </a:solidFill>
                <a:latin typeface="Consolas" panose="020B0609020204030204" pitchFamily="49" charset="0"/>
              </a:rPr>
              <a:t>allocation  65.3  34.7    0.0  </a:t>
            </a:r>
            <a:r>
              <a:rPr lang="en-US" sz="1200" dirty="0" smtClean="0">
                <a:solidFill>
                  <a:srgbClr val="C00000"/>
                </a:solidFill>
                <a:latin typeface="Consolas" panose="020B0609020204030204" pitchFamily="49" charset="0"/>
              </a:rPr>
              <a:t>0.0</a:t>
            </a:r>
          </a:p>
          <a:p>
            <a:endParaRPr lang="en-US" sz="1200" b="1" dirty="0">
              <a:solidFill>
                <a:srgbClr val="C00000"/>
              </a:solidFill>
              <a:latin typeface="Consolas" panose="020B0609020204030204" pitchFamily="49" charset="0"/>
            </a:endParaRPr>
          </a:p>
          <a:p>
            <a:r>
              <a:rPr lang="en-US" sz="1200" b="1" dirty="0">
                <a:solidFill>
                  <a:srgbClr val="C00000"/>
                </a:solidFill>
                <a:latin typeface="Consolas" panose="020B0609020204030204" pitchFamily="49" charset="0"/>
              </a:rPr>
              <a:t>Minimum Volatility Portfolio Allocation/n</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Return: 0.260</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0.210</a:t>
            </a:r>
          </a:p>
          <a:p>
            <a:endParaRPr lang="en-US" sz="1200" dirty="0">
              <a:solidFill>
                <a:srgbClr val="C00000"/>
              </a:solidFill>
              <a:latin typeface="Consolas" panose="020B0609020204030204" pitchFamily="49" charset="0"/>
            </a:endParaRP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aapl</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googl</a:t>
            </a:r>
            <a:r>
              <a:rPr lang="en-US" sz="1200" dirty="0">
                <a:solidFill>
                  <a:srgbClr val="C00000"/>
                </a:solidFill>
                <a:latin typeface="Consolas" panose="020B0609020204030204" pitchFamily="49" charset="0"/>
              </a:rPr>
              <a:t>     fb</a:t>
            </a:r>
          </a:p>
          <a:p>
            <a:r>
              <a:rPr lang="en-US" sz="1200" dirty="0">
                <a:solidFill>
                  <a:srgbClr val="C00000"/>
                </a:solidFill>
                <a:latin typeface="Consolas" panose="020B0609020204030204" pitchFamily="49" charset="0"/>
              </a:rPr>
              <a:t>allocation  37.26  3.62  46.28  12.85</a:t>
            </a:r>
          </a:p>
        </p:txBody>
      </p:sp>
      <p:sp>
        <p:nvSpPr>
          <p:cNvPr id="5" name="Rectangle 4"/>
          <p:cNvSpPr/>
          <p:nvPr/>
        </p:nvSpPr>
        <p:spPr>
          <a:xfrm>
            <a:off x="5546696" y="3432131"/>
            <a:ext cx="5526465" cy="1938992"/>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We have almost the same result as what we have simulated by picking from the randomly generated portfolios. The slight difference is that the </a:t>
            </a:r>
            <a:r>
              <a:rPr lang="en-US" sz="1200" dirty="0" err="1">
                <a:latin typeface="Tahoma" panose="020B0604030504040204" pitchFamily="34" charset="0"/>
                <a:ea typeface="Tahoma" panose="020B0604030504040204" pitchFamily="34" charset="0"/>
                <a:cs typeface="Tahoma" panose="020B0604030504040204" pitchFamily="34" charset="0"/>
              </a:rPr>
              <a:t>Scipy’s</a:t>
            </a:r>
            <a:r>
              <a:rPr lang="en-US" sz="1200" dirty="0">
                <a:latin typeface="Tahoma" panose="020B0604030504040204" pitchFamily="34" charset="0"/>
                <a:ea typeface="Tahoma" panose="020B0604030504040204" pitchFamily="34" charset="0"/>
                <a:cs typeface="Tahoma" panose="020B0604030504040204" pitchFamily="34" charset="0"/>
              </a:rPr>
              <a:t> “optimize” function has not allocated any budget at all for Google on maximum Sharpe ratio portfolio, while one we chose from the randomly generated samples has 0.45% of allocation for Google. There are some differences in the decimal places but more or less same.</a:t>
            </a:r>
          </a:p>
          <a:p>
            <a:pPr algn="just"/>
            <a:r>
              <a:rPr lang="en-US" sz="1200" dirty="0">
                <a:latin typeface="Tahoma" panose="020B0604030504040204" pitchFamily="34" charset="0"/>
                <a:ea typeface="Tahoma" panose="020B0604030504040204" pitchFamily="34" charset="0"/>
                <a:cs typeface="Tahoma" panose="020B0604030504040204" pitchFamily="34" charset="0"/>
              </a:rPr>
              <a:t>Instead of plotting every randomly generated portfolio, we can plot each individual stocks on the plot with the corresponding values of each stock’s annual return and annual risk. This way we can see and compare how diversification is lowering the risk by </a:t>
            </a:r>
            <a:r>
              <a:rPr lang="en-US" sz="1200" dirty="0" err="1">
                <a:latin typeface="Tahoma" panose="020B0604030504040204" pitchFamily="34" charset="0"/>
                <a:ea typeface="Tahoma" panose="020B0604030504040204" pitchFamily="34" charset="0"/>
                <a:cs typeface="Tahoma" panose="020B0604030504040204" pitchFamily="34" charset="0"/>
              </a:rPr>
              <a:t>optimising</a:t>
            </a:r>
            <a:r>
              <a:rPr lang="en-US" sz="1200" dirty="0">
                <a:latin typeface="Tahoma" panose="020B0604030504040204" pitchFamily="34" charset="0"/>
                <a:ea typeface="Tahoma" panose="020B0604030504040204" pitchFamily="34" charset="0"/>
                <a:cs typeface="Tahoma" panose="020B0604030504040204" pitchFamily="34" charset="0"/>
              </a:rPr>
              <a:t> the allocation.</a:t>
            </a:r>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8486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579437"/>
            <a:ext cx="5575300" cy="8586966"/>
          </a:xfrm>
          <a:prstGeom prst="rect">
            <a:avLst/>
          </a:prstGeom>
        </p:spPr>
        <p:txBody>
          <a:bodyPr wrap="square">
            <a:spAutoFit/>
          </a:bodyPr>
          <a:lstStyle/>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display_ef_with_selected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max_sharpe_ratio</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sdp</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rp</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['x'],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pd.DataFrame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max_sharpe.x,index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table.columns,columns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=['allocation'])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*100,2)for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in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max_sharpe_allocation.T</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min_variance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sdp_min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rp_min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portfolio_annualised_performance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['x'],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pd.DataFrame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min_vol.x,index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table.columns,columns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=['allocation'])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[round(</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*100,2)for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in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min_vol_allocation.T</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an_vol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np.std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(returns)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np.sqrt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(252)</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an_rt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252</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#print("-"*80)</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print("Maximum Sharpe Ratio Portfolio Allocation\n")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Return: %.3f' % round(rp,2))</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 %.3f" % round(sdp,2))</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max_sharpe_allocation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 "-"*80</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print("Minimum Volatility Portfolio Allocation\n")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Return: %.3f" % round(rp_min,2))</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 %.3f" % round(sdp_min,2))</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min_vol_allocation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#print("-"*80)</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print("Individual Stock Returns and Volatility\n")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for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txt in enumerate(</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print(txt,":","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return %.3f" % round(</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an_rt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],2),",</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 %.3f" % round(</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an_vol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],2))</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print("-"*80</a:t>
            </a:r>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a:t>
            </a:r>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p:txBody>
      </p:sp>
      <p:sp>
        <p:nvSpPr>
          <p:cNvPr id="3" name="Rectangle 2"/>
          <p:cNvSpPr/>
          <p:nvPr/>
        </p:nvSpPr>
        <p:spPr>
          <a:xfrm>
            <a:off x="5578475" y="610244"/>
            <a:ext cx="5485606" cy="4693593"/>
          </a:xfrm>
          <a:prstGeom prst="rect">
            <a:avLst/>
          </a:prstGeom>
        </p:spPr>
        <p:txBody>
          <a:bodyPr wrap="square">
            <a:spAutoFit/>
          </a:bodyPr>
          <a:lstStyle/>
          <a:p>
            <a:r>
              <a:rPr lang="en-US" sz="1200" dirty="0" smtClean="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fig, ax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plt.subplots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figsize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=(10, 7))</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ax.scatter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an_vol,an_rt,marker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o',s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=200)</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for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txt in enumerate(</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table.columns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ax.annotate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(txt,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an_vol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an_rt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xytext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=(10,0),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textcoords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='offset points')</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ax.scatter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sdp,rp,marker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='*',color='</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=500, label='Maximum Sharpe ratio')</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ax.scatter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sdp_min,rp_min,marker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='*',color='</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g',s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=500, label='Minimum volatility')</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target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np.linspace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rp_min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0.34, 50)</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efficient_portfolios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efficient_frontier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target)</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ax.plot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([p['fun'] for p in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efficient_portfolios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target,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linestyle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color='black', label='efficient frontier')</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ax.set_title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('Portfolio Optimization with Individual Stocks')</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ax.set_xlabel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volatility')</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ax.set_ylabel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annualised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returns')</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ax.legend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labelspacing</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=0.8)</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display_ef_with_selected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mean_returns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cov_matrix</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risk_free_rate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endParaRPr lang="en-US" sz="1200" dirty="0"/>
          </a:p>
        </p:txBody>
      </p:sp>
      <p:sp>
        <p:nvSpPr>
          <p:cNvPr id="4" name="Rectangle 3"/>
          <p:cNvSpPr/>
          <p:nvPr/>
        </p:nvSpPr>
        <p:spPr>
          <a:xfrm>
            <a:off x="5533628" y="8656637"/>
            <a:ext cx="5575300" cy="246221"/>
          </a:xfrm>
          <a:prstGeom prst="rect">
            <a:avLst/>
          </a:prstGeom>
        </p:spPr>
        <p:txBody>
          <a:bodyPr>
            <a:spAutoFit/>
          </a:bodyPr>
          <a:lstStyle/>
          <a:p>
            <a:r>
              <a:rPr lang="en-US" sz="1000" dirty="0" smtClean="0">
                <a:hlinkClick r:id="rId2"/>
              </a:rPr>
              <a:t>https://towardsdatascience.com/efficient-frontier-portfolio-optimisation-in-python-e7844051e7f</a:t>
            </a:r>
            <a:endParaRPr lang="en-US" sz="1000" dirty="0"/>
          </a:p>
        </p:txBody>
      </p:sp>
      <p:sp>
        <p:nvSpPr>
          <p:cNvPr id="5" name="Rectangle 4"/>
          <p:cNvSpPr/>
          <p:nvPr/>
        </p:nvSpPr>
        <p:spPr>
          <a:xfrm>
            <a:off x="5557973" y="5117206"/>
            <a:ext cx="5575300" cy="3785652"/>
          </a:xfrm>
          <a:prstGeom prst="rect">
            <a:avLst/>
          </a:prstGeom>
        </p:spPr>
        <p:txBody>
          <a:bodyPr>
            <a:spAutoFit/>
          </a:bodyPr>
          <a:lstStyle/>
          <a:p>
            <a:r>
              <a:rPr lang="en-US" sz="1200" b="1" dirty="0">
                <a:solidFill>
                  <a:srgbClr val="C00000"/>
                </a:solidFill>
                <a:latin typeface="Consolas" panose="020B0609020204030204" pitchFamily="49" charset="0"/>
              </a:rPr>
              <a:t>Maximum Sharpe Ratio Portfolio Allocation</a:t>
            </a:r>
          </a:p>
          <a:p>
            <a:endParaRPr lang="en-US" sz="1200" b="1" dirty="0">
              <a:solidFill>
                <a:srgbClr val="C00000"/>
              </a:solidFill>
              <a:latin typeface="Consolas" panose="020B0609020204030204" pitchFamily="49" charset="0"/>
            </a:endParaRP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Return: 0.330</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0.230</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aapl</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googl</a:t>
            </a:r>
            <a:r>
              <a:rPr lang="en-US" sz="1200" dirty="0">
                <a:solidFill>
                  <a:srgbClr val="C00000"/>
                </a:solidFill>
                <a:latin typeface="Consolas" panose="020B0609020204030204" pitchFamily="49" charset="0"/>
              </a:rPr>
              <a:t>   fb</a:t>
            </a:r>
          </a:p>
          <a:p>
            <a:r>
              <a:rPr lang="en-US" sz="1200" dirty="0">
                <a:solidFill>
                  <a:srgbClr val="C00000"/>
                </a:solidFill>
                <a:latin typeface="Consolas" panose="020B0609020204030204" pitchFamily="49" charset="0"/>
              </a:rPr>
              <a:t>allocation  65.3  34.7    0.0  0.0</a:t>
            </a:r>
          </a:p>
          <a:p>
            <a:r>
              <a:rPr lang="en-US" sz="1200" b="1" dirty="0">
                <a:solidFill>
                  <a:srgbClr val="C00000"/>
                </a:solidFill>
                <a:latin typeface="Consolas" panose="020B0609020204030204" pitchFamily="49" charset="0"/>
              </a:rPr>
              <a:t>Minimum Volatility Portfolio Allocation</a:t>
            </a:r>
          </a:p>
          <a:p>
            <a:endParaRPr lang="en-US" sz="1200" b="1" dirty="0">
              <a:solidFill>
                <a:srgbClr val="C00000"/>
              </a:solidFill>
              <a:latin typeface="Consolas" panose="020B0609020204030204" pitchFamily="49" charset="0"/>
            </a:endParaRP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Return: 0.260</a:t>
            </a:r>
          </a:p>
          <a:p>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0.210</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aapl</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googl</a:t>
            </a:r>
            <a:r>
              <a:rPr lang="en-US" sz="1200" dirty="0">
                <a:solidFill>
                  <a:srgbClr val="C00000"/>
                </a:solidFill>
                <a:latin typeface="Consolas" panose="020B0609020204030204" pitchFamily="49" charset="0"/>
              </a:rPr>
              <a:t>     fb</a:t>
            </a:r>
          </a:p>
          <a:p>
            <a:r>
              <a:rPr lang="en-US" sz="1200" dirty="0">
                <a:solidFill>
                  <a:srgbClr val="C00000"/>
                </a:solidFill>
                <a:latin typeface="Consolas" panose="020B0609020204030204" pitchFamily="49" charset="0"/>
              </a:rPr>
              <a:t>allocation  37.26  3.62  46.28  12.85</a:t>
            </a:r>
          </a:p>
          <a:p>
            <a:r>
              <a:rPr lang="en-US" sz="1200" dirty="0">
                <a:solidFill>
                  <a:srgbClr val="C00000"/>
                </a:solidFill>
                <a:latin typeface="Consolas" panose="020B0609020204030204" pitchFamily="49" charset="0"/>
              </a:rPr>
              <a:t>Individual Stock Returns and Volatility</a:t>
            </a:r>
          </a:p>
          <a:p>
            <a:endParaRPr lang="en-US" sz="1200" b="1" dirty="0">
              <a:solidFill>
                <a:srgbClr val="C00000"/>
              </a:solidFill>
              <a:latin typeface="Consolas" panose="020B0609020204030204" pitchFamily="49" charset="0"/>
            </a:endParaRPr>
          </a:p>
          <a:p>
            <a:r>
              <a:rPr lang="en-US" sz="1200" dirty="0" err="1">
                <a:solidFill>
                  <a:srgbClr val="C00000"/>
                </a:solidFill>
                <a:latin typeface="Consolas" panose="020B0609020204030204" pitchFamily="49" charset="0"/>
              </a:rPr>
              <a:t>aapl</a:t>
            </a:r>
            <a:r>
              <a:rPr lang="en-US" sz="1200" dirty="0">
                <a:solidFill>
                  <a:srgbClr val="C00000"/>
                </a:solidFill>
                <a:latin typeface="Consolas" panose="020B0609020204030204" pitchFamily="49" charset="0"/>
              </a:rPr>
              <a:t> : </a:t>
            </a:r>
            <a:r>
              <a:rPr lang="en-US" sz="1200" dirty="0" err="1">
                <a:solidFill>
                  <a:srgbClr val="C00000"/>
                </a:solidFill>
                <a:latin typeface="Consolas" panose="020B0609020204030204" pitchFamily="49" charset="0"/>
              </a:rPr>
              <a:t>annuaised</a:t>
            </a:r>
            <a:r>
              <a:rPr lang="en-US" sz="1200" dirty="0">
                <a:solidFill>
                  <a:srgbClr val="C00000"/>
                </a:solidFill>
                <a:latin typeface="Consolas" panose="020B0609020204030204" pitchFamily="49" charset="0"/>
              </a:rPr>
              <a:t> return 0.340 ,</a:t>
            </a:r>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0.250</a:t>
            </a:r>
          </a:p>
          <a:p>
            <a:r>
              <a:rPr lang="en-US" sz="1200" dirty="0" err="1">
                <a:solidFill>
                  <a:srgbClr val="C00000"/>
                </a:solidFill>
                <a:latin typeface="Consolas" panose="020B0609020204030204" pitchFamily="49" charset="0"/>
              </a:rPr>
              <a:t>amzn</a:t>
            </a:r>
            <a:r>
              <a:rPr lang="en-US" sz="1200" dirty="0">
                <a:solidFill>
                  <a:srgbClr val="C00000"/>
                </a:solidFill>
                <a:latin typeface="Consolas" panose="020B0609020204030204" pitchFamily="49" charset="0"/>
              </a:rPr>
              <a:t> : </a:t>
            </a:r>
            <a:r>
              <a:rPr lang="en-US" sz="1200" dirty="0" err="1">
                <a:solidFill>
                  <a:srgbClr val="C00000"/>
                </a:solidFill>
                <a:latin typeface="Consolas" panose="020B0609020204030204" pitchFamily="49" charset="0"/>
              </a:rPr>
              <a:t>annuaised</a:t>
            </a:r>
            <a:r>
              <a:rPr lang="en-US" sz="1200" dirty="0">
                <a:solidFill>
                  <a:srgbClr val="C00000"/>
                </a:solidFill>
                <a:latin typeface="Consolas" panose="020B0609020204030204" pitchFamily="49" charset="0"/>
              </a:rPr>
              <a:t> return 0.330 ,</a:t>
            </a:r>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0.280</a:t>
            </a:r>
          </a:p>
          <a:p>
            <a:r>
              <a:rPr lang="en-US" sz="1200" dirty="0" err="1">
                <a:solidFill>
                  <a:srgbClr val="C00000"/>
                </a:solidFill>
                <a:latin typeface="Consolas" panose="020B0609020204030204" pitchFamily="49" charset="0"/>
              </a:rPr>
              <a:t>googl</a:t>
            </a:r>
            <a:r>
              <a:rPr lang="en-US" sz="1200" dirty="0">
                <a:solidFill>
                  <a:srgbClr val="C00000"/>
                </a:solidFill>
                <a:latin typeface="Consolas" panose="020B0609020204030204" pitchFamily="49" charset="0"/>
              </a:rPr>
              <a:t> </a:t>
            </a:r>
            <a:r>
              <a:rPr lang="en-US" sz="1200" dirty="0" smtClean="0">
                <a:solidFill>
                  <a:srgbClr val="C00000"/>
                </a:solidFill>
                <a:latin typeface="Consolas" panose="020B0609020204030204" pitchFamily="49" charset="0"/>
              </a:rPr>
              <a:t>:</a:t>
            </a:r>
            <a:r>
              <a:rPr lang="en-US" sz="1200" dirty="0" err="1" smtClean="0">
                <a:solidFill>
                  <a:srgbClr val="C00000"/>
                </a:solidFill>
                <a:latin typeface="Consolas" panose="020B0609020204030204" pitchFamily="49" charset="0"/>
              </a:rPr>
              <a:t>annuaised</a:t>
            </a:r>
            <a:r>
              <a:rPr lang="en-US" sz="1200" dirty="0" smtClean="0">
                <a:solidFill>
                  <a:srgbClr val="C00000"/>
                </a:solidFill>
                <a:latin typeface="Consolas" panose="020B0609020204030204" pitchFamily="49" charset="0"/>
              </a:rPr>
              <a:t> </a:t>
            </a:r>
            <a:r>
              <a:rPr lang="en-US" sz="1200" dirty="0">
                <a:solidFill>
                  <a:srgbClr val="C00000"/>
                </a:solidFill>
                <a:latin typeface="Consolas" panose="020B0609020204030204" pitchFamily="49" charset="0"/>
              </a:rPr>
              <a:t>return 0.200 ,</a:t>
            </a:r>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0.230</a:t>
            </a:r>
          </a:p>
          <a:p>
            <a:r>
              <a:rPr lang="en-US" sz="1200" dirty="0">
                <a:solidFill>
                  <a:srgbClr val="C00000"/>
                </a:solidFill>
                <a:latin typeface="Consolas" panose="020B0609020204030204" pitchFamily="49" charset="0"/>
              </a:rPr>
              <a:t>fb </a:t>
            </a:r>
            <a:r>
              <a:rPr lang="en-US" sz="1200">
                <a:solidFill>
                  <a:srgbClr val="C00000"/>
                </a:solidFill>
                <a:latin typeface="Consolas" panose="020B0609020204030204" pitchFamily="49" charset="0"/>
              </a:rPr>
              <a:t>: </a:t>
            </a:r>
            <a:r>
              <a:rPr lang="en-US" sz="1200" smtClean="0">
                <a:solidFill>
                  <a:srgbClr val="C00000"/>
                </a:solidFill>
                <a:latin typeface="Consolas" panose="020B0609020204030204" pitchFamily="49" charset="0"/>
              </a:rPr>
              <a:t>  annuaised</a:t>
            </a:r>
            <a:r>
              <a:rPr lang="en-US" sz="1200" dirty="0" smtClean="0">
                <a:solidFill>
                  <a:srgbClr val="C00000"/>
                </a:solidFill>
                <a:latin typeface="Consolas" panose="020B0609020204030204" pitchFamily="49" charset="0"/>
              </a:rPr>
              <a:t> </a:t>
            </a:r>
            <a:r>
              <a:rPr lang="en-US" sz="1200" dirty="0">
                <a:solidFill>
                  <a:srgbClr val="C00000"/>
                </a:solidFill>
                <a:latin typeface="Consolas" panose="020B0609020204030204" pitchFamily="49" charset="0"/>
              </a:rPr>
              <a:t>return 0.220 ,</a:t>
            </a:r>
            <a:r>
              <a:rPr lang="en-US" sz="1200" dirty="0" err="1">
                <a:solidFill>
                  <a:srgbClr val="C00000"/>
                </a:solidFill>
                <a:latin typeface="Consolas" panose="020B0609020204030204" pitchFamily="49" charset="0"/>
              </a:rPr>
              <a:t>annualised</a:t>
            </a:r>
            <a:r>
              <a:rPr lang="en-US" sz="1200" dirty="0">
                <a:solidFill>
                  <a:srgbClr val="C00000"/>
                </a:solidFill>
                <a:latin typeface="Consolas" panose="020B0609020204030204" pitchFamily="49" charset="0"/>
              </a:rPr>
              <a:t> volatility: 0.290</a:t>
            </a:r>
          </a:p>
          <a:p>
            <a:r>
              <a:rPr lang="en-US" sz="1200" b="1" dirty="0">
                <a:solidFill>
                  <a:srgbClr val="C00000"/>
                </a:solidFill>
                <a:latin typeface="Consolas" panose="020B0609020204030204" pitchFamily="49" charset="0"/>
              </a:rPr>
              <a:t>-------------------------------------------------------------------------</a:t>
            </a:r>
          </a:p>
        </p:txBody>
      </p:sp>
    </p:spTree>
    <p:extLst>
      <p:ext uri="{BB962C8B-B14F-4D97-AF65-F5344CB8AC3E}">
        <p14:creationId xmlns:p14="http://schemas.microsoft.com/office/powerpoint/2010/main" val="1150119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4237"/>
            <a:ext cx="5575300" cy="1015663"/>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As you can see from the above plot, the stock with the least risk is Google at around 0.18. But with portfolio </a:t>
            </a:r>
            <a:r>
              <a:rPr lang="en-US" sz="1200" dirty="0" err="1">
                <a:latin typeface="Tahoma" panose="020B0604030504040204" pitchFamily="34" charset="0"/>
                <a:ea typeface="Tahoma" panose="020B0604030504040204" pitchFamily="34" charset="0"/>
                <a:cs typeface="Tahoma" panose="020B0604030504040204" pitchFamily="34" charset="0"/>
              </a:rPr>
              <a:t>optimisation</a:t>
            </a:r>
            <a:r>
              <a:rPr lang="en-US" sz="1200" dirty="0">
                <a:latin typeface="Tahoma" panose="020B0604030504040204" pitchFamily="34" charset="0"/>
                <a:ea typeface="Tahoma" panose="020B0604030504040204" pitchFamily="34" charset="0"/>
                <a:cs typeface="Tahoma" panose="020B0604030504040204" pitchFamily="34" charset="0"/>
              </a:rPr>
              <a:t>, we can achieve even lower risk at 0.16, and still with a higher return than Google. And if we are willing to take slightly more risk at around the similar level of risk of Google, we can achieve a much higher return of 0.30 with portfolio </a:t>
            </a:r>
            <a:r>
              <a:rPr lang="en-US" sz="1200" dirty="0" err="1">
                <a:latin typeface="Tahoma" panose="020B0604030504040204" pitchFamily="34" charset="0"/>
                <a:ea typeface="Tahoma" panose="020B0604030504040204" pitchFamily="34" charset="0"/>
                <a:cs typeface="Tahoma" panose="020B0604030504040204" pitchFamily="34" charset="0"/>
              </a:rPr>
              <a:t>optimisation</a:t>
            </a:r>
            <a:r>
              <a:rPr lang="en-US" sz="1200" dirty="0">
                <a:latin typeface="Tahoma" panose="020B0604030504040204" pitchFamily="34" charset="0"/>
                <a:ea typeface="Tahoma" panose="020B0604030504040204" pitchFamily="34" charset="0"/>
                <a:cs typeface="Tahoma" panose="020B0604030504040204" pitchFamily="34" charset="0"/>
              </a:rPr>
              <a:t>.</a:t>
            </a:r>
          </a:p>
        </p:txBody>
      </p:sp>
      <p:sp>
        <p:nvSpPr>
          <p:cNvPr id="3" name="Rectangle 2"/>
          <p:cNvSpPr/>
          <p:nvPr/>
        </p:nvSpPr>
        <p:spPr>
          <a:xfrm>
            <a:off x="91281" y="8656637"/>
            <a:ext cx="5575300" cy="246221"/>
          </a:xfrm>
          <a:prstGeom prst="rect">
            <a:avLst/>
          </a:prstGeom>
        </p:spPr>
        <p:txBody>
          <a:bodyPr>
            <a:spAutoFit/>
          </a:bodyPr>
          <a:lstStyle/>
          <a:p>
            <a:r>
              <a:rPr lang="en-US" sz="1000" dirty="0" smtClean="0">
                <a:hlinkClick r:id="rId2"/>
              </a:rPr>
              <a:t>https://towardsdatascience.com/efficient-frontier-portfolio-optimisation-in-python-e7844051e7f</a:t>
            </a:r>
            <a:endParaRPr lang="en-US" sz="1000" dirty="0"/>
          </a:p>
        </p:txBody>
      </p:sp>
      <p:pic>
        <p:nvPicPr>
          <p:cNvPr id="4" name="Picture 3"/>
          <p:cNvPicPr>
            <a:picLocks noChangeAspect="1"/>
          </p:cNvPicPr>
          <p:nvPr/>
        </p:nvPicPr>
        <p:blipFill>
          <a:blip r:embed="rId3"/>
          <a:stretch>
            <a:fillRect/>
          </a:stretch>
        </p:blipFill>
        <p:spPr>
          <a:xfrm>
            <a:off x="97068" y="1899900"/>
            <a:ext cx="5478231" cy="6384460"/>
          </a:xfrm>
          <a:prstGeom prst="rect">
            <a:avLst/>
          </a:prstGeom>
        </p:spPr>
      </p:pic>
      <p:sp>
        <p:nvSpPr>
          <p:cNvPr id="5" name="Rectangle 4"/>
          <p:cNvSpPr/>
          <p:nvPr/>
        </p:nvSpPr>
        <p:spPr>
          <a:xfrm>
            <a:off x="5539580" y="979515"/>
            <a:ext cx="5575300" cy="1384995"/>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Considering how vast and the deep the finance field is, I’ve probably only scratched the surface. But I had fun going through coding and trying to understand the concept. And I’m learning every day. After finishing this implementation, I definitely know better than yesterday’s me. And if I keep on going and learning, in about a couple of year’s time, I will know a whole lot more than today’s me. If you have any comments or questions, feel free to leave a comment. Any feedback would be appreciated.</a:t>
            </a:r>
          </a:p>
        </p:txBody>
      </p:sp>
    </p:spTree>
    <p:extLst>
      <p:ext uri="{BB962C8B-B14F-4D97-AF65-F5344CB8AC3E}">
        <p14:creationId xmlns:p14="http://schemas.microsoft.com/office/powerpoint/2010/main" val="3663560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8715216"/>
            <a:ext cx="7086600" cy="246221"/>
          </a:xfrm>
          <a:prstGeom prst="rect">
            <a:avLst/>
          </a:prstGeom>
        </p:spPr>
        <p:txBody>
          <a:bodyPr wrap="square">
            <a:spAutoFit/>
          </a:bodyPr>
          <a:lstStyle/>
          <a:p>
            <a:r>
              <a:rPr lang="en-US" sz="1000" dirty="0">
                <a:hlinkClick r:id="rId2"/>
              </a:rPr>
              <a:t>https://</a:t>
            </a:r>
            <a:r>
              <a:rPr lang="en-US" sz="1000" dirty="0" smtClean="0">
                <a:hlinkClick r:id="rId2"/>
              </a:rPr>
              <a:t>towardsdatascience.com/modeling-and-optimization-of-a-weekly-workforce-with-python-and-pyomo-29484ba065bb</a:t>
            </a:r>
            <a:endParaRPr lang="en-US" sz="1000" dirty="0"/>
          </a:p>
        </p:txBody>
      </p:sp>
      <p:sp>
        <p:nvSpPr>
          <p:cNvPr id="3" name="Rectangle 2"/>
          <p:cNvSpPr/>
          <p:nvPr/>
        </p:nvSpPr>
        <p:spPr>
          <a:xfrm>
            <a:off x="91281" y="652660"/>
            <a:ext cx="7572907" cy="307777"/>
          </a:xfrm>
          <a:prstGeom prst="rect">
            <a:avLst/>
          </a:prstGeom>
        </p:spPr>
        <p:txBody>
          <a:bodyPr wrap="none">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Case -4 Modeling and optimization of a weekly workforce with Python and </a:t>
            </a:r>
            <a:r>
              <a:rPr lang="en-US" sz="1400" b="1" dirty="0" err="1">
                <a:latin typeface="Tahoma" panose="020B0604030504040204" pitchFamily="34" charset="0"/>
                <a:ea typeface="Tahoma" panose="020B0604030504040204" pitchFamily="34" charset="0"/>
                <a:cs typeface="Tahoma" panose="020B0604030504040204" pitchFamily="34" charset="0"/>
              </a:rPr>
              <a:t>Pyomo</a:t>
            </a:r>
            <a:endParaRPr lang="en-US" sz="1400" b="1"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91281" y="939567"/>
            <a:ext cx="5487194" cy="4708981"/>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Step-by-step modeling and optimization of a workforce design and assignation problem using Python and </a:t>
            </a:r>
            <a:r>
              <a:rPr lang="en-US" sz="1200" dirty="0" err="1">
                <a:latin typeface="Tahoma" panose="020B0604030504040204" pitchFamily="34" charset="0"/>
                <a:ea typeface="Tahoma" panose="020B0604030504040204" pitchFamily="34" charset="0"/>
                <a:cs typeface="Tahoma" panose="020B0604030504040204" pitchFamily="34" charset="0"/>
              </a:rPr>
              <a:t>Pyomo</a:t>
            </a:r>
            <a:r>
              <a:rPr lang="en-US" sz="1200" dirty="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In this post, we will go through the modeling and solution finding of a scheduling problem where workers have to be assigned to shifts to optimize given criteria, satisfying diverse imposed constraints to the working conditions</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When starting a new project, planning to open a new store or even preparing the schedule for the classes at the university, the person in charge of the task has two options: solving it by hand or modeling and solving it as an optimization problem.</a:t>
            </a:r>
          </a:p>
          <a:p>
            <a:pPr algn="just"/>
            <a:r>
              <a:rPr lang="en-US" sz="1200" dirty="0">
                <a:latin typeface="Tahoma" panose="020B0604030504040204" pitchFamily="34" charset="0"/>
                <a:ea typeface="Tahoma" panose="020B0604030504040204" pitchFamily="34" charset="0"/>
                <a:cs typeface="Tahoma" panose="020B0604030504040204" pitchFamily="34" charset="0"/>
              </a:rPr>
              <a:t>Even if there was a great workforce planner, dealing with the problem using the optimization framework can have multiple benefits:</a:t>
            </a:r>
          </a:p>
          <a:p>
            <a:pPr algn="just"/>
            <a:r>
              <a:rPr lang="en-US" sz="1200" b="1" dirty="0" smtClean="0">
                <a:latin typeface="Tahoma" panose="020B0604030504040204" pitchFamily="34" charset="0"/>
                <a:ea typeface="Tahoma" panose="020B0604030504040204" pitchFamily="34" charset="0"/>
                <a:cs typeface="Tahoma" panose="020B0604030504040204" pitchFamily="34" charset="0"/>
              </a:rPr>
              <a:t>Scaling</a:t>
            </a:r>
            <a:r>
              <a:rPr lang="en-US" sz="1200" dirty="0" smtClean="0">
                <a:latin typeface="Tahoma" panose="020B0604030504040204" pitchFamily="34" charset="0"/>
                <a:ea typeface="Tahoma" panose="020B0604030504040204" pitchFamily="34" charset="0"/>
                <a:cs typeface="Tahoma" panose="020B0604030504040204" pitchFamily="34" charset="0"/>
              </a:rPr>
              <a:t>: the problem might become as big as the proper environment, which may exceed the capabilities of a person.</a:t>
            </a:r>
          </a:p>
          <a:p>
            <a:pPr algn="just"/>
            <a:r>
              <a:rPr lang="en-US" sz="1200" b="1" dirty="0" smtClean="0">
                <a:latin typeface="Tahoma" panose="020B0604030504040204" pitchFamily="34" charset="0"/>
                <a:ea typeface="Tahoma" panose="020B0604030504040204" pitchFamily="34" charset="0"/>
                <a:cs typeface="Tahoma" panose="020B0604030504040204" pitchFamily="34" charset="0"/>
              </a:rPr>
              <a:t>Unbalances</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there are lots of situations where unbalances among staff will be unavoidable. In this case, the decision will not be personal</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b="1" dirty="0" err="1">
                <a:latin typeface="Tahoma" panose="020B0604030504040204" pitchFamily="34" charset="0"/>
                <a:ea typeface="Tahoma" panose="020B0604030504040204" pitchFamily="34" charset="0"/>
                <a:cs typeface="Tahoma" panose="020B0604030504040204" pitchFamily="34" charset="0"/>
              </a:rPr>
              <a:t>Pyomo</a:t>
            </a:r>
            <a:r>
              <a:rPr lang="en-US" sz="1200" b="1" dirty="0">
                <a:latin typeface="Tahoma" panose="020B0604030504040204" pitchFamily="34" charset="0"/>
                <a:ea typeface="Tahoma" panose="020B0604030504040204" pitchFamily="34" charset="0"/>
                <a:cs typeface="Tahoma" panose="020B0604030504040204" pitchFamily="34" charset="0"/>
              </a:rPr>
              <a:t> as optimization modeling environment</a:t>
            </a:r>
          </a:p>
          <a:p>
            <a:r>
              <a:rPr lang="en-US" sz="1200" dirty="0">
                <a:latin typeface="Tahoma" panose="020B0604030504040204" pitchFamily="34" charset="0"/>
                <a:ea typeface="Tahoma" panose="020B0604030504040204" pitchFamily="34" charset="0"/>
                <a:cs typeface="Tahoma" panose="020B0604030504040204" pitchFamily="34" charset="0"/>
              </a:rPr>
              <a:t>To solve this problem we will make use of </a:t>
            </a:r>
            <a:r>
              <a:rPr lang="en-US" sz="1200" dirty="0" err="1">
                <a:latin typeface="Tahoma" panose="020B0604030504040204" pitchFamily="34" charset="0"/>
                <a:ea typeface="Tahoma" panose="020B0604030504040204" pitchFamily="34" charset="0"/>
                <a:cs typeface="Tahoma" panose="020B0604030504040204" pitchFamily="34" charset="0"/>
              </a:rPr>
              <a:t>Pyomo</a:t>
            </a:r>
            <a:r>
              <a:rPr lang="en-US" sz="1200" dirty="0">
                <a:latin typeface="Tahoma" panose="020B0604030504040204" pitchFamily="34" charset="0"/>
                <a:ea typeface="Tahoma" panose="020B0604030504040204" pitchFamily="34" charset="0"/>
                <a:cs typeface="Tahoma" panose="020B0604030504040204" pitchFamily="34" charset="0"/>
              </a:rPr>
              <a:t>, in their own words a “Python-based, open-source optimization modeling language with a diverse set of optimization capabilities”. For the ones that already use Python, modeling and solving a problem with </a:t>
            </a:r>
            <a:r>
              <a:rPr lang="en-US" sz="1200" dirty="0" err="1">
                <a:latin typeface="Tahoma" panose="020B0604030504040204" pitchFamily="34" charset="0"/>
                <a:ea typeface="Tahoma" panose="020B0604030504040204" pitchFamily="34" charset="0"/>
                <a:cs typeface="Tahoma" panose="020B0604030504040204" pitchFamily="34" charset="0"/>
              </a:rPr>
              <a:t>Pyomo</a:t>
            </a:r>
            <a:r>
              <a:rPr lang="en-US" sz="1200" dirty="0">
                <a:latin typeface="Tahoma" panose="020B0604030504040204" pitchFamily="34" charset="0"/>
                <a:ea typeface="Tahoma" panose="020B0604030504040204" pitchFamily="34" charset="0"/>
                <a:cs typeface="Tahoma" panose="020B0604030504040204" pitchFamily="34" charset="0"/>
              </a:rPr>
              <a:t> would be straightforward.</a:t>
            </a:r>
          </a:p>
          <a:p>
            <a:pPr algn="just"/>
            <a:r>
              <a:rPr lang="en-US" sz="1200" dirty="0" err="1">
                <a:latin typeface="Tahoma" panose="020B0604030504040204" pitchFamily="34" charset="0"/>
                <a:ea typeface="Tahoma" panose="020B0604030504040204" pitchFamily="34" charset="0"/>
                <a:cs typeface="Tahoma" panose="020B0604030504040204" pitchFamily="34" charset="0"/>
              </a:rPr>
              <a:t>Pyomo</a:t>
            </a:r>
            <a:r>
              <a:rPr lang="en-US" sz="1200" dirty="0">
                <a:latin typeface="Tahoma" panose="020B0604030504040204" pitchFamily="34" charset="0"/>
                <a:ea typeface="Tahoma" panose="020B0604030504040204" pitchFamily="34" charset="0"/>
                <a:cs typeface="Tahoma" panose="020B0604030504040204" pitchFamily="34" charset="0"/>
              </a:rPr>
              <a:t> allows to choosing among a variety of solvers, both open-source and commercial. Moreover, the user can choose to solve problems in </a:t>
            </a:r>
            <a:r>
              <a:rPr lang="en-US" sz="1200" dirty="0" err="1">
                <a:latin typeface="Tahoma" panose="020B0604030504040204" pitchFamily="34" charset="0"/>
                <a:ea typeface="Tahoma" panose="020B0604030504040204" pitchFamily="34" charset="0"/>
                <a:cs typeface="Tahoma" panose="020B0604030504040204" pitchFamily="34" charset="0"/>
              </a:rPr>
              <a:t>Neos</a:t>
            </a:r>
            <a:r>
              <a:rPr lang="en-US" sz="1200" dirty="0">
                <a:latin typeface="Tahoma" panose="020B0604030504040204" pitchFamily="34" charset="0"/>
                <a:ea typeface="Tahoma" panose="020B0604030504040204" pitchFamily="34" charset="0"/>
                <a:cs typeface="Tahoma" panose="020B0604030504040204" pitchFamily="34" charset="0"/>
              </a:rPr>
              <a:t> Server, a free internet-based solver which can be used directly from </a:t>
            </a:r>
            <a:r>
              <a:rPr lang="en-US" sz="1200" dirty="0" err="1">
                <a:latin typeface="Tahoma" panose="020B0604030504040204" pitchFamily="34" charset="0"/>
                <a:ea typeface="Tahoma" panose="020B0604030504040204" pitchFamily="34" charset="0"/>
                <a:cs typeface="Tahoma" panose="020B0604030504040204" pitchFamily="34" charset="0"/>
              </a:rPr>
              <a:t>Pyomo</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5578475" y="929848"/>
            <a:ext cx="5473700" cy="3416320"/>
          </a:xfrm>
          <a:prstGeom prst="rect">
            <a:avLst/>
          </a:prstGeom>
        </p:spPr>
        <p:txBody>
          <a:bodyPr wrap="square">
            <a:spAutoFit/>
          </a:bodyPr>
          <a:lstStyle/>
          <a:p>
            <a:r>
              <a:rPr lang="en-US" sz="1200" b="1" dirty="0">
                <a:latin typeface="Tahoma" panose="020B0604030504040204" pitchFamily="34" charset="0"/>
                <a:ea typeface="Tahoma" panose="020B0604030504040204" pitchFamily="34" charset="0"/>
                <a:cs typeface="Tahoma" panose="020B0604030504040204" pitchFamily="34" charset="0"/>
              </a:rPr>
              <a:t>Problem description</a:t>
            </a:r>
          </a:p>
          <a:p>
            <a:r>
              <a:rPr lang="en-US" sz="1200" dirty="0">
                <a:latin typeface="Tahoma" panose="020B0604030504040204" pitchFamily="34" charset="0"/>
                <a:ea typeface="Tahoma" panose="020B0604030504040204" pitchFamily="34" charset="0"/>
                <a:cs typeface="Tahoma" panose="020B0604030504040204" pitchFamily="34" charset="0"/>
              </a:rPr>
              <a:t>A new food store has been opened at the University Campus which will be open 24 hours a day, 7 days a week. Each day, there are three eight-hour shifts. Morning shift is from 6:00 to 14:00, evening shift is from 14:00 to 22:00 and night shift is from 22:00 to 6:00 of the next day</a:t>
            </a:r>
            <a:r>
              <a:rPr lang="en-US" sz="1200" dirty="0" smtClean="0">
                <a:latin typeface="Tahoma" panose="020B0604030504040204" pitchFamily="34" charset="0"/>
                <a:ea typeface="Tahoma" panose="020B0604030504040204" pitchFamily="34" charset="0"/>
                <a:cs typeface="Tahoma" panose="020B0604030504040204" pitchFamily="34" charset="0"/>
              </a:rPr>
              <a:t>.</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During the night there is only one worker while during the day there are two, except on Sunday that there is only one for each shift. Each worker will not exceed a maximum of 40 hours per week and have to rest for 12 hours between two shifts</a:t>
            </a:r>
            <a:r>
              <a:rPr lang="en-US" sz="1200" dirty="0" smtClean="0">
                <a:latin typeface="Tahoma" panose="020B0604030504040204" pitchFamily="34" charset="0"/>
                <a:ea typeface="Tahoma" panose="020B0604030504040204" pitchFamily="34" charset="0"/>
                <a:cs typeface="Tahoma" panose="020B0604030504040204" pitchFamily="34" charset="0"/>
              </a:rPr>
              <a:t>.</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As for the weekly rest days, an employee who rests one Sunday will also prefer to do the same that Saturday.</a:t>
            </a:r>
          </a:p>
          <a:p>
            <a:r>
              <a:rPr lang="en-US" sz="1200" dirty="0">
                <a:latin typeface="Tahoma" panose="020B0604030504040204" pitchFamily="34" charset="0"/>
                <a:ea typeface="Tahoma" panose="020B0604030504040204" pitchFamily="34" charset="0"/>
                <a:cs typeface="Tahoma" panose="020B0604030504040204" pitchFamily="34" charset="0"/>
              </a:rPr>
              <a:t>In principle, there are available ten employees, which is clearly over-sized. The less the workers are needed, the more the resources for other stores</a:t>
            </a:r>
            <a:r>
              <a:rPr lang="en-US" sz="1200" dirty="0" smtClean="0">
                <a:latin typeface="Tahoma" panose="020B0604030504040204" pitchFamily="34" charset="0"/>
                <a:ea typeface="Tahoma" panose="020B0604030504040204" pitchFamily="34" charset="0"/>
                <a:cs typeface="Tahoma" panose="020B0604030504040204" pitchFamily="34" charset="0"/>
              </a:rPr>
              <a:t>.</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b="1" dirty="0">
                <a:latin typeface="Tahoma" panose="020B0604030504040204" pitchFamily="34" charset="0"/>
                <a:ea typeface="Tahoma" panose="020B0604030504040204" pitchFamily="34" charset="0"/>
                <a:cs typeface="Tahoma" panose="020B0604030504040204" pitchFamily="34" charset="0"/>
              </a:rPr>
              <a:t>Model formulation</a:t>
            </a:r>
          </a:p>
          <a:p>
            <a:r>
              <a:rPr lang="en-US" sz="1200" dirty="0">
                <a:latin typeface="Tahoma" panose="020B0604030504040204" pitchFamily="34" charset="0"/>
                <a:ea typeface="Tahoma" panose="020B0604030504040204" pitchFamily="34" charset="0"/>
                <a:cs typeface="Tahoma" panose="020B0604030504040204" pitchFamily="34" charset="0"/>
              </a:rPr>
              <a:t>To use </a:t>
            </a:r>
            <a:r>
              <a:rPr lang="en-US" sz="1200" dirty="0" err="1">
                <a:latin typeface="Tahoma" panose="020B0604030504040204" pitchFamily="34" charset="0"/>
                <a:ea typeface="Tahoma" panose="020B0604030504040204" pitchFamily="34" charset="0"/>
                <a:cs typeface="Tahoma" panose="020B0604030504040204" pitchFamily="34" charset="0"/>
              </a:rPr>
              <a:t>Pyomo</a:t>
            </a:r>
            <a:r>
              <a:rPr lang="en-US" sz="1200" dirty="0">
                <a:latin typeface="Tahoma" panose="020B0604030504040204" pitchFamily="34" charset="0"/>
                <a:ea typeface="Tahoma" panose="020B0604030504040204" pitchFamily="34" charset="0"/>
                <a:cs typeface="Tahoma" panose="020B0604030504040204" pitchFamily="34" charset="0"/>
              </a:rPr>
              <a:t> and solve the problem some packages are imported</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5564981" y="4308772"/>
            <a:ext cx="5575300" cy="461665"/>
          </a:xfrm>
          <a:prstGeom prst="rect">
            <a:avLst/>
          </a:prstGeom>
        </p:spPr>
        <p:txBody>
          <a:bodyPr wrap="square">
            <a:spAutoFit/>
          </a:bodyPr>
          <a:lstStyle/>
          <a:p>
            <a:r>
              <a:rPr lang="en-US" sz="1200" dirty="0">
                <a:solidFill>
                  <a:srgbClr val="0070C0"/>
                </a:solidFill>
                <a:latin typeface="Consolas" panose="020B0609020204030204" pitchFamily="49" charset="0"/>
              </a:rPr>
              <a:t>from </a:t>
            </a:r>
            <a:r>
              <a:rPr lang="en-US" sz="1200" dirty="0" err="1">
                <a:solidFill>
                  <a:srgbClr val="0070C0"/>
                </a:solidFill>
                <a:latin typeface="Consolas" panose="020B0609020204030204" pitchFamily="49" charset="0"/>
              </a:rPr>
              <a:t>pyomo.environ</a:t>
            </a:r>
            <a:r>
              <a:rPr lang="en-US" sz="1200" dirty="0">
                <a:solidFill>
                  <a:srgbClr val="0070C0"/>
                </a:solidFill>
                <a:latin typeface="Consolas" panose="020B0609020204030204" pitchFamily="49" charset="0"/>
              </a:rPr>
              <a:t> import *</a:t>
            </a:r>
          </a:p>
          <a:p>
            <a:r>
              <a:rPr lang="en-US" sz="1200" dirty="0">
                <a:solidFill>
                  <a:srgbClr val="0070C0"/>
                </a:solidFill>
                <a:latin typeface="Consolas" panose="020B0609020204030204" pitchFamily="49" charset="0"/>
              </a:rPr>
              <a:t>from </a:t>
            </a:r>
            <a:r>
              <a:rPr lang="en-US" sz="1200" dirty="0" err="1">
                <a:solidFill>
                  <a:srgbClr val="0070C0"/>
                </a:solidFill>
                <a:latin typeface="Consolas" panose="020B0609020204030204" pitchFamily="49" charset="0"/>
              </a:rPr>
              <a:t>pyomo.opt</a:t>
            </a:r>
            <a:r>
              <a:rPr lang="en-US" sz="1200" dirty="0">
                <a:solidFill>
                  <a:srgbClr val="0070C0"/>
                </a:solidFill>
                <a:latin typeface="Consolas" panose="020B0609020204030204" pitchFamily="49" charset="0"/>
              </a:rPr>
              <a:t> import </a:t>
            </a:r>
            <a:r>
              <a:rPr lang="en-US" sz="1200" dirty="0" err="1">
                <a:solidFill>
                  <a:srgbClr val="0070C0"/>
                </a:solidFill>
                <a:latin typeface="Consolas" panose="020B0609020204030204" pitchFamily="49" charset="0"/>
              </a:rPr>
              <a:t>SolverFactory</a:t>
            </a:r>
            <a:endParaRPr lang="en-US" sz="1200" dirty="0">
              <a:solidFill>
                <a:srgbClr val="0070C0"/>
              </a:solidFill>
              <a:latin typeface="Consolas" panose="020B0609020204030204" pitchFamily="49" charset="0"/>
            </a:endParaRPr>
          </a:p>
        </p:txBody>
      </p:sp>
      <p:sp>
        <p:nvSpPr>
          <p:cNvPr id="8" name="Rectangle 7"/>
          <p:cNvSpPr/>
          <p:nvPr/>
        </p:nvSpPr>
        <p:spPr>
          <a:xfrm>
            <a:off x="5580063" y="4745374"/>
            <a:ext cx="5472112" cy="1015663"/>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The first step is to enter the data, this means to provide the model, in this case, the days we are considering, workers, shifts… We could not define them explicitly and feed the data later by using </a:t>
            </a:r>
            <a:r>
              <a:rPr lang="en-US" sz="1200" dirty="0" err="1">
                <a:latin typeface="Tahoma" panose="020B0604030504040204" pitchFamily="34" charset="0"/>
                <a:ea typeface="Tahoma" panose="020B0604030504040204" pitchFamily="34" charset="0"/>
                <a:cs typeface="Tahoma" panose="020B0604030504040204" pitchFamily="34" charset="0"/>
              </a:rPr>
              <a:t>AbstractModel</a:t>
            </a:r>
            <a:r>
              <a:rPr lang="en-US" sz="1200" dirty="0">
                <a:latin typeface="Tahoma" panose="020B0604030504040204" pitchFamily="34" charset="0"/>
                <a:ea typeface="Tahoma" panose="020B0604030504040204" pitchFamily="34" charset="0"/>
                <a:cs typeface="Tahoma" panose="020B0604030504040204" pitchFamily="34" charset="0"/>
              </a:rPr>
              <a:t>(), but for this post continue with </a:t>
            </a:r>
            <a:r>
              <a:rPr lang="en-US" sz="1200" dirty="0" err="1">
                <a:latin typeface="Tahoma" panose="020B0604030504040204" pitchFamily="34" charset="0"/>
                <a:ea typeface="Tahoma" panose="020B0604030504040204" pitchFamily="34" charset="0"/>
                <a:cs typeface="Tahoma" panose="020B0604030504040204" pitchFamily="34" charset="0"/>
              </a:rPr>
              <a:t>ConcreteModel</a:t>
            </a:r>
            <a:r>
              <a:rPr lang="en-US" sz="1200" dirty="0">
                <a:latin typeface="Tahoma" panose="020B0604030504040204" pitchFamily="34" charset="0"/>
                <a:ea typeface="Tahoma" panose="020B0604030504040204" pitchFamily="34" charset="0"/>
                <a:cs typeface="Tahoma" panose="020B0604030504040204" pitchFamily="34" charset="0"/>
              </a:rPr>
              <a:t>() so all data must be available during the modeling step.</a:t>
            </a:r>
          </a:p>
        </p:txBody>
      </p:sp>
      <p:sp>
        <p:nvSpPr>
          <p:cNvPr id="9" name="Rectangle 8"/>
          <p:cNvSpPr/>
          <p:nvPr/>
        </p:nvSpPr>
        <p:spPr>
          <a:xfrm>
            <a:off x="5544964" y="5635112"/>
            <a:ext cx="5575300" cy="2123658"/>
          </a:xfrm>
          <a:prstGeom prst="rect">
            <a:avLst/>
          </a:prstGeom>
        </p:spPr>
        <p:txBody>
          <a:bodyPr>
            <a:spAutoFit/>
          </a:bodyPr>
          <a:lstStyle/>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#Define days (1 week)</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days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Mon','Tue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Wed','Thu','Fri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Sat','Sun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#Enter shifts of each day</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shifts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morning','evening</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'night'] # 3 shits for 8hours</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days_shifts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{day: shifts for day in days}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dict</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with day as key and list of its shits as values</a:t>
            </a:r>
          </a:p>
          <a:p>
            <a:endPar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#Enter workers ids (name, number)</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workers = ['w'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str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for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i</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in range(1,11)] # 10 workers available more than needed</a:t>
            </a:r>
          </a:p>
        </p:txBody>
      </p:sp>
    </p:spTree>
    <p:extLst>
      <p:ext uri="{BB962C8B-B14F-4D97-AF65-F5344CB8AC3E}">
        <p14:creationId xmlns:p14="http://schemas.microsoft.com/office/powerpoint/2010/main" val="2266732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808037"/>
            <a:ext cx="5487194" cy="1015663"/>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We have added all data needed for the model. We will be able to call these elements when defining constraints, without the need of manually inserting each element or considering if, else clauses.</a:t>
            </a:r>
          </a:p>
          <a:p>
            <a:r>
              <a:rPr lang="en-US" sz="1200" dirty="0">
                <a:latin typeface="Tahoma" panose="020B0604030504040204" pitchFamily="34" charset="0"/>
                <a:ea typeface="Tahoma" panose="020B0604030504040204" pitchFamily="34" charset="0"/>
                <a:cs typeface="Tahoma" panose="020B0604030504040204" pitchFamily="34" charset="0"/>
              </a:rPr>
              <a:t>To build the model, we need to initialize the model and create the decision variables.</a:t>
            </a:r>
          </a:p>
        </p:txBody>
      </p:sp>
      <p:sp>
        <p:nvSpPr>
          <p:cNvPr id="3" name="Rectangle 2"/>
          <p:cNvSpPr/>
          <p:nvPr/>
        </p:nvSpPr>
        <p:spPr>
          <a:xfrm>
            <a:off x="91281" y="8715216"/>
            <a:ext cx="7086600" cy="246221"/>
          </a:xfrm>
          <a:prstGeom prst="rect">
            <a:avLst/>
          </a:prstGeom>
        </p:spPr>
        <p:txBody>
          <a:bodyPr wrap="square">
            <a:spAutoFit/>
          </a:bodyPr>
          <a:lstStyle/>
          <a:p>
            <a:r>
              <a:rPr lang="en-US" sz="1000" dirty="0">
                <a:hlinkClick r:id="rId2"/>
              </a:rPr>
              <a:t>https://</a:t>
            </a:r>
            <a:r>
              <a:rPr lang="en-US" sz="1000" dirty="0" smtClean="0">
                <a:hlinkClick r:id="rId2"/>
              </a:rPr>
              <a:t>towardsdatascience.com/modeling-and-optimization-of-a-weekly-workforce-with-python-and-pyomo-29484ba065bb</a:t>
            </a:r>
            <a:endParaRPr lang="en-US" sz="1000" dirty="0"/>
          </a:p>
        </p:txBody>
      </p:sp>
      <p:sp>
        <p:nvSpPr>
          <p:cNvPr id="4" name="Rectangle 3"/>
          <p:cNvSpPr/>
          <p:nvPr/>
        </p:nvSpPr>
        <p:spPr>
          <a:xfrm>
            <a:off x="3175" y="1823700"/>
            <a:ext cx="5575300" cy="1569660"/>
          </a:xfrm>
          <a:prstGeom prst="rect">
            <a:avLst/>
          </a:prstGeom>
        </p:spPr>
        <p:txBody>
          <a:bodyPr>
            <a:spAutoFit/>
          </a:bodyPr>
          <a:lstStyle/>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#Initialize model</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model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ConcreteModel</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#Binary variables representing if a worker is scheduled somewhere</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model.works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Var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(((worker, day, shift) for worker in workers for day in days for shift in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days_shifts</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[day]),within=Binary, initialize =0)</a:t>
            </a:r>
          </a:p>
        </p:txBody>
      </p:sp>
      <p:sp>
        <p:nvSpPr>
          <p:cNvPr id="5" name="Rectangle 4"/>
          <p:cNvSpPr/>
          <p:nvPr/>
        </p:nvSpPr>
        <p:spPr>
          <a:xfrm>
            <a:off x="35525" y="3330466"/>
            <a:ext cx="5575300" cy="2492990"/>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After the initialization of the model as an object, elements such as variables constraints and objective function are added as attributes. As it was explained before, we create a </a:t>
            </a:r>
            <a:r>
              <a:rPr lang="en-US" sz="1200" dirty="0" err="1">
                <a:latin typeface="Tahoma" panose="020B0604030504040204" pitchFamily="34" charset="0"/>
                <a:ea typeface="Tahoma" panose="020B0604030504040204" pitchFamily="34" charset="0"/>
                <a:cs typeface="Tahoma" panose="020B0604030504040204" pitchFamily="34" charset="0"/>
              </a:rPr>
              <a:t>ConcreteModel</a:t>
            </a:r>
            <a:r>
              <a:rPr lang="en-US" sz="1200" dirty="0">
                <a:latin typeface="Tahoma" panose="020B0604030504040204" pitchFamily="34" charset="0"/>
                <a:ea typeface="Tahoma" panose="020B0604030504040204" pitchFamily="34" charset="0"/>
                <a:cs typeface="Tahoma" panose="020B0604030504040204" pitchFamily="34" charset="0"/>
              </a:rPr>
              <a:t>() because data is being provided at the moment. We add with </a:t>
            </a:r>
            <a:r>
              <a:rPr lang="en-US" sz="1200" dirty="0" err="1">
                <a:latin typeface="Tahoma" panose="020B0604030504040204" pitchFamily="34" charset="0"/>
                <a:ea typeface="Tahoma" panose="020B0604030504040204" pitchFamily="34" charset="0"/>
                <a:cs typeface="Tahoma" panose="020B0604030504040204" pitchFamily="34" charset="0"/>
              </a:rPr>
              <a:t>Var</a:t>
            </a:r>
            <a:r>
              <a:rPr lang="en-US" sz="1200" dirty="0">
                <a:latin typeface="Tahoma" panose="020B0604030504040204" pitchFamily="34" charset="0"/>
                <a:ea typeface="Tahoma" panose="020B0604030504040204" pitchFamily="34" charset="0"/>
                <a:cs typeface="Tahoma" panose="020B0604030504040204" pitchFamily="34" charset="0"/>
              </a:rPr>
              <a:t>() variables to the model, indexed by lists</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b="1" dirty="0">
                <a:latin typeface="Tahoma" panose="020B0604030504040204" pitchFamily="34" charset="0"/>
                <a:ea typeface="Tahoma" panose="020B0604030504040204" pitchFamily="34" charset="0"/>
                <a:cs typeface="Tahoma" panose="020B0604030504040204" pitchFamily="34" charset="0"/>
              </a:rPr>
              <a:t>works</a:t>
            </a:r>
            <a:r>
              <a:rPr lang="en-US" sz="1200" dirty="0">
                <a:latin typeface="Tahoma" panose="020B0604030504040204" pitchFamily="34" charset="0"/>
                <a:ea typeface="Tahoma" panose="020B0604030504040204" pitchFamily="34" charset="0"/>
                <a:cs typeface="Tahoma" panose="020B0604030504040204" pitchFamily="34" charset="0"/>
              </a:rPr>
              <a:t>: binary variable indexed by workers, days and shifts. 1 if the worker has to work that day on that shift</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b="1" dirty="0">
                <a:latin typeface="Tahoma" panose="020B0604030504040204" pitchFamily="34" charset="0"/>
                <a:ea typeface="Tahoma" panose="020B0604030504040204" pitchFamily="34" charset="0"/>
                <a:cs typeface="Tahoma" panose="020B0604030504040204" pitchFamily="34" charset="0"/>
              </a:rPr>
              <a:t>needed</a:t>
            </a:r>
            <a:r>
              <a:rPr lang="en-US" sz="1200" dirty="0">
                <a:latin typeface="Tahoma" panose="020B0604030504040204" pitchFamily="34" charset="0"/>
                <a:ea typeface="Tahoma" panose="020B0604030504040204" pitchFamily="34" charset="0"/>
                <a:cs typeface="Tahoma" panose="020B0604030504040204" pitchFamily="34" charset="0"/>
              </a:rPr>
              <a:t>: binary variable indexed by workers. 1 if the worker is necessary to include in the workforce</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b="1" dirty="0" err="1">
                <a:latin typeface="Tahoma" panose="020B0604030504040204" pitchFamily="34" charset="0"/>
                <a:ea typeface="Tahoma" panose="020B0604030504040204" pitchFamily="34" charset="0"/>
                <a:cs typeface="Tahoma" panose="020B0604030504040204" pitchFamily="34" charset="0"/>
              </a:rPr>
              <a:t>no_pref</a:t>
            </a:r>
            <a:r>
              <a:rPr lang="en-US" sz="1200" dirty="0">
                <a:latin typeface="Tahoma" panose="020B0604030504040204" pitchFamily="34" charset="0"/>
                <a:ea typeface="Tahoma" panose="020B0604030504040204" pitchFamily="34" charset="0"/>
                <a:cs typeface="Tahoma" panose="020B0604030504040204" pitchFamily="34" charset="0"/>
              </a:rPr>
              <a:t>: binary variable indexed by workers. 1 if it does not work on Sunday but it does on Saturday.</a:t>
            </a:r>
          </a:p>
        </p:txBody>
      </p:sp>
      <p:sp>
        <p:nvSpPr>
          <p:cNvPr id="6" name="Rectangle 5"/>
          <p:cNvSpPr/>
          <p:nvPr/>
        </p:nvSpPr>
        <p:spPr>
          <a:xfrm>
            <a:off x="78484" y="5798869"/>
            <a:ext cx="5575300" cy="2769989"/>
          </a:xfrm>
          <a:prstGeom prst="rect">
            <a:avLst/>
          </a:prstGeom>
        </p:spPr>
        <p:txBody>
          <a:bodyPr>
            <a:spAutoFit/>
          </a:bodyPr>
          <a:lstStyle/>
          <a:p>
            <a:r>
              <a:rPr lang="en-US" sz="1200" dirty="0">
                <a:solidFill>
                  <a:srgbClr val="C00000"/>
                </a:solidFill>
                <a:latin typeface="Consolas" panose="020B0609020204030204" pitchFamily="49" charset="0"/>
              </a:rPr>
              <a:t>#</a:t>
            </a:r>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Objective function</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#Define an objective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fucntion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with model as input to pass later</a:t>
            </a:r>
          </a:p>
          <a:p>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def</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obj_rule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(m):</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c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len</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(workers)</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return sum(</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m.no_prefer</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[worker] for worker in workers) + sum(c*</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m.needed</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[worker] for worker in workers)</a:t>
            </a: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 we multiply the second term by a constant to make sure that it is the primary objective</a:t>
            </a: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 since sum(</a:t>
            </a:r>
            <a:r>
              <a:rPr lang="en-US" sz="1200" dirty="0" err="1">
                <a:solidFill>
                  <a:srgbClr val="C00000"/>
                </a:solidFill>
                <a:latin typeface="Consolas" panose="020B0609020204030204" pitchFamily="49" charset="0"/>
                <a:ea typeface="Tahoma" panose="020B0604030504040204" pitchFamily="34" charset="0"/>
                <a:cs typeface="Tahoma" panose="020B0604030504040204" pitchFamily="34" charset="0"/>
              </a:rPr>
              <a:t>m.no_prefer</a:t>
            </a:r>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 is at most </a:t>
            </a:r>
            <a:r>
              <a:rPr lang="en-US" sz="1200" dirty="0" err="1">
                <a:solidFill>
                  <a:srgbClr val="C00000"/>
                </a:solidFill>
                <a:latin typeface="Consolas" panose="020B0609020204030204" pitchFamily="49" charset="0"/>
                <a:ea typeface="Tahoma" panose="020B0604030504040204" pitchFamily="34" charset="0"/>
                <a:cs typeface="Tahoma" panose="020B0604030504040204" pitchFamily="34" charset="0"/>
              </a:rPr>
              <a:t>len</a:t>
            </a:r>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(workers), </a:t>
            </a:r>
            <a:r>
              <a:rPr lang="en-US" sz="1200" dirty="0" err="1">
                <a:solidFill>
                  <a:srgbClr val="C00000"/>
                </a:solidFill>
                <a:latin typeface="Consolas" panose="020B0609020204030204" pitchFamily="49" charset="0"/>
                <a:ea typeface="Tahoma" panose="020B0604030504040204" pitchFamily="34" charset="0"/>
                <a:cs typeface="Tahoma" panose="020B0604030504040204" pitchFamily="34" charset="0"/>
              </a:rPr>
              <a:t>len</a:t>
            </a:r>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(workers) + 1 is a valid constant.</a:t>
            </a:r>
          </a:p>
          <a:p>
            <a:endPar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endParaRPr>
          </a:p>
          <a:p>
            <a:r>
              <a:rPr lang="en-US" sz="1200" dirty="0">
                <a:solidFill>
                  <a:srgbClr val="C00000"/>
                </a:solidFill>
                <a:latin typeface="Consolas" panose="020B0609020204030204" pitchFamily="49" charset="0"/>
                <a:ea typeface="Tahoma" panose="020B0604030504040204" pitchFamily="34" charset="0"/>
                <a:cs typeface="Tahoma" panose="020B0604030504040204" pitchFamily="34" charset="0"/>
              </a:rPr>
              <a:t># add objective function to the model. rule (pass function) or expr (pass expression directly)</a:t>
            </a:r>
          </a:p>
          <a:p>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model.obj = Objective(rule = </a:t>
            </a:r>
            <a:r>
              <a:rPr lang="en-US" sz="1200" dirty="0" err="1">
                <a:solidFill>
                  <a:srgbClr val="3366FF"/>
                </a:solidFill>
                <a:latin typeface="Consolas" panose="020B0609020204030204" pitchFamily="49" charset="0"/>
                <a:ea typeface="Tahoma" panose="020B0604030504040204" pitchFamily="34" charset="0"/>
                <a:cs typeface="Tahoma" panose="020B0604030504040204" pitchFamily="34" charset="0"/>
              </a:rPr>
              <a:t>obj_rule</a:t>
            </a:r>
            <a:r>
              <a:rPr lang="en-US" sz="1200" dirty="0">
                <a:solidFill>
                  <a:srgbClr val="3366FF"/>
                </a:solidFill>
                <a:latin typeface="Consolas" panose="020B0609020204030204" pitchFamily="49" charset="0"/>
                <a:ea typeface="Tahoma" panose="020B0604030504040204" pitchFamily="34" charset="0"/>
                <a:cs typeface="Tahoma" panose="020B0604030504040204" pitchFamily="34" charset="0"/>
              </a:rPr>
              <a:t>, sense = minimize)</a:t>
            </a:r>
          </a:p>
        </p:txBody>
      </p:sp>
      <p:sp>
        <p:nvSpPr>
          <p:cNvPr id="7" name="Rectangle 6"/>
          <p:cNvSpPr/>
          <p:nvPr/>
        </p:nvSpPr>
        <p:spPr>
          <a:xfrm>
            <a:off x="5585851" y="808037"/>
            <a:ext cx="5478230" cy="1754326"/>
          </a:xfrm>
          <a:prstGeom prst="rect">
            <a:avLst/>
          </a:prstGeom>
        </p:spPr>
        <p:txBody>
          <a:bodyPr wrap="square">
            <a:spAutoFit/>
          </a:bodyPr>
          <a:lstStyle/>
          <a:p>
            <a:pPr algn="just"/>
            <a:r>
              <a:rPr lang="en-US" sz="1200">
                <a:latin typeface="Tahoma" panose="020B0604030504040204" pitchFamily="34" charset="0"/>
                <a:ea typeface="Tahoma" panose="020B0604030504040204" pitchFamily="34" charset="0"/>
                <a:cs typeface="Tahoma" panose="020B0604030504040204" pitchFamily="34" charset="0"/>
              </a:rPr>
              <a:t>The objective is to find a schedule that minimizes the number of workers and once this is achieved, also the number of workers that work on Sundays but not on Saturdays. </a:t>
            </a:r>
            <a:r>
              <a:rPr lang="en-US" sz="1200" dirty="0">
                <a:latin typeface="Tahoma" panose="020B0604030504040204" pitchFamily="34" charset="0"/>
                <a:ea typeface="Tahoma" panose="020B0604030504040204" pitchFamily="34" charset="0"/>
                <a:cs typeface="Tahoma" panose="020B0604030504040204" pitchFamily="34" charset="0"/>
              </a:rPr>
              <a:t>We multiplied the part of the number of workers by a constant big enough so that minimizing the weekend preference is considered only after deciding the optimal number of workers.</a:t>
            </a:r>
          </a:p>
          <a:p>
            <a:pPr algn="just"/>
            <a:r>
              <a:rPr lang="en-US" sz="1200" dirty="0">
                <a:latin typeface="Tahoma" panose="020B0604030504040204" pitchFamily="34" charset="0"/>
                <a:ea typeface="Tahoma" panose="020B0604030504040204" pitchFamily="34" charset="0"/>
                <a:cs typeface="Tahoma" panose="020B0604030504040204" pitchFamily="34" charset="0"/>
              </a:rPr>
              <a:t>We also need to add the constraints, creating first a container of constraints calling </a:t>
            </a:r>
            <a:r>
              <a:rPr lang="en-US" sz="1200" dirty="0" err="1">
                <a:latin typeface="Tahoma" panose="020B0604030504040204" pitchFamily="34" charset="0"/>
                <a:ea typeface="Tahoma" panose="020B0604030504040204" pitchFamily="34" charset="0"/>
                <a:cs typeface="Tahoma" panose="020B0604030504040204" pitchFamily="34" charset="0"/>
              </a:rPr>
              <a:t>ConstraintList</a:t>
            </a:r>
            <a:r>
              <a:rPr lang="en-US" sz="1200" dirty="0">
                <a:latin typeface="Tahoma" panose="020B0604030504040204" pitchFamily="34" charset="0"/>
                <a:ea typeface="Tahoma" panose="020B0604030504040204" pitchFamily="34" charset="0"/>
                <a:cs typeface="Tahoma" panose="020B0604030504040204" pitchFamily="34" charset="0"/>
              </a:rPr>
              <a:t>() and then adding whatever constraints we want to the container with the function add. Code for the constraints is the following, with the explanation of each one as inline comments:</a:t>
            </a:r>
          </a:p>
        </p:txBody>
      </p:sp>
      <p:sp>
        <p:nvSpPr>
          <p:cNvPr id="8" name="Rectangle 7"/>
          <p:cNvSpPr/>
          <p:nvPr/>
        </p:nvSpPr>
        <p:spPr>
          <a:xfrm>
            <a:off x="91281" y="503237"/>
            <a:ext cx="7572907" cy="307777"/>
          </a:xfrm>
          <a:prstGeom prst="rect">
            <a:avLst/>
          </a:prstGeom>
        </p:spPr>
        <p:txBody>
          <a:bodyPr wrap="none">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Case -4 Modeling and optimization of a weekly workforce with Python and </a:t>
            </a:r>
            <a:r>
              <a:rPr lang="en-US" sz="1400" b="1" dirty="0" err="1">
                <a:latin typeface="Tahoma" panose="020B0604030504040204" pitchFamily="34" charset="0"/>
                <a:ea typeface="Tahoma" panose="020B0604030504040204" pitchFamily="34" charset="0"/>
                <a:cs typeface="Tahoma" panose="020B0604030504040204" pitchFamily="34" charset="0"/>
              </a:rPr>
              <a:t>Pyomo</a:t>
            </a:r>
            <a:endParaRPr lang="en-US" sz="1400" b="1" i="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7405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652660"/>
            <a:ext cx="5943294" cy="369332"/>
          </a:xfrm>
          <a:prstGeom prst="rect">
            <a:avLst/>
          </a:prstGeom>
        </p:spPr>
        <p:txBody>
          <a:bodyPr wrap="none">
            <a:spAutoFit/>
          </a:bodyPr>
          <a:lstStyle/>
          <a:p>
            <a:pPr fontAlgn="base"/>
            <a:r>
              <a:rPr lang="en-US" sz="1400" b="1" dirty="0">
                <a:latin typeface="Tahoma" panose="020B0604030504040204" pitchFamily="34" charset="0"/>
                <a:ea typeface="Tahoma" panose="020B0604030504040204" pitchFamily="34" charset="0"/>
                <a:cs typeface="Tahoma" panose="020B0604030504040204" pitchFamily="34" charset="0"/>
              </a:rPr>
              <a:t>Case </a:t>
            </a:r>
            <a:r>
              <a:rPr lang="en-US" sz="1400" b="1" dirty="0" smtClean="0">
                <a:latin typeface="Tahoma" panose="020B0604030504040204" pitchFamily="34" charset="0"/>
                <a:ea typeface="Tahoma" panose="020B0604030504040204" pitchFamily="34" charset="0"/>
                <a:cs typeface="Tahoma" panose="020B0604030504040204" pitchFamily="34" charset="0"/>
              </a:rPr>
              <a:t>-5 </a:t>
            </a:r>
            <a:r>
              <a:rPr lang="en-US" b="1" dirty="0"/>
              <a:t>Portfolio Optimization Using Monte Carlo Simulation</a:t>
            </a:r>
          </a:p>
        </p:txBody>
      </p:sp>
      <p:sp>
        <p:nvSpPr>
          <p:cNvPr id="3" name="Rectangle 2"/>
          <p:cNvSpPr/>
          <p:nvPr/>
        </p:nvSpPr>
        <p:spPr>
          <a:xfrm>
            <a:off x="91281" y="8715216"/>
            <a:ext cx="7086600" cy="246221"/>
          </a:xfrm>
          <a:prstGeom prst="rect">
            <a:avLst/>
          </a:prstGeom>
        </p:spPr>
        <p:txBody>
          <a:bodyPr wrap="square">
            <a:spAutoFit/>
          </a:bodyPr>
          <a:lstStyle/>
          <a:p>
            <a:r>
              <a:rPr lang="en-US" sz="1000" dirty="0">
                <a:hlinkClick r:id="rId2"/>
              </a:rPr>
              <a:t>https://blog.quantinsti.com/portfolio-optimization-maximum-return-risk-ratio-python/</a:t>
            </a:r>
            <a:endParaRPr lang="en-US" sz="1000" dirty="0" smtClean="0"/>
          </a:p>
        </p:txBody>
      </p:sp>
      <p:sp>
        <p:nvSpPr>
          <p:cNvPr id="5" name="Rectangle 4"/>
          <p:cNvSpPr/>
          <p:nvPr/>
        </p:nvSpPr>
        <p:spPr>
          <a:xfrm>
            <a:off x="91281" y="1021992"/>
            <a:ext cx="5410200" cy="4893647"/>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By portfolio optimization, we mean getting a portfolio that meets any of the three conditions based on the investor’s requirements</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Conditions of Portfolio Optimization</a:t>
            </a:r>
          </a:p>
          <a:p>
            <a:pPr algn="just"/>
            <a:r>
              <a:rPr lang="en-US" sz="1200" dirty="0">
                <a:latin typeface="Tahoma" panose="020B0604030504040204" pitchFamily="34" charset="0"/>
                <a:ea typeface="Tahoma" panose="020B0604030504040204" pitchFamily="34" charset="0"/>
                <a:cs typeface="Tahoma" panose="020B0604030504040204" pitchFamily="34" charset="0"/>
              </a:rPr>
              <a:t>A portfolio which has the minimum risk for the desired level of expected return.</a:t>
            </a:r>
          </a:p>
          <a:p>
            <a:pPr algn="just"/>
            <a:r>
              <a:rPr lang="en-US" sz="1200" dirty="0">
                <a:latin typeface="Tahoma" panose="020B0604030504040204" pitchFamily="34" charset="0"/>
                <a:ea typeface="Tahoma" panose="020B0604030504040204" pitchFamily="34" charset="0"/>
                <a:cs typeface="Tahoma" panose="020B0604030504040204" pitchFamily="34" charset="0"/>
              </a:rPr>
              <a:t>A portfolio which gives the maximum expected return at the desired level of risk (risk as measured in terms of standard deviation or variance).</a:t>
            </a:r>
          </a:p>
          <a:p>
            <a:pPr algn="just"/>
            <a:r>
              <a:rPr lang="en-US" sz="1200" dirty="0">
                <a:latin typeface="Tahoma" panose="020B0604030504040204" pitchFamily="34" charset="0"/>
                <a:ea typeface="Tahoma" panose="020B0604030504040204" pitchFamily="34" charset="0"/>
                <a:cs typeface="Tahoma" panose="020B0604030504040204" pitchFamily="34" charset="0"/>
              </a:rPr>
              <a:t>A portfolio which has the maximum return to risk ratio (or Sharpe ratio</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What is Sharpe Ratio?</a:t>
            </a:r>
          </a:p>
          <a:p>
            <a:pPr algn="just"/>
            <a:r>
              <a:rPr lang="en-US" sz="1200" dirty="0">
                <a:latin typeface="Tahoma" panose="020B0604030504040204" pitchFamily="34" charset="0"/>
                <a:ea typeface="Tahoma" panose="020B0604030504040204" pitchFamily="34" charset="0"/>
                <a:cs typeface="Tahoma" panose="020B0604030504040204" pitchFamily="34" charset="0"/>
              </a:rPr>
              <a:t>Sharpe ratio is a measure for calculating risk-adjusted return. It is the ratio of the excess expected return of investment (over risk-free rate) per unit of volatility or standard deviation.</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Let us see the formula for Sharpe ratio which will make things much clearer. The </a:t>
            </a:r>
            <a:r>
              <a:rPr lang="en-US" sz="1200" dirty="0" err="1">
                <a:latin typeface="Tahoma" panose="020B0604030504040204" pitchFamily="34" charset="0"/>
                <a:ea typeface="Tahoma" panose="020B0604030504040204" pitchFamily="34" charset="0"/>
                <a:cs typeface="Tahoma" panose="020B0604030504040204" pitchFamily="34" charset="0"/>
              </a:rPr>
              <a:t>sharpe</a:t>
            </a:r>
            <a:r>
              <a:rPr lang="en-US" sz="1200" dirty="0">
                <a:latin typeface="Tahoma" panose="020B0604030504040204" pitchFamily="34" charset="0"/>
                <a:ea typeface="Tahoma" panose="020B0604030504040204" pitchFamily="34" charset="0"/>
                <a:cs typeface="Tahoma" panose="020B0604030504040204" pitchFamily="34" charset="0"/>
              </a:rPr>
              <a:t> ratio calculation is done in the following manner</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Sharpe Ratio = (Rx – </a:t>
            </a:r>
            <a:r>
              <a:rPr lang="en-US" sz="1200" dirty="0" err="1">
                <a:latin typeface="Tahoma" panose="020B0604030504040204" pitchFamily="34" charset="0"/>
                <a:ea typeface="Tahoma" panose="020B0604030504040204" pitchFamily="34" charset="0"/>
                <a:cs typeface="Tahoma" panose="020B0604030504040204" pitchFamily="34" charset="0"/>
              </a:rPr>
              <a:t>Rf</a:t>
            </a:r>
            <a:r>
              <a:rPr lang="en-US" sz="1200" dirty="0">
                <a:latin typeface="Tahoma" panose="020B0604030504040204" pitchFamily="34" charset="0"/>
                <a:ea typeface="Tahoma" panose="020B0604030504040204" pitchFamily="34" charset="0"/>
                <a:cs typeface="Tahoma" panose="020B0604030504040204" pitchFamily="34" charset="0"/>
              </a:rPr>
              <a:t>) / </a:t>
            </a:r>
            <a:r>
              <a:rPr lang="en-US" sz="1200" dirty="0" err="1">
                <a:latin typeface="Tahoma" panose="020B0604030504040204" pitchFamily="34" charset="0"/>
                <a:ea typeface="Tahoma" panose="020B0604030504040204" pitchFamily="34" charset="0"/>
                <a:cs typeface="Tahoma" panose="020B0604030504040204" pitchFamily="34" charset="0"/>
              </a:rPr>
              <a:t>StdDev</a:t>
            </a:r>
            <a:r>
              <a:rPr lang="en-US" sz="1200" dirty="0">
                <a:latin typeface="Tahoma" panose="020B0604030504040204" pitchFamily="34" charset="0"/>
                <a:ea typeface="Tahoma" panose="020B0604030504040204" pitchFamily="34" charset="0"/>
                <a:cs typeface="Tahoma" panose="020B0604030504040204" pitchFamily="34" charset="0"/>
              </a:rPr>
              <a:t>(x)</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Where,</a:t>
            </a:r>
          </a:p>
          <a:p>
            <a:pPr algn="just"/>
            <a:r>
              <a:rPr lang="en-US" sz="1200" dirty="0">
                <a:latin typeface="Tahoma" panose="020B0604030504040204" pitchFamily="34" charset="0"/>
                <a:ea typeface="Tahoma" panose="020B0604030504040204" pitchFamily="34" charset="0"/>
                <a:cs typeface="Tahoma" panose="020B0604030504040204" pitchFamily="34" charset="0"/>
              </a:rPr>
              <a:t>x is the investment</a:t>
            </a:r>
          </a:p>
          <a:p>
            <a:pPr algn="just"/>
            <a:r>
              <a:rPr lang="en-US" sz="1200" dirty="0">
                <a:latin typeface="Tahoma" panose="020B0604030504040204" pitchFamily="34" charset="0"/>
                <a:ea typeface="Tahoma" panose="020B0604030504040204" pitchFamily="34" charset="0"/>
                <a:cs typeface="Tahoma" panose="020B0604030504040204" pitchFamily="34" charset="0"/>
              </a:rPr>
              <a:t>Rx is the average rate of return of x</a:t>
            </a:r>
          </a:p>
          <a:p>
            <a:pPr algn="just"/>
            <a:r>
              <a:rPr lang="en-US" sz="1200" dirty="0" err="1">
                <a:latin typeface="Tahoma" panose="020B0604030504040204" pitchFamily="34" charset="0"/>
                <a:ea typeface="Tahoma" panose="020B0604030504040204" pitchFamily="34" charset="0"/>
                <a:cs typeface="Tahoma" panose="020B0604030504040204" pitchFamily="34" charset="0"/>
              </a:rPr>
              <a:t>Rf</a:t>
            </a:r>
            <a:r>
              <a:rPr lang="en-US" sz="1200" dirty="0">
                <a:latin typeface="Tahoma" panose="020B0604030504040204" pitchFamily="34" charset="0"/>
                <a:ea typeface="Tahoma" panose="020B0604030504040204" pitchFamily="34" charset="0"/>
                <a:cs typeface="Tahoma" panose="020B0604030504040204" pitchFamily="34" charset="0"/>
              </a:rPr>
              <a:t> is the risk-free rate of return</a:t>
            </a:r>
          </a:p>
          <a:p>
            <a:pPr algn="just"/>
            <a:r>
              <a:rPr lang="en-US" sz="1200" dirty="0" err="1">
                <a:latin typeface="Tahoma" panose="020B0604030504040204" pitchFamily="34" charset="0"/>
                <a:ea typeface="Tahoma" panose="020B0604030504040204" pitchFamily="34" charset="0"/>
                <a:cs typeface="Tahoma" panose="020B0604030504040204" pitchFamily="34" charset="0"/>
              </a:rPr>
              <a:t>StdDev</a:t>
            </a:r>
            <a:r>
              <a:rPr lang="en-US" sz="1200" dirty="0">
                <a:latin typeface="Tahoma" panose="020B0604030504040204" pitchFamily="34" charset="0"/>
                <a:ea typeface="Tahoma" panose="020B0604030504040204" pitchFamily="34" charset="0"/>
                <a:cs typeface="Tahoma" panose="020B0604030504040204" pitchFamily="34" charset="0"/>
              </a:rPr>
              <a:t>(x) is the standard deviation of </a:t>
            </a:r>
            <a:r>
              <a:rPr lang="en-US" sz="1200" dirty="0" smtClean="0">
                <a:latin typeface="Tahoma" panose="020B0604030504040204" pitchFamily="34" charset="0"/>
                <a:ea typeface="Tahoma" panose="020B0604030504040204" pitchFamily="34" charset="0"/>
                <a:cs typeface="Tahoma" panose="020B0604030504040204" pitchFamily="34" charset="0"/>
              </a:rPr>
              <a:t>Rx</a:t>
            </a:r>
          </a:p>
          <a:p>
            <a:pPr algn="just"/>
            <a:r>
              <a:rPr lang="en-US" sz="1200" dirty="0">
                <a:latin typeface="Tahoma" panose="020B0604030504040204" pitchFamily="34" charset="0"/>
                <a:ea typeface="Tahoma" panose="020B0604030504040204" pitchFamily="34" charset="0"/>
                <a:cs typeface="Tahoma" panose="020B0604030504040204" pitchFamily="34" charset="0"/>
              </a:rPr>
              <a:t>the Sharpe ratio helps us in identifying which strategy gives better returns in comparison to the volatility. There, that is all when it comes to </a:t>
            </a:r>
            <a:r>
              <a:rPr lang="en-US" sz="1200" dirty="0" err="1">
                <a:latin typeface="Tahoma" panose="020B0604030504040204" pitchFamily="34" charset="0"/>
                <a:ea typeface="Tahoma" panose="020B0604030504040204" pitchFamily="34" charset="0"/>
                <a:cs typeface="Tahoma" panose="020B0604030504040204" pitchFamily="34" charset="0"/>
              </a:rPr>
              <a:t>sharpe</a:t>
            </a:r>
            <a:r>
              <a:rPr lang="en-US" sz="1200" dirty="0">
                <a:latin typeface="Tahoma" panose="020B0604030504040204" pitchFamily="34" charset="0"/>
                <a:ea typeface="Tahoma" panose="020B0604030504040204" pitchFamily="34" charset="0"/>
                <a:cs typeface="Tahoma" panose="020B0604030504040204" pitchFamily="34" charset="0"/>
              </a:rPr>
              <a:t> ratio calculation.</a:t>
            </a:r>
          </a:p>
        </p:txBody>
      </p:sp>
      <p:graphicFrame>
        <p:nvGraphicFramePr>
          <p:cNvPr id="8" name="Table 7"/>
          <p:cNvGraphicFramePr>
            <a:graphicFrameLocks noGrp="1"/>
          </p:cNvGraphicFramePr>
          <p:nvPr>
            <p:extLst>
              <p:ext uri="{D42A27DB-BD31-4B8C-83A1-F6EECF244321}">
                <p14:modId xmlns:p14="http://schemas.microsoft.com/office/powerpoint/2010/main" val="1598071869"/>
              </p:ext>
            </p:extLst>
          </p:nvPr>
        </p:nvGraphicFramePr>
        <p:xfrm>
          <a:off x="123089" y="5989638"/>
          <a:ext cx="4582317" cy="1581150"/>
        </p:xfrm>
        <a:graphic>
          <a:graphicData uri="http://schemas.openxmlformats.org/drawingml/2006/table">
            <a:tbl>
              <a:tblPr/>
              <a:tblGrid>
                <a:gridCol w="2025592">
                  <a:extLst>
                    <a:ext uri="{9D8B030D-6E8A-4147-A177-3AD203B41FA5}">
                      <a16:colId xmlns:a16="http://schemas.microsoft.com/office/drawing/2014/main" val="781603333"/>
                    </a:ext>
                  </a:extLst>
                </a:gridCol>
                <a:gridCol w="1143000">
                  <a:extLst>
                    <a:ext uri="{9D8B030D-6E8A-4147-A177-3AD203B41FA5}">
                      <a16:colId xmlns:a16="http://schemas.microsoft.com/office/drawing/2014/main" val="3299715179"/>
                    </a:ext>
                  </a:extLst>
                </a:gridCol>
                <a:gridCol w="1413725">
                  <a:extLst>
                    <a:ext uri="{9D8B030D-6E8A-4147-A177-3AD203B41FA5}">
                      <a16:colId xmlns:a16="http://schemas.microsoft.com/office/drawing/2014/main" val="3416131409"/>
                    </a:ext>
                  </a:extLst>
                </a:gridCol>
              </a:tblGrid>
              <a:tr h="183756">
                <a:tc>
                  <a:txBody>
                    <a:bodyPr/>
                    <a:lstStyle/>
                    <a:p>
                      <a:pPr algn="l" fontAlgn="base"/>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Portfolio </a:t>
                      </a:r>
                      <a:r>
                        <a:rPr lang="en-US" sz="1200" dirty="0" smtClean="0">
                          <a:effectLst/>
                          <a:latin typeface="Tahoma" panose="020B0604030504040204" pitchFamily="34" charset="0"/>
                          <a:ea typeface="Tahoma" panose="020B0604030504040204" pitchFamily="34" charset="0"/>
                          <a:cs typeface="Tahoma" panose="020B0604030504040204" pitchFamily="34" charset="0"/>
                        </a:rPr>
                        <a:t>A</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200" dirty="0" smtClean="0">
                          <a:effectLst/>
                          <a:latin typeface="Tahoma" panose="020B0604030504040204" pitchFamily="34" charset="0"/>
                          <a:ea typeface="Tahoma" panose="020B0604030504040204" pitchFamily="34" charset="0"/>
                          <a:cs typeface="Tahoma" panose="020B0604030504040204" pitchFamily="34" charset="0"/>
                        </a:rPr>
                        <a:t>Portfolio B</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13936066"/>
                  </a:ext>
                </a:extLst>
              </a:tr>
              <a:tr h="183756">
                <a:tc>
                  <a:txBody>
                    <a:bodyPr/>
                    <a:lstStyle/>
                    <a:p>
                      <a:pPr algn="l" fontAlgn="base"/>
                      <a:r>
                        <a:rPr lang="en-US" sz="1200" dirty="0">
                          <a:effectLst/>
                          <a:latin typeface="Tahoma" panose="020B0604030504040204" pitchFamily="34" charset="0"/>
                          <a:ea typeface="Tahoma" panose="020B0604030504040204" pitchFamily="34" charset="0"/>
                          <a:cs typeface="Tahoma" panose="020B0604030504040204" pitchFamily="34" charset="0"/>
                        </a:rPr>
                        <a:t>Rate of return</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11</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8</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44208943"/>
                  </a:ext>
                </a:extLst>
              </a:tr>
              <a:tr h="225506">
                <a:tc>
                  <a:txBody>
                    <a:bodyPr/>
                    <a:lstStyle/>
                    <a:p>
                      <a:pPr algn="l" fontAlgn="base"/>
                      <a:r>
                        <a:rPr lang="en-US" sz="1200">
                          <a:effectLst/>
                          <a:latin typeface="Tahoma" panose="020B0604030504040204" pitchFamily="34" charset="0"/>
                          <a:ea typeface="Tahoma" panose="020B0604030504040204" pitchFamily="34" charset="0"/>
                          <a:cs typeface="Tahoma" panose="020B0604030504040204" pitchFamily="34" charset="0"/>
                        </a:rPr>
                        <a:t>Risk-free rate of return</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3</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3</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5364345"/>
                  </a:ext>
                </a:extLst>
              </a:tr>
              <a:tr h="183756">
                <a:tc>
                  <a:txBody>
                    <a:bodyPr/>
                    <a:lstStyle/>
                    <a:p>
                      <a:pPr algn="l" fontAlgn="base"/>
                      <a:r>
                        <a:rPr lang="en-US" sz="1200">
                          <a:effectLst/>
                          <a:latin typeface="Tahoma" panose="020B0604030504040204" pitchFamily="34" charset="0"/>
                          <a:ea typeface="Tahoma" panose="020B0604030504040204" pitchFamily="34" charset="0"/>
                          <a:cs typeface="Tahoma" panose="020B0604030504040204" pitchFamily="34" charset="0"/>
                        </a:rPr>
                        <a:t>Volatility</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8</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4</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2615340"/>
                  </a:ext>
                </a:extLst>
              </a:tr>
              <a:tr h="290025">
                <a:tc>
                  <a:txBody>
                    <a:bodyPr/>
                    <a:lstStyle/>
                    <a:p>
                      <a:pPr algn="l" fontAlgn="base"/>
                      <a:r>
                        <a:rPr lang="en-US" sz="1200" dirty="0">
                          <a:effectLst/>
                          <a:latin typeface="Tahoma" panose="020B0604030504040204" pitchFamily="34" charset="0"/>
                          <a:ea typeface="Tahoma" panose="020B0604030504040204" pitchFamily="34" charset="0"/>
                          <a:cs typeface="Tahoma" panose="020B0604030504040204" pitchFamily="34" charset="0"/>
                        </a:rPr>
                        <a:t>Sharpe Ratio</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(11-3)/8 = 1</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(8-3)/4 = 1.25</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85708473"/>
                  </a:ext>
                </a:extLst>
              </a:tr>
            </a:tbl>
          </a:graphicData>
        </a:graphic>
      </p:graphicFrame>
      <p:sp>
        <p:nvSpPr>
          <p:cNvPr id="9" name="Rectangle 8"/>
          <p:cNvSpPr/>
          <p:nvPr/>
        </p:nvSpPr>
        <p:spPr>
          <a:xfrm>
            <a:off x="143746" y="7607190"/>
            <a:ext cx="5575300" cy="646331"/>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Thus, according to the Sharpe Ratio calculation, we should consider Portfolio B because even though the expected return is less than portfolio B, the volatility of portfolio B is less than portfolio A and thus, is less risky.</a:t>
            </a:r>
          </a:p>
        </p:txBody>
      </p:sp>
      <p:sp>
        <p:nvSpPr>
          <p:cNvPr id="10" name="Rectangle 9"/>
          <p:cNvSpPr/>
          <p:nvPr/>
        </p:nvSpPr>
        <p:spPr>
          <a:xfrm>
            <a:off x="5578475" y="1021992"/>
            <a:ext cx="5409406" cy="4708981"/>
          </a:xfrm>
          <a:prstGeom prst="rect">
            <a:avLst/>
          </a:prstGeom>
        </p:spPr>
        <p:txBody>
          <a:bodyPr wrap="square">
            <a:spAutoFit/>
          </a:bodyPr>
          <a:lstStyle/>
          <a:p>
            <a:pPr algn="just"/>
            <a:r>
              <a:rPr lang="en-US" sz="1200" b="1" dirty="0">
                <a:latin typeface="Tahoma" panose="020B0604030504040204" pitchFamily="34" charset="0"/>
                <a:ea typeface="Tahoma" panose="020B0604030504040204" pitchFamily="34" charset="0"/>
                <a:cs typeface="Tahoma" panose="020B0604030504040204" pitchFamily="34" charset="0"/>
              </a:rPr>
              <a:t>Limitations of Sharpe ratio</a:t>
            </a:r>
          </a:p>
          <a:p>
            <a:pPr algn="just"/>
            <a:r>
              <a:rPr lang="en-US" sz="1200" dirty="0">
                <a:latin typeface="Tahoma" panose="020B0604030504040204" pitchFamily="34" charset="0"/>
                <a:ea typeface="Tahoma" panose="020B0604030504040204" pitchFamily="34" charset="0"/>
                <a:cs typeface="Tahoma" panose="020B0604030504040204" pitchFamily="34" charset="0"/>
              </a:rPr>
              <a:t>There are several limitations with the usage of Sharpe Ratio, due to certain assumptions and the way it has been defined. Some of the important limitations have been listed below:</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calculation of Sharpe ratio pivots on the assumption that returns are normally distributed, but in real market scenarios, the distribution might suffer from kurtosis and fatter tails, which decreases the relevance of its </a:t>
            </a:r>
            <a:r>
              <a:rPr lang="en-US" sz="1200" dirty="0" smtClean="0">
                <a:latin typeface="Tahoma" panose="020B0604030504040204" pitchFamily="34" charset="0"/>
                <a:ea typeface="Tahoma" panose="020B0604030504040204" pitchFamily="34" charset="0"/>
                <a:cs typeface="Tahoma" panose="020B0604030504040204" pitchFamily="34" charset="0"/>
              </a:rPr>
              <a:t>use.</a:t>
            </a:r>
          </a:p>
          <a:p>
            <a:pPr marL="171450" indent="-171450" algn="just">
              <a:buFont typeface="Arial" panose="020B060402020202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Sharpe </a:t>
            </a:r>
            <a:r>
              <a:rPr lang="en-US" sz="1200" dirty="0">
                <a:latin typeface="Tahoma" panose="020B0604030504040204" pitchFamily="34" charset="0"/>
                <a:ea typeface="Tahoma" panose="020B0604030504040204" pitchFamily="34" charset="0"/>
                <a:cs typeface="Tahoma" panose="020B0604030504040204" pitchFamily="34" charset="0"/>
              </a:rPr>
              <a:t>ratio cannot differentiate between intermittent and consecutive losses as the risk measure is independent of the order of various data points. Thus, while it is good for long term analysis, it might be counterproductive if we decide on a portfolio which has a significant share of stocks which are losing value in the past few trading </a:t>
            </a:r>
            <a:r>
              <a:rPr lang="en-US" sz="1200" dirty="0" smtClean="0">
                <a:latin typeface="Tahoma" panose="020B0604030504040204" pitchFamily="34" charset="0"/>
                <a:ea typeface="Tahoma" panose="020B0604030504040204" pitchFamily="34" charset="0"/>
                <a:cs typeface="Tahoma" panose="020B0604030504040204" pitchFamily="34" charset="0"/>
              </a:rPr>
              <a:t>periods.</a:t>
            </a:r>
          </a:p>
          <a:p>
            <a:pPr marL="171450" indent="-171450" algn="just">
              <a:buFont typeface="Arial" panose="020B060402020202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Another </a:t>
            </a:r>
            <a:r>
              <a:rPr lang="en-US" sz="1200" dirty="0">
                <a:latin typeface="Tahoma" panose="020B0604030504040204" pitchFamily="34" charset="0"/>
                <a:ea typeface="Tahoma" panose="020B0604030504040204" pitchFamily="34" charset="0"/>
                <a:cs typeface="Tahoma" panose="020B0604030504040204" pitchFamily="34" charset="0"/>
              </a:rPr>
              <a:t>notable drawback of Sharpe ratio is that it cannot distinguish between upside and downside and focuses on volatility but not its direction. The ratio would penalize a system which exhibited sporadic sharp increases in equity, even if equity retracements were </a:t>
            </a:r>
            <a:r>
              <a:rPr lang="en-US" sz="1200" dirty="0" smtClean="0">
                <a:latin typeface="Tahoma" panose="020B0604030504040204" pitchFamily="34" charset="0"/>
                <a:ea typeface="Tahoma" panose="020B0604030504040204" pitchFamily="34" charset="0"/>
                <a:cs typeface="Tahoma" panose="020B0604030504040204" pitchFamily="34" charset="0"/>
              </a:rPr>
              <a:t>small.</a:t>
            </a:r>
          </a:p>
          <a:p>
            <a:pPr marL="171450" indent="-171450" algn="just">
              <a:buFont typeface="Arial" panose="020B060402020202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As </a:t>
            </a:r>
            <a:r>
              <a:rPr lang="en-US" sz="1200" dirty="0">
                <a:latin typeface="Tahoma" panose="020B0604030504040204" pitchFamily="34" charset="0"/>
                <a:ea typeface="Tahoma" panose="020B0604030504040204" pitchFamily="34" charset="0"/>
                <a:cs typeface="Tahoma" panose="020B0604030504040204" pitchFamily="34" charset="0"/>
              </a:rPr>
              <a:t>with most parameters, Sharpe ratios is backwards-looking and accounts for historical returns and volatility. The decisions based on the ratio assume future performance will be similar to the </a:t>
            </a:r>
            <a:r>
              <a:rPr lang="en-US" sz="1200" dirty="0" smtClean="0">
                <a:latin typeface="Tahoma" panose="020B0604030504040204" pitchFamily="34" charset="0"/>
                <a:ea typeface="Tahoma" panose="020B0604030504040204" pitchFamily="34" charset="0"/>
                <a:cs typeface="Tahoma" panose="020B0604030504040204" pitchFamily="34" charset="0"/>
              </a:rPr>
              <a:t>past.</a:t>
            </a:r>
          </a:p>
          <a:p>
            <a:pPr marL="171450" indent="-171450" algn="just">
              <a:buFont typeface="Arial" panose="020B060402020202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It </a:t>
            </a:r>
            <a:r>
              <a:rPr lang="en-US" sz="1200" dirty="0">
                <a:latin typeface="Tahoma" panose="020B0604030504040204" pitchFamily="34" charset="0"/>
                <a:ea typeface="Tahoma" panose="020B0604030504040204" pitchFamily="34" charset="0"/>
                <a:cs typeface="Tahoma" panose="020B0604030504040204" pitchFamily="34" charset="0"/>
              </a:rPr>
              <a:t>can be manipulated by individuals to present their best side. If the three-year Sharpe ratio of a portfolio does not present an interesting proposition, the fund manager could, in theory, calculate a 5 year time period knowing that the portfolio had performed well before.</a:t>
            </a:r>
          </a:p>
        </p:txBody>
      </p:sp>
      <p:sp>
        <p:nvSpPr>
          <p:cNvPr id="11" name="Rectangle 10"/>
          <p:cNvSpPr/>
          <p:nvPr/>
        </p:nvSpPr>
        <p:spPr>
          <a:xfrm>
            <a:off x="5486825" y="5730973"/>
            <a:ext cx="2364750" cy="276999"/>
          </a:xfrm>
          <a:prstGeom prst="rect">
            <a:avLst/>
          </a:prstGeom>
        </p:spPr>
        <p:txBody>
          <a:bodyPr wrap="none">
            <a:spAutoFit/>
          </a:bodyPr>
          <a:lstStyle/>
          <a:p>
            <a:pPr fontAlgn="base"/>
            <a:r>
              <a:rPr lang="en-US" sz="1200" b="1" dirty="0">
                <a:solidFill>
                  <a:srgbClr val="222222"/>
                </a:solidFill>
                <a:latin typeface="Tahoma" panose="020B0604030504040204" pitchFamily="34" charset="0"/>
                <a:ea typeface="Tahoma" panose="020B0604030504040204" pitchFamily="34" charset="0"/>
                <a:cs typeface="Tahoma" panose="020B0604030504040204" pitchFamily="34" charset="0"/>
              </a:rPr>
              <a:t>Sharpe ratio vs </a:t>
            </a:r>
            <a:r>
              <a:rPr lang="en-US" sz="1200" b="1" dirty="0" err="1">
                <a:solidFill>
                  <a:srgbClr val="222222"/>
                </a:solidFill>
                <a:latin typeface="Tahoma" panose="020B0604030504040204" pitchFamily="34" charset="0"/>
                <a:ea typeface="Tahoma" panose="020B0604030504040204" pitchFamily="34" charset="0"/>
                <a:cs typeface="Tahoma" panose="020B0604030504040204" pitchFamily="34" charset="0"/>
              </a:rPr>
              <a:t>Sortino</a:t>
            </a:r>
            <a:r>
              <a:rPr lang="en-US" sz="1200" b="1" dirty="0">
                <a:solidFill>
                  <a:srgbClr val="222222"/>
                </a:solidFill>
                <a:latin typeface="Tahoma" panose="020B0604030504040204" pitchFamily="34" charset="0"/>
                <a:ea typeface="Tahoma" panose="020B0604030504040204" pitchFamily="34" charset="0"/>
                <a:cs typeface="Tahoma" panose="020B0604030504040204" pitchFamily="34" charset="0"/>
              </a:rPr>
              <a:t> ratio</a:t>
            </a:r>
            <a:endParaRPr lang="en-US" sz="1200" b="1" i="0" dirty="0">
              <a:solidFill>
                <a:srgbClr val="222222"/>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5578475" y="5989638"/>
            <a:ext cx="5498306" cy="1200329"/>
          </a:xfrm>
          <a:prstGeom prst="rect">
            <a:avLst/>
          </a:prstGeom>
        </p:spPr>
        <p:txBody>
          <a:bodyPr wrap="square">
            <a:spAutoFit/>
          </a:bodyPr>
          <a:lstStyle/>
          <a:p>
            <a:r>
              <a:rPr lang="en-US" sz="1200" dirty="0" smtClean="0">
                <a:solidFill>
                  <a:srgbClr val="494949"/>
                </a:solidFill>
                <a:latin typeface="Tahoma" panose="020B0604030504040204" pitchFamily="34" charset="0"/>
                <a:ea typeface="Tahoma" panose="020B0604030504040204" pitchFamily="34" charset="0"/>
                <a:cs typeface="Tahoma" panose="020B0604030504040204" pitchFamily="34" charset="0"/>
              </a:rPr>
              <a:t>At </a:t>
            </a:r>
            <a:r>
              <a:rPr lang="en-US" sz="1200" dirty="0">
                <a:solidFill>
                  <a:srgbClr val="494949"/>
                </a:solidFill>
                <a:latin typeface="Tahoma" panose="020B0604030504040204" pitchFamily="34" charset="0"/>
                <a:ea typeface="Tahoma" panose="020B0604030504040204" pitchFamily="34" charset="0"/>
                <a:cs typeface="Tahoma" panose="020B0604030504040204" pitchFamily="34" charset="0"/>
              </a:rPr>
              <a:t>a portfolio of stocks and going long at all of them, you would not account for the deviation of the returns above the expected return of the portfolio when you are trying to find the risk. If your expected return is 10%, the returns of 15% is not a risk which we shouldn’t account for when we calculate the standard deviation. The fact that we factor in only the times the price goes downwards, means we are only taking into account the downside risk.</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7615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960437"/>
            <a:ext cx="5487194" cy="1569660"/>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While calculating the standard deviation for the </a:t>
            </a:r>
            <a:r>
              <a:rPr lang="en-US" sz="1200" dirty="0" err="1">
                <a:latin typeface="Tahoma" panose="020B0604030504040204" pitchFamily="34" charset="0"/>
                <a:ea typeface="Tahoma" panose="020B0604030504040204" pitchFamily="34" charset="0"/>
                <a:cs typeface="Tahoma" panose="020B0604030504040204" pitchFamily="34" charset="0"/>
              </a:rPr>
              <a:t>Sortino</a:t>
            </a:r>
            <a:r>
              <a:rPr lang="en-US" sz="1200" dirty="0">
                <a:latin typeface="Tahoma" panose="020B0604030504040204" pitchFamily="34" charset="0"/>
                <a:ea typeface="Tahoma" panose="020B0604030504040204" pitchFamily="34" charset="0"/>
                <a:cs typeface="Tahoma" panose="020B0604030504040204" pitchFamily="34" charset="0"/>
              </a:rPr>
              <a:t> ratio, we take into account the downside risk only and thus, get a clearer picture than the Sharpe ratio.</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For example, if we take into account the above example and after calculating the downside deviation only, we see that the downside deviation in Portfolio A is only 2% while of portfolio B is the same </a:t>
            </a:r>
            <a:r>
              <a:rPr lang="en-US" sz="1200" dirty="0" err="1">
                <a:latin typeface="Tahoma" panose="020B0604030504040204" pitchFamily="34" charset="0"/>
                <a:ea typeface="Tahoma" panose="020B0604030504040204" pitchFamily="34" charset="0"/>
                <a:cs typeface="Tahoma" panose="020B0604030504040204" pitchFamily="34" charset="0"/>
              </a:rPr>
              <a:t>ie</a:t>
            </a:r>
            <a:r>
              <a:rPr lang="en-US" sz="1200" dirty="0">
                <a:latin typeface="Tahoma" panose="020B0604030504040204" pitchFamily="34" charset="0"/>
                <a:ea typeface="Tahoma" panose="020B0604030504040204" pitchFamily="34" charset="0"/>
                <a:cs typeface="Tahoma" panose="020B0604030504040204" pitchFamily="34" charset="0"/>
              </a:rPr>
              <a:t> 4, we will get the following updated table:</a:t>
            </a:r>
          </a:p>
        </p:txBody>
      </p:sp>
      <p:sp>
        <p:nvSpPr>
          <p:cNvPr id="3" name="Rectangle 2"/>
          <p:cNvSpPr/>
          <p:nvPr/>
        </p:nvSpPr>
        <p:spPr>
          <a:xfrm>
            <a:off x="91281" y="652660"/>
            <a:ext cx="5943294" cy="369332"/>
          </a:xfrm>
          <a:prstGeom prst="rect">
            <a:avLst/>
          </a:prstGeom>
        </p:spPr>
        <p:txBody>
          <a:bodyPr wrap="none">
            <a:spAutoFit/>
          </a:bodyPr>
          <a:lstStyle/>
          <a:p>
            <a:pPr fontAlgn="base"/>
            <a:r>
              <a:rPr lang="en-US" sz="1400" b="1" dirty="0">
                <a:latin typeface="Tahoma" panose="020B0604030504040204" pitchFamily="34" charset="0"/>
                <a:ea typeface="Tahoma" panose="020B0604030504040204" pitchFamily="34" charset="0"/>
                <a:cs typeface="Tahoma" panose="020B0604030504040204" pitchFamily="34" charset="0"/>
              </a:rPr>
              <a:t>Case </a:t>
            </a:r>
            <a:r>
              <a:rPr lang="en-US" sz="1400" b="1" dirty="0" smtClean="0">
                <a:latin typeface="Tahoma" panose="020B0604030504040204" pitchFamily="34" charset="0"/>
                <a:ea typeface="Tahoma" panose="020B0604030504040204" pitchFamily="34" charset="0"/>
                <a:cs typeface="Tahoma" panose="020B0604030504040204" pitchFamily="34" charset="0"/>
              </a:rPr>
              <a:t>-5 </a:t>
            </a:r>
            <a:r>
              <a:rPr lang="en-US" b="1" dirty="0"/>
              <a:t>Portfolio Optimization Using Monte Carlo Simulation</a:t>
            </a:r>
          </a:p>
        </p:txBody>
      </p:sp>
      <p:sp>
        <p:nvSpPr>
          <p:cNvPr id="4" name="Rectangle 3"/>
          <p:cNvSpPr/>
          <p:nvPr/>
        </p:nvSpPr>
        <p:spPr>
          <a:xfrm>
            <a:off x="91281" y="8715216"/>
            <a:ext cx="7086600" cy="246221"/>
          </a:xfrm>
          <a:prstGeom prst="rect">
            <a:avLst/>
          </a:prstGeom>
        </p:spPr>
        <p:txBody>
          <a:bodyPr wrap="square">
            <a:spAutoFit/>
          </a:bodyPr>
          <a:lstStyle/>
          <a:p>
            <a:r>
              <a:rPr lang="en-US" sz="1000" dirty="0">
                <a:hlinkClick r:id="rId2"/>
              </a:rPr>
              <a:t>https://blog.quantinsti.com/portfolio-optimization-maximum-return-risk-ratio-python/</a:t>
            </a:r>
            <a:endParaRPr lang="en-US" sz="1000" dirty="0" smtClean="0"/>
          </a:p>
        </p:txBody>
      </p:sp>
      <p:graphicFrame>
        <p:nvGraphicFramePr>
          <p:cNvPr id="6" name="Table 5"/>
          <p:cNvGraphicFramePr>
            <a:graphicFrameLocks noGrp="1"/>
          </p:cNvGraphicFramePr>
          <p:nvPr>
            <p:extLst>
              <p:ext uri="{D42A27DB-BD31-4B8C-83A1-F6EECF244321}">
                <p14:modId xmlns:p14="http://schemas.microsoft.com/office/powerpoint/2010/main" val="1749020831"/>
              </p:ext>
            </p:extLst>
          </p:nvPr>
        </p:nvGraphicFramePr>
        <p:xfrm>
          <a:off x="91281" y="2530097"/>
          <a:ext cx="5410200" cy="2213610"/>
        </p:xfrm>
        <a:graphic>
          <a:graphicData uri="http://schemas.openxmlformats.org/drawingml/2006/table">
            <a:tbl>
              <a:tblPr/>
              <a:tblGrid>
                <a:gridCol w="2263850">
                  <a:extLst>
                    <a:ext uri="{9D8B030D-6E8A-4147-A177-3AD203B41FA5}">
                      <a16:colId xmlns:a16="http://schemas.microsoft.com/office/drawing/2014/main" val="177172263"/>
                    </a:ext>
                  </a:extLst>
                </a:gridCol>
                <a:gridCol w="1654352">
                  <a:extLst>
                    <a:ext uri="{9D8B030D-6E8A-4147-A177-3AD203B41FA5}">
                      <a16:colId xmlns:a16="http://schemas.microsoft.com/office/drawing/2014/main" val="3275311711"/>
                    </a:ext>
                  </a:extLst>
                </a:gridCol>
                <a:gridCol w="1491998">
                  <a:extLst>
                    <a:ext uri="{9D8B030D-6E8A-4147-A177-3AD203B41FA5}">
                      <a16:colId xmlns:a16="http://schemas.microsoft.com/office/drawing/2014/main" val="1447073513"/>
                    </a:ext>
                  </a:extLst>
                </a:gridCol>
              </a:tblGrid>
              <a:tr h="0">
                <a:tc>
                  <a:txBody>
                    <a:bodyPr/>
                    <a:lstStyle/>
                    <a:p>
                      <a:pPr algn="l" fontAlgn="base"/>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Portfolio </a:t>
                      </a:r>
                      <a:r>
                        <a:rPr lang="en-US" sz="1200" dirty="0" smtClean="0">
                          <a:effectLst/>
                          <a:latin typeface="Tahoma" panose="020B0604030504040204" pitchFamily="34" charset="0"/>
                          <a:ea typeface="Tahoma" panose="020B0604030504040204" pitchFamily="34" charset="0"/>
                          <a:cs typeface="Tahoma" panose="020B0604030504040204" pitchFamily="34" charset="0"/>
                        </a:rPr>
                        <a:t>A</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200" dirty="0" smtClean="0">
                          <a:effectLst/>
                          <a:latin typeface="Tahoma" panose="020B0604030504040204" pitchFamily="34" charset="0"/>
                          <a:ea typeface="Tahoma" panose="020B0604030504040204" pitchFamily="34" charset="0"/>
                          <a:cs typeface="Tahoma" panose="020B0604030504040204" pitchFamily="34" charset="0"/>
                        </a:rPr>
                        <a:t>Portfolio B</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2187748"/>
                  </a:ext>
                </a:extLst>
              </a:tr>
              <a:tr h="0">
                <a:tc>
                  <a:txBody>
                    <a:bodyPr/>
                    <a:lstStyle/>
                    <a:p>
                      <a:pPr algn="l" fontAlgn="base"/>
                      <a:r>
                        <a:rPr lang="en-US" sz="1200" dirty="0">
                          <a:effectLst/>
                          <a:latin typeface="Tahoma" panose="020B0604030504040204" pitchFamily="34" charset="0"/>
                          <a:ea typeface="Tahoma" panose="020B0604030504040204" pitchFamily="34" charset="0"/>
                          <a:cs typeface="Tahoma" panose="020B0604030504040204" pitchFamily="34" charset="0"/>
                        </a:rPr>
                        <a:t>Rate of return</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11</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8</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1640026"/>
                  </a:ext>
                </a:extLst>
              </a:tr>
              <a:tr h="0">
                <a:tc>
                  <a:txBody>
                    <a:bodyPr/>
                    <a:lstStyle/>
                    <a:p>
                      <a:pPr algn="l" fontAlgn="base"/>
                      <a:r>
                        <a:rPr lang="en-US" sz="1200" dirty="0">
                          <a:effectLst/>
                          <a:latin typeface="Tahoma" panose="020B0604030504040204" pitchFamily="34" charset="0"/>
                          <a:ea typeface="Tahoma" panose="020B0604030504040204" pitchFamily="34" charset="0"/>
                          <a:cs typeface="Tahoma" panose="020B0604030504040204" pitchFamily="34" charset="0"/>
                        </a:rPr>
                        <a:t>Risk-free rate of return</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3</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3</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96987003"/>
                  </a:ext>
                </a:extLst>
              </a:tr>
              <a:tr h="0">
                <a:tc>
                  <a:txBody>
                    <a:bodyPr/>
                    <a:lstStyle/>
                    <a:p>
                      <a:pPr algn="l" fontAlgn="base"/>
                      <a:r>
                        <a:rPr lang="en-US" sz="1200" dirty="0">
                          <a:effectLst/>
                          <a:latin typeface="Tahoma" panose="020B0604030504040204" pitchFamily="34" charset="0"/>
                          <a:ea typeface="Tahoma" panose="020B0604030504040204" pitchFamily="34" charset="0"/>
                          <a:cs typeface="Tahoma" panose="020B0604030504040204" pitchFamily="34" charset="0"/>
                        </a:rPr>
                        <a:t>Volatility</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8</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4</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4176717"/>
                  </a:ext>
                </a:extLst>
              </a:tr>
              <a:tr h="0">
                <a:tc>
                  <a:txBody>
                    <a:bodyPr/>
                    <a:lstStyle/>
                    <a:p>
                      <a:pPr algn="l" fontAlgn="base"/>
                      <a:r>
                        <a:rPr lang="en-US" sz="1200" dirty="0">
                          <a:effectLst/>
                          <a:latin typeface="Tahoma" panose="020B0604030504040204" pitchFamily="34" charset="0"/>
                          <a:ea typeface="Tahoma" panose="020B0604030504040204" pitchFamily="34" charset="0"/>
                          <a:cs typeface="Tahoma" panose="020B0604030504040204" pitchFamily="34" charset="0"/>
                        </a:rPr>
                        <a:t>Sharpe Ratio</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(11-3)/8 = 1</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(8-3)/4 = 1.25</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23878786"/>
                  </a:ext>
                </a:extLst>
              </a:tr>
              <a:tr h="0">
                <a:tc>
                  <a:txBody>
                    <a:bodyPr/>
                    <a:lstStyle/>
                    <a:p>
                      <a:pPr algn="l" fontAlgn="base"/>
                      <a:r>
                        <a:rPr lang="en-US" sz="1200" dirty="0">
                          <a:effectLst/>
                          <a:latin typeface="Tahoma" panose="020B0604030504040204" pitchFamily="34" charset="0"/>
                          <a:ea typeface="Tahoma" panose="020B0604030504040204" pitchFamily="34" charset="0"/>
                          <a:cs typeface="Tahoma" panose="020B0604030504040204" pitchFamily="34" charset="0"/>
                        </a:rPr>
                        <a:t>Downside risk</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2</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4</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11255445"/>
                  </a:ext>
                </a:extLst>
              </a:tr>
              <a:tr h="0">
                <a:tc>
                  <a:txBody>
                    <a:bodyPr/>
                    <a:lstStyle/>
                    <a:p>
                      <a:pPr algn="l" fontAlgn="base"/>
                      <a:r>
                        <a:rPr lang="en-US" sz="1200" dirty="0" err="1">
                          <a:effectLst/>
                          <a:latin typeface="Tahoma" panose="020B0604030504040204" pitchFamily="34" charset="0"/>
                          <a:ea typeface="Tahoma" panose="020B0604030504040204" pitchFamily="34" charset="0"/>
                          <a:cs typeface="Tahoma" panose="020B0604030504040204" pitchFamily="34" charset="0"/>
                        </a:rPr>
                        <a:t>Sortino</a:t>
                      </a:r>
                      <a:r>
                        <a:rPr lang="en-US" sz="1200" dirty="0">
                          <a:effectLst/>
                          <a:latin typeface="Tahoma" panose="020B0604030504040204" pitchFamily="34" charset="0"/>
                          <a:ea typeface="Tahoma" panose="020B0604030504040204" pitchFamily="34" charset="0"/>
                          <a:cs typeface="Tahoma" panose="020B0604030504040204" pitchFamily="34" charset="0"/>
                        </a:rPr>
                        <a:t> Ratio</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a:effectLst/>
                          <a:latin typeface="Tahoma" panose="020B0604030504040204" pitchFamily="34" charset="0"/>
                          <a:ea typeface="Tahoma" panose="020B0604030504040204" pitchFamily="34" charset="0"/>
                          <a:cs typeface="Tahoma" panose="020B0604030504040204" pitchFamily="34" charset="0"/>
                        </a:rPr>
                        <a:t>(11-3)/2 = 4</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200" dirty="0">
                          <a:effectLst/>
                          <a:latin typeface="Tahoma" panose="020B0604030504040204" pitchFamily="34" charset="0"/>
                          <a:ea typeface="Tahoma" panose="020B0604030504040204" pitchFamily="34" charset="0"/>
                          <a:cs typeface="Tahoma" panose="020B0604030504040204" pitchFamily="34" charset="0"/>
                        </a:rPr>
                        <a:t>(8-3)/4 = 1.25</a:t>
                      </a:r>
                    </a:p>
                  </a:txBody>
                  <a:tcPr marL="142875" marR="142875" marT="66675" marB="6667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78016096"/>
                  </a:ext>
                </a:extLst>
              </a:tr>
            </a:tbl>
          </a:graphicData>
        </a:graphic>
      </p:graphicFrame>
      <p:sp>
        <p:nvSpPr>
          <p:cNvPr id="7" name="Rectangle 6"/>
          <p:cNvSpPr/>
          <p:nvPr/>
        </p:nvSpPr>
        <p:spPr>
          <a:xfrm>
            <a:off x="102645" y="4748856"/>
            <a:ext cx="5575300" cy="2677656"/>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Thus, we now </a:t>
            </a:r>
            <a:r>
              <a:rPr lang="en-US" sz="1200" dirty="0" smtClean="0">
                <a:latin typeface="Tahoma" panose="020B0604030504040204" pitchFamily="34" charset="0"/>
                <a:ea typeface="Tahoma" panose="020B0604030504040204" pitchFamily="34" charset="0"/>
                <a:cs typeface="Tahoma" panose="020B0604030504040204" pitchFamily="34" charset="0"/>
              </a:rPr>
              <a:t>realize </a:t>
            </a:r>
            <a:r>
              <a:rPr lang="en-US" sz="1200" dirty="0">
                <a:latin typeface="Tahoma" panose="020B0604030504040204" pitchFamily="34" charset="0"/>
                <a:ea typeface="Tahoma" panose="020B0604030504040204" pitchFamily="34" charset="0"/>
                <a:cs typeface="Tahoma" panose="020B0604030504040204" pitchFamily="34" charset="0"/>
              </a:rPr>
              <a:t>that Portfolio A is a better investment than Portfolio B.</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As you have seen above, the </a:t>
            </a:r>
            <a:r>
              <a:rPr lang="en-US" sz="1200" dirty="0" err="1">
                <a:latin typeface="Tahoma" panose="020B0604030504040204" pitchFamily="34" charset="0"/>
                <a:ea typeface="Tahoma" panose="020B0604030504040204" pitchFamily="34" charset="0"/>
                <a:cs typeface="Tahoma" panose="020B0604030504040204" pitchFamily="34" charset="0"/>
              </a:rPr>
              <a:t>Sortino</a:t>
            </a:r>
            <a:r>
              <a:rPr lang="en-US" sz="1200" dirty="0">
                <a:latin typeface="Tahoma" panose="020B0604030504040204" pitchFamily="34" charset="0"/>
                <a:ea typeface="Tahoma" panose="020B0604030504040204" pitchFamily="34" charset="0"/>
                <a:cs typeface="Tahoma" panose="020B0604030504040204" pitchFamily="34" charset="0"/>
              </a:rPr>
              <a:t> ratio can be written as:</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err="1">
                <a:latin typeface="Tahoma" panose="020B0604030504040204" pitchFamily="34" charset="0"/>
                <a:ea typeface="Tahoma" panose="020B0604030504040204" pitchFamily="34" charset="0"/>
                <a:cs typeface="Tahoma" panose="020B0604030504040204" pitchFamily="34" charset="0"/>
              </a:rPr>
              <a:t>Sortino</a:t>
            </a:r>
            <a:r>
              <a:rPr lang="en-US" sz="1200" dirty="0">
                <a:latin typeface="Tahoma" panose="020B0604030504040204" pitchFamily="34" charset="0"/>
                <a:ea typeface="Tahoma" panose="020B0604030504040204" pitchFamily="34" charset="0"/>
                <a:cs typeface="Tahoma" panose="020B0604030504040204" pitchFamily="34" charset="0"/>
              </a:rPr>
              <a:t> Ratio: (Rx – </a:t>
            </a:r>
            <a:r>
              <a:rPr lang="en-US" sz="1200" dirty="0" err="1">
                <a:latin typeface="Tahoma" panose="020B0604030504040204" pitchFamily="34" charset="0"/>
                <a:ea typeface="Tahoma" panose="020B0604030504040204" pitchFamily="34" charset="0"/>
                <a:cs typeface="Tahoma" panose="020B0604030504040204" pitchFamily="34" charset="0"/>
              </a:rPr>
              <a:t>Rf</a:t>
            </a:r>
            <a:r>
              <a:rPr lang="en-US" sz="1200" dirty="0">
                <a:latin typeface="Tahoma" panose="020B0604030504040204" pitchFamily="34" charset="0"/>
                <a:ea typeface="Tahoma" panose="020B0604030504040204" pitchFamily="34" charset="0"/>
                <a:cs typeface="Tahoma" panose="020B0604030504040204" pitchFamily="34" charset="0"/>
              </a:rPr>
              <a:t>) / </a:t>
            </a:r>
            <a:r>
              <a:rPr lang="en-US" sz="1200" dirty="0" err="1">
                <a:latin typeface="Tahoma" panose="020B0604030504040204" pitchFamily="34" charset="0"/>
                <a:ea typeface="Tahoma" panose="020B0604030504040204" pitchFamily="34" charset="0"/>
                <a:cs typeface="Tahoma" panose="020B0604030504040204" pitchFamily="34" charset="0"/>
              </a:rPr>
              <a:t>StdDev</a:t>
            </a:r>
            <a:r>
              <a:rPr lang="en-US" sz="1200" dirty="0">
                <a:latin typeface="Tahoma" panose="020B0604030504040204" pitchFamily="34" charset="0"/>
                <a:ea typeface="Tahoma" panose="020B0604030504040204" pitchFamily="34" charset="0"/>
                <a:cs typeface="Tahoma" panose="020B0604030504040204" pitchFamily="34" charset="0"/>
              </a:rPr>
              <a:t>(d)</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Where,</a:t>
            </a:r>
          </a:p>
          <a:p>
            <a:r>
              <a:rPr lang="en-US" sz="1200" dirty="0">
                <a:latin typeface="Tahoma" panose="020B0604030504040204" pitchFamily="34" charset="0"/>
                <a:ea typeface="Tahoma" panose="020B0604030504040204" pitchFamily="34" charset="0"/>
                <a:cs typeface="Tahoma" panose="020B0604030504040204" pitchFamily="34" charset="0"/>
              </a:rPr>
              <a:t>x is the investment</a:t>
            </a:r>
          </a:p>
          <a:p>
            <a:r>
              <a:rPr lang="en-US" sz="1200" dirty="0">
                <a:latin typeface="Tahoma" panose="020B0604030504040204" pitchFamily="34" charset="0"/>
                <a:ea typeface="Tahoma" panose="020B0604030504040204" pitchFamily="34" charset="0"/>
                <a:cs typeface="Tahoma" panose="020B0604030504040204" pitchFamily="34" charset="0"/>
              </a:rPr>
              <a:t>Rx is the average rate of return of x</a:t>
            </a:r>
          </a:p>
          <a:p>
            <a:r>
              <a:rPr lang="en-US" sz="1200" dirty="0" err="1">
                <a:latin typeface="Tahoma" panose="020B0604030504040204" pitchFamily="34" charset="0"/>
                <a:ea typeface="Tahoma" panose="020B0604030504040204" pitchFamily="34" charset="0"/>
                <a:cs typeface="Tahoma" panose="020B0604030504040204" pitchFamily="34" charset="0"/>
              </a:rPr>
              <a:t>Rf</a:t>
            </a:r>
            <a:r>
              <a:rPr lang="en-US" sz="1200" dirty="0">
                <a:latin typeface="Tahoma" panose="020B0604030504040204" pitchFamily="34" charset="0"/>
                <a:ea typeface="Tahoma" panose="020B0604030504040204" pitchFamily="34" charset="0"/>
                <a:cs typeface="Tahoma" panose="020B0604030504040204" pitchFamily="34" charset="0"/>
              </a:rPr>
              <a:t> is the risk-free rate of return</a:t>
            </a:r>
          </a:p>
          <a:p>
            <a:r>
              <a:rPr lang="en-US" sz="1200" dirty="0" err="1">
                <a:latin typeface="Tahoma" panose="020B0604030504040204" pitchFamily="34" charset="0"/>
                <a:ea typeface="Tahoma" panose="020B0604030504040204" pitchFamily="34" charset="0"/>
                <a:cs typeface="Tahoma" panose="020B0604030504040204" pitchFamily="34" charset="0"/>
              </a:rPr>
              <a:t>StdDev</a:t>
            </a:r>
            <a:r>
              <a:rPr lang="en-US" sz="1200" dirty="0">
                <a:latin typeface="Tahoma" panose="020B0604030504040204" pitchFamily="34" charset="0"/>
                <a:ea typeface="Tahoma" panose="020B0604030504040204" pitchFamily="34" charset="0"/>
                <a:cs typeface="Tahoma" panose="020B0604030504040204" pitchFamily="34" charset="0"/>
              </a:rPr>
              <a:t>(d) is the standard deviation of the downside.</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Thus, in this manner, the </a:t>
            </a:r>
            <a:r>
              <a:rPr lang="en-US" sz="1200" dirty="0" err="1">
                <a:latin typeface="Tahoma" panose="020B0604030504040204" pitchFamily="34" charset="0"/>
                <a:ea typeface="Tahoma" panose="020B0604030504040204" pitchFamily="34" charset="0"/>
                <a:cs typeface="Tahoma" panose="020B0604030504040204" pitchFamily="34" charset="0"/>
              </a:rPr>
              <a:t>Sortino</a:t>
            </a:r>
            <a:r>
              <a:rPr lang="en-US" sz="1200" dirty="0">
                <a:latin typeface="Tahoma" panose="020B0604030504040204" pitchFamily="34" charset="0"/>
                <a:ea typeface="Tahoma" panose="020B0604030504040204" pitchFamily="34" charset="0"/>
                <a:cs typeface="Tahoma" panose="020B0604030504040204" pitchFamily="34" charset="0"/>
              </a:rPr>
              <a:t> ratio overcomes some of the limitations of the Sharpe ratio and is comparatively better for the investors or fund managers.</a:t>
            </a:r>
          </a:p>
        </p:txBody>
      </p:sp>
      <p:sp>
        <p:nvSpPr>
          <p:cNvPr id="8" name="Rectangle 7"/>
          <p:cNvSpPr/>
          <p:nvPr/>
        </p:nvSpPr>
        <p:spPr>
          <a:xfrm>
            <a:off x="5531643" y="978593"/>
            <a:ext cx="5380038" cy="8032968"/>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Annual Returns and Standard Deviation</a:t>
            </a:r>
          </a:p>
          <a:p>
            <a:r>
              <a:rPr lang="en-US" sz="1200" dirty="0">
                <a:latin typeface="Tahoma" panose="020B0604030504040204" pitchFamily="34" charset="0"/>
                <a:ea typeface="Tahoma" panose="020B0604030504040204" pitchFamily="34" charset="0"/>
                <a:cs typeface="Tahoma" panose="020B0604030504040204" pitchFamily="34" charset="0"/>
              </a:rPr>
              <a:t>To simplify our analysis in this blog, we will deal with daily returns and standard deviation and will consider only 1 month of stock data (Dec 2017). However, in practice, we work with annual returns and standard deviation. The formulae for converting daily returns and standard deviation to an annual basis are as shown (assuming 252 trading days in a year):</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Annual Return = Daily Return * 252 Annual Standard Deviation = Daily Standard Deviation * 252</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Let us consider a portfolio consisting of four stocks in banking/financial services sector, namely: </a:t>
            </a:r>
            <a:r>
              <a:rPr lang="en-US" sz="1200" dirty="0" smtClean="0">
                <a:latin typeface="Tahoma" panose="020B0604030504040204" pitchFamily="34" charset="0"/>
                <a:ea typeface="Tahoma" panose="020B0604030504040204" pitchFamily="34" charset="0"/>
                <a:cs typeface="Tahoma" panose="020B0604030504040204" pitchFamily="34" charset="0"/>
              </a:rPr>
              <a:t>SBIN.BO,ITC.NS,ICICIBANK.NS,HDFCBANK.NS.</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we’ll assign random weights to all four stocks, keeping the sum of the weights to be 1. We will compute the return and standard deviation of the </a:t>
            </a:r>
            <a:r>
              <a:rPr lang="en-US" sz="1200" dirty="0" smtClean="0">
                <a:latin typeface="Tahoma" panose="020B0604030504040204" pitchFamily="34" charset="0"/>
                <a:ea typeface="Tahoma" panose="020B0604030504040204" pitchFamily="34" charset="0"/>
                <a:cs typeface="Tahoma" panose="020B0604030504040204" pitchFamily="34" charset="0"/>
              </a:rPr>
              <a:t>portfolio.</a:t>
            </a:r>
            <a:r>
              <a:rPr lang="en-US" sz="1200" dirty="0">
                <a:latin typeface="Tahoma" panose="020B0604030504040204" pitchFamily="34" charset="0"/>
                <a:ea typeface="Tahoma" panose="020B0604030504040204" pitchFamily="34" charset="0"/>
                <a:cs typeface="Tahoma" panose="020B0604030504040204" pitchFamily="34" charset="0"/>
              </a:rPr>
              <a:t> We will then run Monte Carlo Simulations on our portfolio to get the optimal weights for the </a:t>
            </a:r>
            <a:r>
              <a:rPr lang="en-US" sz="1200" dirty="0" smtClean="0">
                <a:latin typeface="Tahoma" panose="020B0604030504040204" pitchFamily="34" charset="0"/>
                <a:ea typeface="Tahoma" panose="020B0604030504040204" pitchFamily="34" charset="0"/>
                <a:cs typeface="Tahoma" panose="020B0604030504040204" pitchFamily="34" charset="0"/>
              </a:rPr>
              <a:t>stocks</a:t>
            </a:r>
          </a:p>
          <a:p>
            <a:endParaRPr lang="en-US" sz="1200" b="1" dirty="0">
              <a:latin typeface="Tahoma" panose="020B0604030504040204" pitchFamily="34" charset="0"/>
              <a:ea typeface="Tahoma" panose="020B0604030504040204" pitchFamily="34" charset="0"/>
              <a:cs typeface="Tahoma" panose="020B0604030504040204" pitchFamily="34" charset="0"/>
            </a:endParaRPr>
          </a:p>
          <a:p>
            <a:r>
              <a:rPr lang="en-US" sz="1200" b="1" dirty="0" err="1" smtClean="0">
                <a:latin typeface="Tahoma" panose="020B0604030504040204" pitchFamily="34" charset="0"/>
                <a:ea typeface="Tahoma" panose="020B0604030504040204" pitchFamily="34" charset="0"/>
                <a:cs typeface="Tahoma" panose="020B0604030504040204" pitchFamily="34" charset="0"/>
              </a:rPr>
              <a:t>Mante</a:t>
            </a:r>
            <a:r>
              <a:rPr lang="en-US" sz="1200" b="1" dirty="0" smtClean="0">
                <a:latin typeface="Tahoma" panose="020B0604030504040204" pitchFamily="34" charset="0"/>
                <a:ea typeface="Tahoma" panose="020B0604030504040204" pitchFamily="34" charset="0"/>
                <a:cs typeface="Tahoma" panose="020B0604030504040204" pitchFamily="34" charset="0"/>
              </a:rPr>
              <a:t> Carlo</a:t>
            </a:r>
          </a:p>
          <a:p>
            <a:pPr algn="just"/>
            <a:r>
              <a:rPr lang="en-US" sz="1200" dirty="0">
                <a:latin typeface="Tahoma" panose="020B0604030504040204" pitchFamily="34" charset="0"/>
                <a:ea typeface="Tahoma" panose="020B0604030504040204" pitchFamily="34" charset="0"/>
                <a:cs typeface="Tahoma" panose="020B0604030504040204" pitchFamily="34" charset="0"/>
              </a:rPr>
              <a:t>Monte Carlo (MC) simulations are models used to model the probability of complex events by compiling thousands - millions of various outcomes with a pre-determined ‘random’ (changing) variable. Essentially you run 10k iterations with random values for a speciﬁc variable, in hopes of ﬁnding an optimum value or determining a range of possible outcomes — i.e. using randomness to solve a complex problem. A simple example is modelling the Maximum Sharpe Ratio of a Portfolio, based on ‘random’ security </a:t>
            </a:r>
            <a:r>
              <a:rPr lang="en-US" sz="1200" dirty="0" smtClean="0">
                <a:latin typeface="Tahoma" panose="020B0604030504040204" pitchFamily="34" charset="0"/>
                <a:ea typeface="Tahoma" panose="020B0604030504040204" pitchFamily="34" charset="0"/>
                <a:cs typeface="Tahoma" panose="020B0604030504040204" pitchFamily="34" charset="0"/>
              </a:rPr>
              <a:t>weights</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The other more common scenario is using Monte Carlo simulations to determine the probability of outcomes — for example % Risk of Ruin with a portfolio, given its return characteristics (Mean, </a:t>
            </a:r>
            <a:r>
              <a:rPr lang="en-US" sz="1200" dirty="0" err="1">
                <a:latin typeface="Tahoma" panose="020B0604030504040204" pitchFamily="34" charset="0"/>
                <a:ea typeface="Tahoma" panose="020B0604030504040204" pitchFamily="34" charset="0"/>
                <a:cs typeface="Tahoma" panose="020B0604030504040204" pitchFamily="34" charset="0"/>
              </a:rPr>
              <a:t>Std</a:t>
            </a:r>
            <a:r>
              <a:rPr lang="en-US" sz="1200" dirty="0">
                <a:latin typeface="Tahoma" panose="020B0604030504040204" pitchFamily="34" charset="0"/>
                <a:ea typeface="Tahoma" panose="020B0604030504040204" pitchFamily="34" charset="0"/>
                <a:cs typeface="Tahoma" panose="020B0604030504040204" pitchFamily="34" charset="0"/>
              </a:rPr>
              <a:t>), and initial balance. This is where Monte Carlo simulations have applications in virtually every ﬁeld from Finance and Engineering to Logistics or Social Sciences. Many common metrics such as </a:t>
            </a:r>
            <a:r>
              <a:rPr lang="en-US" sz="1200" dirty="0" err="1">
                <a:latin typeface="Tahoma" panose="020B0604030504040204" pitchFamily="34" charset="0"/>
                <a:ea typeface="Tahoma" panose="020B0604030504040204" pitchFamily="34" charset="0"/>
                <a:cs typeface="Tahoma" panose="020B0604030504040204" pitchFamily="34" charset="0"/>
              </a:rPr>
              <a:t>VaR</a:t>
            </a:r>
            <a:r>
              <a:rPr lang="en-US" sz="1200" dirty="0">
                <a:latin typeface="Tahoma" panose="020B0604030504040204" pitchFamily="34" charset="0"/>
                <a:ea typeface="Tahoma" panose="020B0604030504040204" pitchFamily="34" charset="0"/>
                <a:cs typeface="Tahoma" panose="020B0604030504040204" pitchFamily="34" charset="0"/>
              </a:rPr>
              <a:t> and </a:t>
            </a:r>
            <a:r>
              <a:rPr lang="en-US" sz="1200" dirty="0" err="1">
                <a:latin typeface="Tahoma" panose="020B0604030504040204" pitchFamily="34" charset="0"/>
                <a:ea typeface="Tahoma" panose="020B0604030504040204" pitchFamily="34" charset="0"/>
                <a:cs typeface="Tahoma" panose="020B0604030504040204" pitchFamily="34" charset="0"/>
              </a:rPr>
              <a:t>CVaR</a:t>
            </a:r>
            <a:r>
              <a:rPr lang="en-US" sz="1200" dirty="0">
                <a:latin typeface="Tahoma" panose="020B0604030504040204" pitchFamily="34" charset="0"/>
                <a:ea typeface="Tahoma" panose="020B0604030504040204" pitchFamily="34" charset="0"/>
                <a:cs typeface="Tahoma" panose="020B0604030504040204" pitchFamily="34" charset="0"/>
              </a:rPr>
              <a:t> (Conditional Value at Risk) are derived at their core from Monte Carlo simulations, and have proven to be a valuable tool in a Quant’s toolkit</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The number of iterations depends on the error that the trader is willing to accept. Higher the number of iterations, higher will be the accuracy of the optimization but at the cost of computation and time. For the purpose of this blog, we will restrict ourselves to 10000 such iterations. Out of these 10000 results for returns and corresponding standard deviation, we can then achieve portfolio optimization by identifying a portfolio that satisfies on any of the 3 conditions discussed above.</a:t>
            </a:r>
          </a:p>
        </p:txBody>
      </p:sp>
    </p:spTree>
    <p:extLst>
      <p:ext uri="{BB962C8B-B14F-4D97-AF65-F5344CB8AC3E}">
        <p14:creationId xmlns:p14="http://schemas.microsoft.com/office/powerpoint/2010/main" val="3530395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579437"/>
            <a:ext cx="5943294" cy="369332"/>
          </a:xfrm>
          <a:prstGeom prst="rect">
            <a:avLst/>
          </a:prstGeom>
        </p:spPr>
        <p:txBody>
          <a:bodyPr wrap="square">
            <a:spAutoFit/>
          </a:bodyPr>
          <a:lstStyle/>
          <a:p>
            <a:pPr fontAlgn="base"/>
            <a:r>
              <a:rPr lang="en-US" sz="1400" b="1" dirty="0">
                <a:latin typeface="Tahoma" panose="020B0604030504040204" pitchFamily="34" charset="0"/>
                <a:ea typeface="Tahoma" panose="020B0604030504040204" pitchFamily="34" charset="0"/>
                <a:cs typeface="Tahoma" panose="020B0604030504040204" pitchFamily="34" charset="0"/>
              </a:rPr>
              <a:t>Case </a:t>
            </a:r>
            <a:r>
              <a:rPr lang="en-US" sz="1400" b="1" dirty="0" smtClean="0">
                <a:latin typeface="Tahoma" panose="020B0604030504040204" pitchFamily="34" charset="0"/>
                <a:ea typeface="Tahoma" panose="020B0604030504040204" pitchFamily="34" charset="0"/>
                <a:cs typeface="Tahoma" panose="020B0604030504040204" pitchFamily="34" charset="0"/>
              </a:rPr>
              <a:t>-5 </a:t>
            </a:r>
            <a:r>
              <a:rPr lang="en-US" b="1" dirty="0"/>
              <a:t>Portfolio Optimization Using Monte Carlo Simulation</a:t>
            </a:r>
          </a:p>
        </p:txBody>
      </p:sp>
      <p:sp>
        <p:nvSpPr>
          <p:cNvPr id="3" name="Rectangle 2"/>
          <p:cNvSpPr/>
          <p:nvPr/>
        </p:nvSpPr>
        <p:spPr>
          <a:xfrm>
            <a:off x="91281" y="8715216"/>
            <a:ext cx="7086600" cy="246221"/>
          </a:xfrm>
          <a:prstGeom prst="rect">
            <a:avLst/>
          </a:prstGeom>
        </p:spPr>
        <p:txBody>
          <a:bodyPr wrap="square">
            <a:spAutoFit/>
          </a:bodyPr>
          <a:lstStyle/>
          <a:p>
            <a:r>
              <a:rPr lang="en-US" sz="1000" dirty="0">
                <a:hlinkClick r:id="rId2"/>
              </a:rPr>
              <a:t>https://blog.quantinsti.com/portfolio-optimization-maximum-return-risk-ratio-python/</a:t>
            </a:r>
            <a:endParaRPr lang="en-US" sz="1000" dirty="0" smtClean="0"/>
          </a:p>
        </p:txBody>
      </p:sp>
      <p:sp>
        <p:nvSpPr>
          <p:cNvPr id="4" name="Rectangle 3"/>
          <p:cNvSpPr/>
          <p:nvPr/>
        </p:nvSpPr>
        <p:spPr>
          <a:xfrm>
            <a:off x="106362" y="917515"/>
            <a:ext cx="5575300" cy="4324261"/>
          </a:xfrm>
          <a:prstGeom prst="rect">
            <a:avLst/>
          </a:prstGeom>
        </p:spPr>
        <p:txBody>
          <a:bodyPr>
            <a:spAutoFit/>
          </a:bodyPr>
          <a:lstStyle/>
          <a:p>
            <a:r>
              <a:rPr lang="en-US" sz="1100" dirty="0">
                <a:solidFill>
                  <a:srgbClr val="3366FF"/>
                </a:solidFill>
                <a:latin typeface="Consolas" panose="020B0609020204030204" pitchFamily="49" charset="0"/>
                <a:ea typeface="Tahoma" panose="020B0604030504040204" pitchFamily="34" charset="0"/>
                <a:cs typeface="Tahoma" panose="020B0604030504040204" pitchFamily="34" charset="0"/>
              </a:rPr>
              <a:t>import</a:t>
            </a:r>
            <a:r>
              <a:rPr lang="en-US" sz="1100" dirty="0">
                <a:solidFill>
                  <a:srgbClr val="3366FF"/>
                </a:solidFill>
                <a:latin typeface="Consolas" panose="020B0609020204030204" pitchFamily="49" charset="0"/>
              </a:rPr>
              <a:t> pandas as </a:t>
            </a:r>
            <a:r>
              <a:rPr lang="en-US" sz="1100" dirty="0" err="1">
                <a:solidFill>
                  <a:srgbClr val="3366FF"/>
                </a:solidFill>
                <a:latin typeface="Consolas" panose="020B0609020204030204" pitchFamily="49" charset="0"/>
              </a:rPr>
              <a:t>pd</a:t>
            </a:r>
            <a:endParaRPr lang="en-US" sz="1100" dirty="0">
              <a:solidFill>
                <a:srgbClr val="3366FF"/>
              </a:solidFill>
              <a:latin typeface="Consolas" panose="020B0609020204030204" pitchFamily="49" charset="0"/>
            </a:endParaRPr>
          </a:p>
          <a:p>
            <a:r>
              <a:rPr lang="en-US" sz="1100" dirty="0">
                <a:solidFill>
                  <a:srgbClr val="3366FF"/>
                </a:solidFill>
                <a:latin typeface="Consolas" panose="020B0609020204030204" pitchFamily="49" charset="0"/>
              </a:rPr>
              <a:t>import </a:t>
            </a:r>
            <a:r>
              <a:rPr lang="en-US" sz="1100" dirty="0" err="1">
                <a:solidFill>
                  <a:srgbClr val="3366FF"/>
                </a:solidFill>
                <a:latin typeface="Consolas" panose="020B0609020204030204" pitchFamily="49" charset="0"/>
              </a:rPr>
              <a:t>numpy</a:t>
            </a:r>
            <a:r>
              <a:rPr lang="en-US" sz="1100" dirty="0">
                <a:solidFill>
                  <a:srgbClr val="3366FF"/>
                </a:solidFill>
                <a:latin typeface="Consolas" panose="020B0609020204030204" pitchFamily="49" charset="0"/>
              </a:rPr>
              <a:t> as np</a:t>
            </a:r>
          </a:p>
          <a:p>
            <a:r>
              <a:rPr lang="en-US" sz="1100" dirty="0">
                <a:solidFill>
                  <a:srgbClr val="3366FF"/>
                </a:solidFill>
                <a:latin typeface="Consolas" panose="020B0609020204030204" pitchFamily="49" charset="0"/>
              </a:rPr>
              <a:t>import </a:t>
            </a:r>
            <a:r>
              <a:rPr lang="en-US" sz="1100" dirty="0" err="1">
                <a:solidFill>
                  <a:srgbClr val="3366FF"/>
                </a:solidFill>
                <a:latin typeface="Consolas" panose="020B0609020204030204" pitchFamily="49" charset="0"/>
              </a:rPr>
              <a:t>pandas_datareader.data</a:t>
            </a:r>
            <a:r>
              <a:rPr lang="en-US" sz="1100" dirty="0">
                <a:solidFill>
                  <a:srgbClr val="3366FF"/>
                </a:solidFill>
                <a:latin typeface="Consolas" panose="020B0609020204030204" pitchFamily="49" charset="0"/>
              </a:rPr>
              <a:t> as web</a:t>
            </a:r>
          </a:p>
          <a:p>
            <a:r>
              <a:rPr lang="en-US" sz="1100" dirty="0">
                <a:solidFill>
                  <a:srgbClr val="3366FF"/>
                </a:solidFill>
                <a:latin typeface="Consolas" panose="020B0609020204030204" pitchFamily="49" charset="0"/>
              </a:rPr>
              <a:t>import </a:t>
            </a:r>
            <a:r>
              <a:rPr lang="en-US" sz="1100" dirty="0" err="1">
                <a:solidFill>
                  <a:srgbClr val="3366FF"/>
                </a:solidFill>
                <a:latin typeface="Consolas" panose="020B0609020204030204" pitchFamily="49" charset="0"/>
              </a:rPr>
              <a:t>matplotlib.pyplot</a:t>
            </a:r>
            <a:r>
              <a:rPr lang="en-US" sz="1100" dirty="0">
                <a:solidFill>
                  <a:srgbClr val="3366FF"/>
                </a:solidFill>
                <a:latin typeface="Consolas" panose="020B0609020204030204" pitchFamily="49" charset="0"/>
              </a:rPr>
              <a:t> as </a:t>
            </a:r>
            <a:r>
              <a:rPr lang="en-US" sz="1100" dirty="0" err="1">
                <a:solidFill>
                  <a:srgbClr val="3366FF"/>
                </a:solidFill>
                <a:latin typeface="Consolas" panose="020B0609020204030204" pitchFamily="49" charset="0"/>
              </a:rPr>
              <a:t>plt</a:t>
            </a:r>
            <a:endParaRPr lang="en-US" sz="1100" dirty="0">
              <a:solidFill>
                <a:srgbClr val="3366FF"/>
              </a:solidFill>
              <a:latin typeface="Consolas" panose="020B0609020204030204" pitchFamily="49" charset="0"/>
            </a:endParaRPr>
          </a:p>
          <a:p>
            <a:endParaRPr lang="en-US" sz="1100" dirty="0">
              <a:solidFill>
                <a:srgbClr val="3366FF"/>
              </a:solidFill>
              <a:latin typeface="Consolas" panose="020B0609020204030204" pitchFamily="49" charset="0"/>
            </a:endParaRPr>
          </a:p>
          <a:p>
            <a:r>
              <a:rPr lang="en-US" sz="1100" dirty="0">
                <a:solidFill>
                  <a:srgbClr val="C00000"/>
                </a:solidFill>
                <a:latin typeface="Consolas" panose="020B0609020204030204" pitchFamily="49" charset="0"/>
              </a:rPr>
              <a:t>##Fetch data from yahoo and save under </a:t>
            </a:r>
            <a:r>
              <a:rPr lang="en-US" sz="1100" dirty="0" err="1">
                <a:solidFill>
                  <a:srgbClr val="C00000"/>
                </a:solidFill>
                <a:latin typeface="Consolas" panose="020B0609020204030204" pitchFamily="49" charset="0"/>
              </a:rPr>
              <a:t>dataframe</a:t>
            </a:r>
            <a:endParaRPr lang="en-US" sz="1100" dirty="0">
              <a:solidFill>
                <a:srgbClr val="C00000"/>
              </a:solidFill>
              <a:latin typeface="Consolas" panose="020B0609020204030204" pitchFamily="49" charset="0"/>
            </a:endParaRPr>
          </a:p>
          <a:p>
            <a:r>
              <a:rPr lang="en-US" sz="1100" dirty="0">
                <a:solidFill>
                  <a:srgbClr val="3366FF"/>
                </a:solidFill>
                <a:latin typeface="Consolas" panose="020B0609020204030204" pitchFamily="49" charset="0"/>
              </a:rPr>
              <a:t>stock = ['SBIN.BO','ITC.NS','ICICIBANK.NS','HDFCBANK.NS']</a:t>
            </a:r>
          </a:p>
          <a:p>
            <a:endParaRPr lang="en-US" sz="1100" dirty="0">
              <a:solidFill>
                <a:srgbClr val="3366FF"/>
              </a:solidFill>
              <a:latin typeface="Consolas" panose="020B0609020204030204" pitchFamily="49" charset="0"/>
            </a:endParaRPr>
          </a:p>
          <a:p>
            <a:r>
              <a:rPr lang="en-US" sz="1100" dirty="0">
                <a:solidFill>
                  <a:srgbClr val="3366FF"/>
                </a:solidFill>
                <a:latin typeface="Consolas" panose="020B0609020204030204" pitchFamily="49" charset="0"/>
              </a:rPr>
              <a:t>data = </a:t>
            </a:r>
            <a:r>
              <a:rPr lang="en-US" sz="1100" dirty="0" err="1">
                <a:solidFill>
                  <a:srgbClr val="3366FF"/>
                </a:solidFill>
                <a:latin typeface="Consolas" panose="020B0609020204030204" pitchFamily="49" charset="0"/>
              </a:rPr>
              <a:t>web.DataReader</a:t>
            </a:r>
            <a:r>
              <a:rPr lang="en-US" sz="1100" dirty="0">
                <a:solidFill>
                  <a:srgbClr val="3366FF"/>
                </a:solidFill>
                <a:latin typeface="Consolas" panose="020B0609020204030204" pitchFamily="49" charset="0"/>
              </a:rPr>
              <a:t>(stock, </a:t>
            </a:r>
            <a:r>
              <a:rPr lang="en-US" sz="1100" dirty="0" err="1">
                <a:solidFill>
                  <a:srgbClr val="3366FF"/>
                </a:solidFill>
                <a:latin typeface="Consolas" panose="020B0609020204030204" pitchFamily="49" charset="0"/>
              </a:rPr>
              <a:t>data_source</a:t>
            </a:r>
            <a:r>
              <a:rPr lang="en-US" sz="1100" dirty="0">
                <a:solidFill>
                  <a:srgbClr val="3366FF"/>
                </a:solidFill>
                <a:latin typeface="Consolas" panose="020B0609020204030204" pitchFamily="49" charset="0"/>
              </a:rPr>
              <a:t> = "yahoo", </a:t>
            </a:r>
          </a:p>
          <a:p>
            <a:r>
              <a:rPr lang="en-US" sz="1100" dirty="0">
                <a:solidFill>
                  <a:srgbClr val="3366FF"/>
                </a:solidFill>
                <a:latin typeface="Consolas" panose="020B0609020204030204" pitchFamily="49" charset="0"/>
              </a:rPr>
              <a:t>                      start = '2018-01-01', end = '2020-03-31')['</a:t>
            </a:r>
            <a:r>
              <a:rPr lang="en-US" sz="1100" dirty="0" err="1">
                <a:solidFill>
                  <a:srgbClr val="3366FF"/>
                </a:solidFill>
                <a:latin typeface="Consolas" panose="020B0609020204030204" pitchFamily="49" charset="0"/>
              </a:rPr>
              <a:t>Adj</a:t>
            </a:r>
            <a:r>
              <a:rPr lang="en-US" sz="1100" dirty="0">
                <a:solidFill>
                  <a:srgbClr val="3366FF"/>
                </a:solidFill>
                <a:latin typeface="Consolas" panose="020B0609020204030204" pitchFamily="49" charset="0"/>
              </a:rPr>
              <a:t> Close']</a:t>
            </a:r>
          </a:p>
          <a:p>
            <a:endParaRPr lang="en-US" sz="1100" dirty="0">
              <a:solidFill>
                <a:srgbClr val="3366FF"/>
              </a:solidFill>
              <a:latin typeface="Consolas" panose="020B0609020204030204" pitchFamily="49" charset="0"/>
            </a:endParaRPr>
          </a:p>
          <a:p>
            <a:r>
              <a:rPr lang="en-US" sz="1100" dirty="0">
                <a:solidFill>
                  <a:srgbClr val="C00000"/>
                </a:solidFill>
                <a:latin typeface="Consolas" panose="020B0609020204030204" pitchFamily="49" charset="0"/>
              </a:rPr>
              <a:t>##Arrange the data in ascending order</a:t>
            </a:r>
          </a:p>
          <a:p>
            <a:r>
              <a:rPr lang="en-US" sz="1100" dirty="0">
                <a:solidFill>
                  <a:srgbClr val="3366FF"/>
                </a:solidFill>
                <a:latin typeface="Consolas" panose="020B0609020204030204" pitchFamily="49" charset="0"/>
              </a:rPr>
              <a:t>data = </a:t>
            </a:r>
            <a:r>
              <a:rPr lang="en-US" sz="1100" dirty="0" err="1">
                <a:solidFill>
                  <a:srgbClr val="3366FF"/>
                </a:solidFill>
                <a:latin typeface="Consolas" panose="020B0609020204030204" pitchFamily="49" charset="0"/>
              </a:rPr>
              <a:t>data.iloc</a:t>
            </a:r>
            <a:r>
              <a:rPr lang="en-US" sz="1100" dirty="0">
                <a:solidFill>
                  <a:srgbClr val="3366FF"/>
                </a:solidFill>
                <a:latin typeface="Consolas" panose="020B0609020204030204" pitchFamily="49" charset="0"/>
              </a:rPr>
              <a:t>[::-1]</a:t>
            </a:r>
          </a:p>
          <a:p>
            <a:r>
              <a:rPr lang="en-US" sz="1100" dirty="0">
                <a:solidFill>
                  <a:srgbClr val="3366FF"/>
                </a:solidFill>
                <a:latin typeface="Consolas" panose="020B0609020204030204" pitchFamily="49" charset="0"/>
              </a:rPr>
              <a:t>print(</a:t>
            </a:r>
            <a:r>
              <a:rPr lang="en-US" sz="1100" dirty="0" err="1">
                <a:solidFill>
                  <a:srgbClr val="3366FF"/>
                </a:solidFill>
                <a:latin typeface="Consolas" panose="020B0609020204030204" pitchFamily="49" charset="0"/>
              </a:rPr>
              <a:t>data.round</a:t>
            </a:r>
            <a:r>
              <a:rPr lang="en-US" sz="1100" dirty="0">
                <a:solidFill>
                  <a:srgbClr val="3366FF"/>
                </a:solidFill>
                <a:latin typeface="Consolas" panose="020B0609020204030204" pitchFamily="49" charset="0"/>
              </a:rPr>
              <a:t>(2</a:t>
            </a:r>
            <a:r>
              <a:rPr lang="en-US" sz="1100" dirty="0" smtClean="0">
                <a:solidFill>
                  <a:srgbClr val="3366FF"/>
                </a:solidFill>
                <a:latin typeface="Consolas" panose="020B0609020204030204" pitchFamily="49" charset="0"/>
              </a:rPr>
              <a:t>))</a:t>
            </a:r>
          </a:p>
          <a:p>
            <a:endParaRPr lang="en-US" sz="1100" dirty="0">
              <a:solidFill>
                <a:srgbClr val="3366FF"/>
              </a:solidFill>
              <a:latin typeface="Consolas" panose="020B0609020204030204" pitchFamily="49" charset="0"/>
            </a:endParaRPr>
          </a:p>
          <a:p>
            <a:r>
              <a:rPr lang="en-US" sz="1100" dirty="0">
                <a:solidFill>
                  <a:srgbClr val="C00000"/>
                </a:solidFill>
                <a:latin typeface="Consolas" panose="020B0609020204030204" pitchFamily="49" charset="0"/>
              </a:rPr>
              <a:t>##compute stock returns and print the </a:t>
            </a:r>
            <a:r>
              <a:rPr lang="en-US" sz="1100" dirty="0" err="1">
                <a:solidFill>
                  <a:srgbClr val="C00000"/>
                </a:solidFill>
                <a:latin typeface="Consolas" panose="020B0609020204030204" pitchFamily="49" charset="0"/>
              </a:rPr>
              <a:t>reutns</a:t>
            </a:r>
            <a:r>
              <a:rPr lang="en-US" sz="1100" dirty="0">
                <a:solidFill>
                  <a:srgbClr val="C00000"/>
                </a:solidFill>
                <a:latin typeface="Consolas" panose="020B0609020204030204" pitchFamily="49" charset="0"/>
              </a:rPr>
              <a:t> in percentage</a:t>
            </a:r>
          </a:p>
          <a:p>
            <a:r>
              <a:rPr lang="en-US" sz="1100" dirty="0" err="1">
                <a:solidFill>
                  <a:srgbClr val="3366FF"/>
                </a:solidFill>
                <a:latin typeface="Consolas" panose="020B0609020204030204" pitchFamily="49" charset="0"/>
              </a:rPr>
              <a:t>stock_ret</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data.pct_change</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print(</a:t>
            </a:r>
            <a:r>
              <a:rPr lang="en-US" sz="1100" dirty="0" err="1">
                <a:solidFill>
                  <a:srgbClr val="3366FF"/>
                </a:solidFill>
                <a:latin typeface="Consolas" panose="020B0609020204030204" pitchFamily="49" charset="0"/>
              </a:rPr>
              <a:t>stock_ret.round</a:t>
            </a:r>
            <a:r>
              <a:rPr lang="en-US" sz="1100" dirty="0">
                <a:solidFill>
                  <a:srgbClr val="3366FF"/>
                </a:solidFill>
                <a:latin typeface="Consolas" panose="020B0609020204030204" pitchFamily="49" charset="0"/>
              </a:rPr>
              <a:t>(4)*100</a:t>
            </a:r>
            <a:r>
              <a:rPr lang="en-US" sz="1100" dirty="0" smtClean="0">
                <a:solidFill>
                  <a:srgbClr val="3366FF"/>
                </a:solidFill>
                <a:latin typeface="Consolas" panose="020B0609020204030204" pitchFamily="49" charset="0"/>
              </a:rPr>
              <a:t>)</a:t>
            </a:r>
          </a:p>
          <a:p>
            <a:endParaRPr lang="en-US" sz="1100" dirty="0">
              <a:solidFill>
                <a:srgbClr val="3366FF"/>
              </a:solidFill>
              <a:latin typeface="Consolas" panose="020B0609020204030204" pitchFamily="49" charset="0"/>
            </a:endParaRPr>
          </a:p>
          <a:p>
            <a:r>
              <a:rPr lang="en-US" sz="1100" dirty="0">
                <a:solidFill>
                  <a:srgbClr val="C00000"/>
                </a:solidFill>
                <a:latin typeface="Consolas" panose="020B0609020204030204" pitchFamily="49" charset="0"/>
              </a:rPr>
              <a:t>##Covariance matrix</a:t>
            </a:r>
          </a:p>
          <a:p>
            <a:r>
              <a:rPr lang="en-US" sz="1100" dirty="0" err="1">
                <a:solidFill>
                  <a:srgbClr val="3366FF"/>
                </a:solidFill>
                <a:latin typeface="Consolas" panose="020B0609020204030204" pitchFamily="49" charset="0"/>
              </a:rPr>
              <a:t>mean_returns</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stock_ret.mean</a:t>
            </a:r>
            <a:r>
              <a:rPr lang="en-US" sz="1100" dirty="0">
                <a:solidFill>
                  <a:srgbClr val="3366FF"/>
                </a:solidFill>
                <a:latin typeface="Consolas" panose="020B0609020204030204" pitchFamily="49" charset="0"/>
              </a:rPr>
              <a:t>()</a:t>
            </a:r>
          </a:p>
          <a:p>
            <a:r>
              <a:rPr lang="en-US" sz="1100" dirty="0" err="1">
                <a:solidFill>
                  <a:srgbClr val="3366FF"/>
                </a:solidFill>
                <a:latin typeface="Consolas" panose="020B0609020204030204" pitchFamily="49" charset="0"/>
              </a:rPr>
              <a:t>cov_matrix</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stock_ret.cov</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print(</a:t>
            </a:r>
            <a:r>
              <a:rPr lang="en-US" sz="1100" dirty="0" err="1">
                <a:solidFill>
                  <a:srgbClr val="3366FF"/>
                </a:solidFill>
                <a:latin typeface="Consolas" panose="020B0609020204030204" pitchFamily="49" charset="0"/>
              </a:rPr>
              <a:t>mean_returns</a:t>
            </a:r>
            <a:r>
              <a:rPr lang="en-US" sz="1100" dirty="0">
                <a:solidFill>
                  <a:srgbClr val="3366FF"/>
                </a:solidFill>
                <a:latin typeface="Consolas" panose="020B0609020204030204" pitchFamily="49" charset="0"/>
              </a:rPr>
              <a:t>)</a:t>
            </a:r>
          </a:p>
          <a:p>
            <a:r>
              <a:rPr lang="en-US" sz="1100" dirty="0" smtClean="0">
                <a:solidFill>
                  <a:srgbClr val="3366FF"/>
                </a:solidFill>
                <a:latin typeface="Consolas" panose="020B0609020204030204" pitchFamily="49" charset="0"/>
              </a:rPr>
              <a:t>print(</a:t>
            </a:r>
            <a:r>
              <a:rPr lang="en-US" sz="1100" dirty="0" err="1" smtClean="0">
                <a:solidFill>
                  <a:srgbClr val="3366FF"/>
                </a:solidFill>
                <a:latin typeface="Consolas" panose="020B0609020204030204" pitchFamily="49" charset="0"/>
              </a:rPr>
              <a:t>cov_matrix</a:t>
            </a:r>
            <a:r>
              <a:rPr lang="en-US" sz="1100" dirty="0" smtClean="0">
                <a:solidFill>
                  <a:srgbClr val="3366FF"/>
                </a:solidFill>
                <a:latin typeface="Consolas" panose="020B0609020204030204" pitchFamily="49" charset="0"/>
              </a:rPr>
              <a:t>)</a:t>
            </a:r>
          </a:p>
        </p:txBody>
      </p:sp>
      <p:sp>
        <p:nvSpPr>
          <p:cNvPr id="5" name="Rectangle 4"/>
          <p:cNvSpPr/>
          <p:nvPr/>
        </p:nvSpPr>
        <p:spPr>
          <a:xfrm>
            <a:off x="115983" y="5151437"/>
            <a:ext cx="5575300" cy="830997"/>
          </a:xfrm>
          <a:prstGeom prst="rect">
            <a:avLst/>
          </a:prstGeom>
        </p:spPr>
        <p:txBody>
          <a:bodyPr>
            <a:spAutoFit/>
          </a:bodyPr>
          <a:lstStyle/>
          <a:p>
            <a:r>
              <a:rPr lang="en-US" sz="1200" dirty="0">
                <a:latin typeface="Consolas" panose="020B0609020204030204" pitchFamily="49" charset="0"/>
              </a:rPr>
              <a:t>SBIN.BO         </a:t>
            </a:r>
            <a:r>
              <a:rPr lang="en-US" sz="1100" dirty="0">
                <a:latin typeface="Consolas" panose="020B0609020204030204" pitchFamily="49" charset="0"/>
              </a:rPr>
              <a:t>0.001102</a:t>
            </a:r>
            <a:endParaRPr lang="en-US" sz="1200" dirty="0">
              <a:latin typeface="Consolas" panose="020B0609020204030204" pitchFamily="49" charset="0"/>
            </a:endParaRPr>
          </a:p>
          <a:p>
            <a:r>
              <a:rPr lang="en-US" sz="1200" dirty="0">
                <a:latin typeface="Consolas" panose="020B0609020204030204" pitchFamily="49" charset="0"/>
              </a:rPr>
              <a:t>ITC.NS          0.000861</a:t>
            </a:r>
          </a:p>
          <a:p>
            <a:r>
              <a:rPr lang="en-US" sz="1200" dirty="0">
                <a:latin typeface="Consolas" panose="020B0609020204030204" pitchFamily="49" charset="0"/>
              </a:rPr>
              <a:t>ICICIBANK.NS    0.000139</a:t>
            </a:r>
          </a:p>
          <a:p>
            <a:r>
              <a:rPr lang="en-US" sz="1200" dirty="0">
                <a:latin typeface="Consolas" panose="020B0609020204030204" pitchFamily="49" charset="0"/>
              </a:rPr>
              <a:t>HDFCBANK.NS     0.000222</a:t>
            </a:r>
          </a:p>
        </p:txBody>
      </p:sp>
      <p:sp>
        <p:nvSpPr>
          <p:cNvPr id="6" name="Rectangle 5"/>
          <p:cNvSpPr/>
          <p:nvPr/>
        </p:nvSpPr>
        <p:spPr>
          <a:xfrm>
            <a:off x="91281" y="5989637"/>
            <a:ext cx="5575300" cy="938719"/>
          </a:xfrm>
          <a:prstGeom prst="rect">
            <a:avLst/>
          </a:prstGeom>
        </p:spPr>
        <p:txBody>
          <a:bodyPr>
            <a:spAutoFit/>
          </a:bodyPr>
          <a:lstStyle/>
          <a:p>
            <a:r>
              <a:rPr lang="en-US" sz="1100" dirty="0">
                <a:latin typeface="Consolas" panose="020B0609020204030204" pitchFamily="49" charset="0"/>
              </a:rPr>
              <a:t>Symbols        SBIN.BO    ITC.NS  ICICIBANK.NS  </a:t>
            </a:r>
            <a:r>
              <a:rPr lang="en-US" sz="1100" dirty="0" smtClean="0">
                <a:latin typeface="Consolas" panose="020B0609020204030204" pitchFamily="49" charset="0"/>
              </a:rPr>
              <a:t>HDFCBANK.NS                                                   </a:t>
            </a:r>
            <a:endParaRPr lang="en-US" sz="1100" dirty="0">
              <a:latin typeface="Consolas" panose="020B0609020204030204" pitchFamily="49" charset="0"/>
            </a:endParaRPr>
          </a:p>
          <a:p>
            <a:r>
              <a:rPr lang="en-US" sz="1100" dirty="0">
                <a:latin typeface="Consolas" panose="020B0609020204030204" pitchFamily="49" charset="0"/>
              </a:rPr>
              <a:t>SBIN.BO       0.000596  0.000204      0.000366     0.000185</a:t>
            </a:r>
          </a:p>
          <a:p>
            <a:r>
              <a:rPr lang="en-US" sz="1100" dirty="0">
                <a:latin typeface="Consolas" panose="020B0609020204030204" pitchFamily="49" charset="0"/>
              </a:rPr>
              <a:t>ITC.NS        0.000204  0.000325      0.000178     0.000138</a:t>
            </a:r>
          </a:p>
          <a:p>
            <a:r>
              <a:rPr lang="en-US" sz="1100" dirty="0">
                <a:latin typeface="Consolas" panose="020B0609020204030204" pitchFamily="49" charset="0"/>
              </a:rPr>
              <a:t>ICICIBANK.NS  0.000366  0.000178      0.000518     0.000195</a:t>
            </a:r>
          </a:p>
          <a:p>
            <a:r>
              <a:rPr lang="en-US" sz="1100" dirty="0">
                <a:latin typeface="Consolas" panose="020B0609020204030204" pitchFamily="49" charset="0"/>
              </a:rPr>
              <a:t>HDFCBANK.NS   0.000185  0.000138      0.000195     0.000260</a:t>
            </a:r>
          </a:p>
        </p:txBody>
      </p:sp>
      <p:sp>
        <p:nvSpPr>
          <p:cNvPr id="7" name="Rectangle 6"/>
          <p:cNvSpPr/>
          <p:nvPr/>
        </p:nvSpPr>
        <p:spPr>
          <a:xfrm>
            <a:off x="126806" y="6980237"/>
            <a:ext cx="5451669" cy="1754326"/>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The array will hold the returns, standard deviation, Sharpe ratio and weights for each step in the iteration. We will define one result array initially containing all zeroes and will save the simulation results in this array. The number of columns in the array is 7 to hold portfolio return, standard deviation, Sharpe Ratio and the weights of all stocks. The number of columns will change with the number of stocks in the portfolio as we have to store the weights for all the stocks. That's why we use the '</a:t>
            </a:r>
            <a:r>
              <a:rPr lang="en-US" sz="1200" dirty="0" err="1">
                <a:latin typeface="Tahoma" panose="020B0604030504040204" pitchFamily="34" charset="0"/>
                <a:ea typeface="Tahoma" panose="020B0604030504040204" pitchFamily="34" charset="0"/>
                <a:cs typeface="Tahoma" panose="020B0604030504040204" pitchFamily="34" charset="0"/>
              </a:rPr>
              <a:t>len</a:t>
            </a:r>
            <a:r>
              <a:rPr lang="en-US" sz="1200" dirty="0">
                <a:latin typeface="Tahoma" panose="020B0604030504040204" pitchFamily="34" charset="0"/>
                <a:ea typeface="Tahoma" panose="020B0604030504040204" pitchFamily="34" charset="0"/>
                <a:cs typeface="Tahoma" panose="020B0604030504040204" pitchFamily="34" charset="0"/>
              </a:rPr>
              <a:t> function' while defining the array. The number of rows in the array is equal to the number of iterations</a:t>
            </a:r>
          </a:p>
        </p:txBody>
      </p:sp>
      <p:sp>
        <p:nvSpPr>
          <p:cNvPr id="8" name="Rectangle 7"/>
          <p:cNvSpPr/>
          <p:nvPr/>
        </p:nvSpPr>
        <p:spPr>
          <a:xfrm>
            <a:off x="5578475" y="917515"/>
            <a:ext cx="5409406" cy="4832092"/>
          </a:xfrm>
          <a:prstGeom prst="rect">
            <a:avLst/>
          </a:prstGeom>
        </p:spPr>
        <p:txBody>
          <a:bodyPr wrap="square">
            <a:spAutoFit/>
          </a:bodyPr>
          <a:lstStyle/>
          <a:p>
            <a:r>
              <a:rPr lang="en-US" sz="1100" dirty="0">
                <a:solidFill>
                  <a:srgbClr val="C00000"/>
                </a:solidFill>
                <a:latin typeface="Consolas" panose="020B0609020204030204" pitchFamily="49" charset="0"/>
              </a:rPr>
              <a:t>##Set the number of iterations to 10000 and define an array to hold the simulation</a:t>
            </a:r>
          </a:p>
          <a:p>
            <a:r>
              <a:rPr lang="en-US" sz="1100" dirty="0" err="1">
                <a:solidFill>
                  <a:srgbClr val="3366FF"/>
                </a:solidFill>
                <a:latin typeface="Consolas" panose="020B0609020204030204" pitchFamily="49" charset="0"/>
              </a:rPr>
              <a:t>num_iterations</a:t>
            </a:r>
            <a:r>
              <a:rPr lang="en-US" sz="1100" dirty="0">
                <a:solidFill>
                  <a:srgbClr val="3366FF"/>
                </a:solidFill>
                <a:latin typeface="Consolas" panose="020B0609020204030204" pitchFamily="49" charset="0"/>
              </a:rPr>
              <a:t> = 10000</a:t>
            </a:r>
          </a:p>
          <a:p>
            <a:r>
              <a:rPr lang="en-US" sz="1100" dirty="0" err="1">
                <a:solidFill>
                  <a:srgbClr val="3366FF"/>
                </a:solidFill>
                <a:latin typeface="Consolas" panose="020B0609020204030204" pitchFamily="49" charset="0"/>
              </a:rPr>
              <a:t>simulation_res</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np.zeros</a:t>
            </a:r>
            <a:r>
              <a:rPr lang="en-US" sz="1100" dirty="0">
                <a:solidFill>
                  <a:srgbClr val="3366FF"/>
                </a:solidFill>
                <a:latin typeface="Consolas" panose="020B0609020204030204" pitchFamily="49" charset="0"/>
              </a:rPr>
              <a:t>((4+len(stock)-1, </a:t>
            </a:r>
            <a:r>
              <a:rPr lang="en-US" sz="1100" dirty="0" err="1">
                <a:solidFill>
                  <a:srgbClr val="3366FF"/>
                </a:solidFill>
                <a:latin typeface="Consolas" panose="020B0609020204030204" pitchFamily="49" charset="0"/>
              </a:rPr>
              <a:t>num_iterations</a:t>
            </a:r>
            <a:r>
              <a:rPr lang="en-US" sz="1100" dirty="0">
                <a:solidFill>
                  <a:srgbClr val="3366FF"/>
                </a:solidFill>
                <a:latin typeface="Consolas" panose="020B0609020204030204" pitchFamily="49" charset="0"/>
              </a:rPr>
              <a:t>))</a:t>
            </a:r>
          </a:p>
          <a:p>
            <a:endParaRPr lang="en-US" sz="1100" dirty="0">
              <a:solidFill>
                <a:srgbClr val="3366FF"/>
              </a:solidFill>
              <a:latin typeface="Consolas" panose="020B0609020204030204" pitchFamily="49" charset="0"/>
            </a:endParaRPr>
          </a:p>
          <a:p>
            <a:r>
              <a:rPr lang="en-US" sz="1100" dirty="0">
                <a:solidFill>
                  <a:srgbClr val="3366FF"/>
                </a:solidFill>
                <a:latin typeface="Consolas" panose="020B0609020204030204" pitchFamily="49" charset="0"/>
              </a:rPr>
              <a:t>for </a:t>
            </a:r>
            <a:r>
              <a:rPr lang="en-US" sz="1100" dirty="0" err="1">
                <a:solidFill>
                  <a:srgbClr val="3366FF"/>
                </a:solidFill>
                <a:latin typeface="Consolas" panose="020B0609020204030204" pitchFamily="49" charset="0"/>
              </a:rPr>
              <a:t>i</a:t>
            </a:r>
            <a:r>
              <a:rPr lang="en-US" sz="1100" dirty="0">
                <a:solidFill>
                  <a:srgbClr val="3366FF"/>
                </a:solidFill>
                <a:latin typeface="Consolas" panose="020B0609020204030204" pitchFamily="49" charset="0"/>
              </a:rPr>
              <a:t> in range(</a:t>
            </a:r>
            <a:r>
              <a:rPr lang="en-US" sz="1100" dirty="0" err="1">
                <a:solidFill>
                  <a:srgbClr val="3366FF"/>
                </a:solidFill>
                <a:latin typeface="Consolas" panose="020B0609020204030204" pitchFamily="49" charset="0"/>
              </a:rPr>
              <a:t>num_iterations</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    </a:t>
            </a:r>
            <a:r>
              <a:rPr lang="en-US" sz="1100" dirty="0">
                <a:solidFill>
                  <a:srgbClr val="C00000"/>
                </a:solidFill>
                <a:latin typeface="Consolas" panose="020B0609020204030204" pitchFamily="49" charset="0"/>
              </a:rPr>
              <a:t>#select random weights and normalize to set the sum to a</a:t>
            </a:r>
          </a:p>
          <a:p>
            <a:r>
              <a:rPr lang="en-US" sz="1100" dirty="0">
                <a:solidFill>
                  <a:srgbClr val="3366FF"/>
                </a:solidFill>
                <a:latin typeface="Consolas" panose="020B0609020204030204" pitchFamily="49" charset="0"/>
              </a:rPr>
              <a:t>    weights = </a:t>
            </a:r>
            <a:r>
              <a:rPr lang="en-US" sz="1100" dirty="0" err="1">
                <a:solidFill>
                  <a:srgbClr val="3366FF"/>
                </a:solidFill>
                <a:latin typeface="Consolas" panose="020B0609020204030204" pitchFamily="49" charset="0"/>
              </a:rPr>
              <a:t>np.array</a:t>
            </a:r>
            <a:r>
              <a:rPr lang="en-US" sz="1100" dirty="0">
                <a:solidFill>
                  <a:srgbClr val="3366FF"/>
                </a:solidFill>
                <a:latin typeface="Consolas" panose="020B0609020204030204" pitchFamily="49" charset="0"/>
              </a:rPr>
              <a:t>(</a:t>
            </a:r>
            <a:r>
              <a:rPr lang="en-US" sz="1100" dirty="0" err="1">
                <a:solidFill>
                  <a:srgbClr val="3366FF"/>
                </a:solidFill>
                <a:latin typeface="Consolas" panose="020B0609020204030204" pitchFamily="49" charset="0"/>
              </a:rPr>
              <a:t>np.random.random</a:t>
            </a:r>
            <a:r>
              <a:rPr lang="en-US" sz="1100" dirty="0">
                <a:solidFill>
                  <a:srgbClr val="3366FF"/>
                </a:solidFill>
                <a:latin typeface="Consolas" panose="020B0609020204030204" pitchFamily="49" charset="0"/>
              </a:rPr>
              <a:t>(4))</a:t>
            </a:r>
          </a:p>
          <a:p>
            <a:r>
              <a:rPr lang="en-US" sz="1100" dirty="0">
                <a:solidFill>
                  <a:srgbClr val="3366FF"/>
                </a:solidFill>
                <a:latin typeface="Consolas" panose="020B0609020204030204" pitchFamily="49" charset="0"/>
              </a:rPr>
              <a:t>    weights /= </a:t>
            </a:r>
            <a:r>
              <a:rPr lang="en-US" sz="1100" dirty="0" err="1">
                <a:solidFill>
                  <a:srgbClr val="3366FF"/>
                </a:solidFill>
                <a:latin typeface="Consolas" panose="020B0609020204030204" pitchFamily="49" charset="0"/>
              </a:rPr>
              <a:t>np.sum</a:t>
            </a:r>
            <a:r>
              <a:rPr lang="en-US" sz="1100" dirty="0">
                <a:solidFill>
                  <a:srgbClr val="3366FF"/>
                </a:solidFill>
                <a:latin typeface="Consolas" panose="020B0609020204030204" pitchFamily="49" charset="0"/>
              </a:rPr>
              <a:t>(weights)</a:t>
            </a:r>
          </a:p>
          <a:p>
            <a:r>
              <a:rPr lang="en-US" sz="1100" dirty="0">
                <a:solidFill>
                  <a:srgbClr val="3366FF"/>
                </a:solidFill>
                <a:latin typeface="Consolas" panose="020B0609020204030204" pitchFamily="49" charset="0"/>
              </a:rPr>
              <a:t>    </a:t>
            </a:r>
          </a:p>
          <a:p>
            <a:r>
              <a:rPr lang="en-US" sz="1100" dirty="0">
                <a:solidFill>
                  <a:srgbClr val="C00000"/>
                </a:solidFill>
                <a:latin typeface="Consolas" panose="020B0609020204030204" pitchFamily="49" charset="0"/>
              </a:rPr>
              <a:t>    #calculate the return and standard deviation for every step</a:t>
            </a:r>
          </a:p>
          <a:p>
            <a:r>
              <a:rPr lang="en-US" sz="1100" dirty="0">
                <a:solidFill>
                  <a:srgbClr val="3366FF"/>
                </a:solidFill>
                <a:latin typeface="Consolas" panose="020B0609020204030204" pitchFamily="49" charset="0"/>
              </a:rPr>
              <a:t>    </a:t>
            </a:r>
            <a:r>
              <a:rPr lang="en-US" sz="1100" dirty="0" err="1">
                <a:solidFill>
                  <a:srgbClr val="3366FF"/>
                </a:solidFill>
                <a:latin typeface="Consolas" panose="020B0609020204030204" pitchFamily="49" charset="0"/>
              </a:rPr>
              <a:t>portfolio_return</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np.sum</a:t>
            </a:r>
            <a:r>
              <a:rPr lang="en-US" sz="1100" dirty="0">
                <a:solidFill>
                  <a:srgbClr val="3366FF"/>
                </a:solidFill>
                <a:latin typeface="Consolas" panose="020B0609020204030204" pitchFamily="49" charset="0"/>
              </a:rPr>
              <a:t>(</a:t>
            </a:r>
            <a:r>
              <a:rPr lang="en-US" sz="1100" dirty="0" err="1">
                <a:solidFill>
                  <a:srgbClr val="3366FF"/>
                </a:solidFill>
                <a:latin typeface="Consolas" panose="020B0609020204030204" pitchFamily="49" charset="0"/>
              </a:rPr>
              <a:t>mean_returns</a:t>
            </a:r>
            <a:r>
              <a:rPr lang="en-US" sz="1100" dirty="0">
                <a:solidFill>
                  <a:srgbClr val="3366FF"/>
                </a:solidFill>
                <a:latin typeface="Consolas" panose="020B0609020204030204" pitchFamily="49" charset="0"/>
              </a:rPr>
              <a:t> * weights)</a:t>
            </a:r>
          </a:p>
          <a:p>
            <a:r>
              <a:rPr lang="en-US" sz="1100" dirty="0">
                <a:solidFill>
                  <a:srgbClr val="3366FF"/>
                </a:solidFill>
                <a:latin typeface="Consolas" panose="020B0609020204030204" pitchFamily="49" charset="0"/>
              </a:rPr>
              <a:t>    </a:t>
            </a:r>
            <a:r>
              <a:rPr lang="en-US" sz="1100" dirty="0" err="1">
                <a:solidFill>
                  <a:srgbClr val="3366FF"/>
                </a:solidFill>
                <a:latin typeface="Consolas" panose="020B0609020204030204" pitchFamily="49" charset="0"/>
              </a:rPr>
              <a:t>portfolio_std_dev</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np.sqrt</a:t>
            </a:r>
            <a:r>
              <a:rPr lang="en-US" sz="1100" dirty="0">
                <a:solidFill>
                  <a:srgbClr val="3366FF"/>
                </a:solidFill>
                <a:latin typeface="Consolas" panose="020B0609020204030204" pitchFamily="49" charset="0"/>
              </a:rPr>
              <a:t>(np.dot(</a:t>
            </a:r>
            <a:r>
              <a:rPr lang="en-US" sz="1100" dirty="0" err="1">
                <a:solidFill>
                  <a:srgbClr val="3366FF"/>
                </a:solidFill>
                <a:latin typeface="Consolas" panose="020B0609020204030204" pitchFamily="49" charset="0"/>
              </a:rPr>
              <a:t>weights.T</a:t>
            </a:r>
            <a:r>
              <a:rPr lang="en-US" sz="1100" dirty="0">
                <a:solidFill>
                  <a:srgbClr val="3366FF"/>
                </a:solidFill>
                <a:latin typeface="Consolas" panose="020B0609020204030204" pitchFamily="49" charset="0"/>
              </a:rPr>
              <a:t>, np.dot(</a:t>
            </a:r>
            <a:r>
              <a:rPr lang="en-US" sz="1100" dirty="0" err="1">
                <a:solidFill>
                  <a:srgbClr val="3366FF"/>
                </a:solidFill>
                <a:latin typeface="Consolas" panose="020B0609020204030204" pitchFamily="49" charset="0"/>
              </a:rPr>
              <a:t>cov_matrix</a:t>
            </a:r>
            <a:r>
              <a:rPr lang="en-US" sz="1100" dirty="0">
                <a:solidFill>
                  <a:srgbClr val="3366FF"/>
                </a:solidFill>
                <a:latin typeface="Consolas" panose="020B0609020204030204" pitchFamily="49" charset="0"/>
              </a:rPr>
              <a:t>, weights)))</a:t>
            </a:r>
          </a:p>
          <a:p>
            <a:r>
              <a:rPr lang="en-US" sz="1100" dirty="0">
                <a:solidFill>
                  <a:srgbClr val="3366FF"/>
                </a:solidFill>
                <a:latin typeface="Consolas" panose="020B0609020204030204" pitchFamily="49" charset="0"/>
              </a:rPr>
              <a:t>    </a:t>
            </a:r>
          </a:p>
          <a:p>
            <a:r>
              <a:rPr lang="en-US" sz="1100" dirty="0">
                <a:solidFill>
                  <a:srgbClr val="C00000"/>
                </a:solidFill>
                <a:latin typeface="Consolas" panose="020B0609020204030204" pitchFamily="49" charset="0"/>
              </a:rPr>
              <a:t>    #store all results in defined array</a:t>
            </a:r>
          </a:p>
          <a:p>
            <a:r>
              <a:rPr lang="en-US" sz="1100" dirty="0">
                <a:solidFill>
                  <a:srgbClr val="3366FF"/>
                </a:solidFill>
                <a:latin typeface="Consolas" panose="020B0609020204030204" pitchFamily="49" charset="0"/>
              </a:rPr>
              <a:t>    </a:t>
            </a:r>
            <a:r>
              <a:rPr lang="en-US" sz="1100" dirty="0" err="1">
                <a:solidFill>
                  <a:srgbClr val="3366FF"/>
                </a:solidFill>
                <a:latin typeface="Consolas" panose="020B0609020204030204" pitchFamily="49" charset="0"/>
              </a:rPr>
              <a:t>simulation_res</a:t>
            </a:r>
            <a:r>
              <a:rPr lang="en-US" sz="1100" dirty="0">
                <a:solidFill>
                  <a:srgbClr val="3366FF"/>
                </a:solidFill>
                <a:latin typeface="Consolas" panose="020B0609020204030204" pitchFamily="49" charset="0"/>
              </a:rPr>
              <a:t>[0,i] = </a:t>
            </a:r>
            <a:r>
              <a:rPr lang="en-US" sz="1100" dirty="0" err="1">
                <a:solidFill>
                  <a:srgbClr val="3366FF"/>
                </a:solidFill>
                <a:latin typeface="Consolas" panose="020B0609020204030204" pitchFamily="49" charset="0"/>
              </a:rPr>
              <a:t>simulation_res</a:t>
            </a:r>
            <a:r>
              <a:rPr lang="en-US" sz="1100" dirty="0">
                <a:solidFill>
                  <a:srgbClr val="3366FF"/>
                </a:solidFill>
                <a:latin typeface="Consolas" panose="020B0609020204030204" pitchFamily="49" charset="0"/>
              </a:rPr>
              <a:t>[0,i]/</a:t>
            </a:r>
            <a:r>
              <a:rPr lang="en-US" sz="1100" dirty="0" err="1">
                <a:solidFill>
                  <a:srgbClr val="3366FF"/>
                </a:solidFill>
                <a:latin typeface="Consolas" panose="020B0609020204030204" pitchFamily="49" charset="0"/>
              </a:rPr>
              <a:t>simulation_res</a:t>
            </a:r>
            <a:r>
              <a:rPr lang="en-US" sz="1100" dirty="0">
                <a:solidFill>
                  <a:srgbClr val="3366FF"/>
                </a:solidFill>
                <a:latin typeface="Consolas" panose="020B0609020204030204" pitchFamily="49" charset="0"/>
              </a:rPr>
              <a:t>[1,i]</a:t>
            </a:r>
          </a:p>
          <a:p>
            <a:r>
              <a:rPr lang="en-US" sz="1100" dirty="0">
                <a:solidFill>
                  <a:srgbClr val="3366FF"/>
                </a:solidFill>
                <a:latin typeface="Consolas" panose="020B0609020204030204" pitchFamily="49" charset="0"/>
              </a:rPr>
              <a:t>    </a:t>
            </a:r>
          </a:p>
          <a:p>
            <a:r>
              <a:rPr lang="en-US" sz="1100" dirty="0">
                <a:solidFill>
                  <a:srgbClr val="C00000"/>
                </a:solidFill>
                <a:latin typeface="Consolas" panose="020B0609020204030204" pitchFamily="49" charset="0"/>
              </a:rPr>
              <a:t>    #Save the weights in the array</a:t>
            </a:r>
          </a:p>
          <a:p>
            <a:r>
              <a:rPr lang="en-US" sz="1100" dirty="0">
                <a:solidFill>
                  <a:srgbClr val="3366FF"/>
                </a:solidFill>
                <a:latin typeface="Consolas" panose="020B0609020204030204" pitchFamily="49" charset="0"/>
              </a:rPr>
              <a:t>    for j in range(</a:t>
            </a:r>
            <a:r>
              <a:rPr lang="en-US" sz="1100" dirty="0" err="1">
                <a:solidFill>
                  <a:srgbClr val="3366FF"/>
                </a:solidFill>
                <a:latin typeface="Consolas" panose="020B0609020204030204" pitchFamily="49" charset="0"/>
              </a:rPr>
              <a:t>len</a:t>
            </a:r>
            <a:r>
              <a:rPr lang="en-US" sz="1100" dirty="0">
                <a:solidFill>
                  <a:srgbClr val="3366FF"/>
                </a:solidFill>
                <a:latin typeface="Consolas" panose="020B0609020204030204" pitchFamily="49" charset="0"/>
              </a:rPr>
              <a:t>(weights)):</a:t>
            </a:r>
          </a:p>
          <a:p>
            <a:r>
              <a:rPr lang="en-US" sz="1100" dirty="0">
                <a:solidFill>
                  <a:srgbClr val="3366FF"/>
                </a:solidFill>
                <a:latin typeface="Consolas" panose="020B0609020204030204" pitchFamily="49" charset="0"/>
              </a:rPr>
              <a:t>        </a:t>
            </a:r>
            <a:r>
              <a:rPr lang="en-US" sz="1100" dirty="0" err="1">
                <a:solidFill>
                  <a:srgbClr val="3366FF"/>
                </a:solidFill>
                <a:latin typeface="Consolas" panose="020B0609020204030204" pitchFamily="49" charset="0"/>
              </a:rPr>
              <a:t>simulation_res</a:t>
            </a:r>
            <a:r>
              <a:rPr lang="en-US" sz="1100" dirty="0">
                <a:solidFill>
                  <a:srgbClr val="3366FF"/>
                </a:solidFill>
                <a:latin typeface="Consolas" panose="020B0609020204030204" pitchFamily="49" charset="0"/>
              </a:rPr>
              <a:t>[j+3,i] = weights[j]</a:t>
            </a:r>
          </a:p>
          <a:p>
            <a:r>
              <a:rPr lang="en-US" sz="1100" dirty="0">
                <a:solidFill>
                  <a:srgbClr val="3366FF"/>
                </a:solidFill>
                <a:latin typeface="Consolas" panose="020B0609020204030204" pitchFamily="49" charset="0"/>
              </a:rPr>
              <a:t>        </a:t>
            </a:r>
          </a:p>
          <a:p>
            <a:r>
              <a:rPr lang="en-US" sz="1100" dirty="0">
                <a:solidFill>
                  <a:srgbClr val="C00000"/>
                </a:solidFill>
                <a:latin typeface="Consolas" panose="020B0609020204030204" pitchFamily="49" charset="0"/>
              </a:rPr>
              <a:t>##save</a:t>
            </a:r>
          </a:p>
          <a:p>
            <a:r>
              <a:rPr lang="en-US" sz="1100" dirty="0" err="1">
                <a:solidFill>
                  <a:srgbClr val="3366FF"/>
                </a:solidFill>
                <a:latin typeface="Consolas" panose="020B0609020204030204" pitchFamily="49" charset="0"/>
              </a:rPr>
              <a:t>sim_frame</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pd.DataFrame</a:t>
            </a:r>
            <a:r>
              <a:rPr lang="en-US" sz="1100" dirty="0">
                <a:solidFill>
                  <a:srgbClr val="3366FF"/>
                </a:solidFill>
                <a:latin typeface="Consolas" panose="020B0609020204030204" pitchFamily="49" charset="0"/>
              </a:rPr>
              <a:t>(</a:t>
            </a:r>
            <a:r>
              <a:rPr lang="en-US" sz="1100" dirty="0" err="1">
                <a:solidFill>
                  <a:srgbClr val="3366FF"/>
                </a:solidFill>
                <a:latin typeface="Consolas" panose="020B0609020204030204" pitchFamily="49" charset="0"/>
              </a:rPr>
              <a:t>simulation_res.T</a:t>
            </a:r>
            <a:r>
              <a:rPr lang="en-US" sz="1100" dirty="0">
                <a:solidFill>
                  <a:srgbClr val="3366FF"/>
                </a:solidFill>
                <a:latin typeface="Consolas" panose="020B0609020204030204" pitchFamily="49" charset="0"/>
              </a:rPr>
              <a:t>, columns = ['ret','</a:t>
            </a:r>
            <a:r>
              <a:rPr lang="en-US" sz="1100" dirty="0" err="1">
                <a:solidFill>
                  <a:srgbClr val="3366FF"/>
                </a:solidFill>
                <a:latin typeface="Consolas" panose="020B0609020204030204" pitchFamily="49" charset="0"/>
              </a:rPr>
              <a:t>stdev</a:t>
            </a:r>
            <a:r>
              <a:rPr lang="en-US" sz="1100" dirty="0">
                <a:solidFill>
                  <a:srgbClr val="3366FF"/>
                </a:solidFill>
                <a:latin typeface="Consolas" panose="020B0609020204030204" pitchFamily="49" charset="0"/>
              </a:rPr>
              <a:t>','</a:t>
            </a:r>
            <a:r>
              <a:rPr lang="en-US" sz="1100" dirty="0" err="1">
                <a:solidFill>
                  <a:srgbClr val="3366FF"/>
                </a:solidFill>
                <a:latin typeface="Consolas" panose="020B0609020204030204" pitchFamily="49" charset="0"/>
              </a:rPr>
              <a:t>sharpe</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                         stock[0],stock[1],stock[2],stock[3]])</a:t>
            </a:r>
          </a:p>
          <a:p>
            <a:r>
              <a:rPr lang="en-US" sz="1100" dirty="0">
                <a:solidFill>
                  <a:srgbClr val="3366FF"/>
                </a:solidFill>
                <a:latin typeface="Consolas" panose="020B0609020204030204" pitchFamily="49" charset="0"/>
              </a:rPr>
              <a:t>print(</a:t>
            </a:r>
            <a:r>
              <a:rPr lang="en-US" sz="1100" dirty="0" err="1">
                <a:solidFill>
                  <a:srgbClr val="3366FF"/>
                </a:solidFill>
                <a:latin typeface="Consolas" panose="020B0609020204030204" pitchFamily="49" charset="0"/>
              </a:rPr>
              <a:t>sim_frame.head</a:t>
            </a:r>
            <a:r>
              <a:rPr lang="en-US" sz="1100" dirty="0">
                <a:solidFill>
                  <a:srgbClr val="3366FF"/>
                </a:solidFill>
                <a:latin typeface="Consolas" panose="020B0609020204030204" pitchFamily="49" charset="0"/>
              </a:rPr>
              <a:t>(5))</a:t>
            </a:r>
          </a:p>
          <a:p>
            <a:r>
              <a:rPr lang="en-US" sz="1100" dirty="0">
                <a:solidFill>
                  <a:srgbClr val="3366FF"/>
                </a:solidFill>
                <a:latin typeface="Consolas" panose="020B0609020204030204" pitchFamily="49" charset="0"/>
              </a:rPr>
              <a:t>print(</a:t>
            </a:r>
            <a:r>
              <a:rPr lang="en-US" sz="1100" dirty="0" err="1">
                <a:solidFill>
                  <a:srgbClr val="3366FF"/>
                </a:solidFill>
                <a:latin typeface="Consolas" panose="020B0609020204030204" pitchFamily="49" charset="0"/>
              </a:rPr>
              <a:t>sim_frame.tail</a:t>
            </a:r>
            <a:r>
              <a:rPr lang="en-US" sz="1100" dirty="0">
                <a:solidFill>
                  <a:srgbClr val="3366FF"/>
                </a:solidFill>
                <a:latin typeface="Consolas" panose="020B0609020204030204" pitchFamily="49" charset="0"/>
              </a:rPr>
              <a:t>(5))                                                      </a:t>
            </a:r>
          </a:p>
        </p:txBody>
      </p:sp>
      <p:sp>
        <p:nvSpPr>
          <p:cNvPr id="9" name="Rectangle 8"/>
          <p:cNvSpPr/>
          <p:nvPr/>
        </p:nvSpPr>
        <p:spPr>
          <a:xfrm>
            <a:off x="5495527" y="5686251"/>
            <a:ext cx="5949553" cy="1107996"/>
          </a:xfrm>
          <a:prstGeom prst="rect">
            <a:avLst/>
          </a:prstGeom>
        </p:spPr>
        <p:txBody>
          <a:bodyPr wrap="square">
            <a:spAutoFit/>
          </a:bodyPr>
          <a:lstStyle/>
          <a:p>
            <a:r>
              <a:rPr lang="en-US" sz="1100" dirty="0" smtClean="0">
                <a:latin typeface="Consolas" panose="020B0609020204030204" pitchFamily="49" charset="0"/>
              </a:rPr>
              <a:t>   ret  </a:t>
            </a:r>
            <a:r>
              <a:rPr lang="en-US" sz="1100" dirty="0" err="1">
                <a:latin typeface="Consolas" panose="020B0609020204030204" pitchFamily="49" charset="0"/>
              </a:rPr>
              <a:t>stdev</a:t>
            </a:r>
            <a:r>
              <a:rPr lang="en-US" sz="1100" dirty="0">
                <a:latin typeface="Consolas" panose="020B0609020204030204" pitchFamily="49" charset="0"/>
              </a:rPr>
              <a:t>  </a:t>
            </a:r>
            <a:r>
              <a:rPr lang="en-US" sz="1100" dirty="0" err="1">
                <a:latin typeface="Consolas" panose="020B0609020204030204" pitchFamily="49" charset="0"/>
              </a:rPr>
              <a:t>sharpe</a:t>
            </a:r>
            <a:r>
              <a:rPr lang="en-US" sz="1100" dirty="0">
                <a:latin typeface="Consolas" panose="020B0609020204030204" pitchFamily="49" charset="0"/>
              </a:rPr>
              <a:t>   SBIN.BO    ITC.NS  ICICIBANK.NS  HDFCBANK.NS</a:t>
            </a:r>
          </a:p>
          <a:p>
            <a:r>
              <a:rPr lang="en-US" sz="1100" dirty="0">
                <a:latin typeface="Consolas" panose="020B0609020204030204" pitchFamily="49" charset="0"/>
              </a:rPr>
              <a:t>0  </a:t>
            </a:r>
            <a:r>
              <a:rPr lang="en-US" sz="1100" dirty="0" err="1">
                <a:latin typeface="Consolas" panose="020B0609020204030204" pitchFamily="49" charset="0"/>
              </a:rPr>
              <a:t>NaN</a:t>
            </a:r>
            <a:r>
              <a:rPr lang="en-US" sz="1100" dirty="0">
                <a:latin typeface="Consolas" panose="020B0609020204030204" pitchFamily="49" charset="0"/>
              </a:rPr>
              <a:t>    0.0     0.0  0.171190  0.178914      0.474133     0.175762</a:t>
            </a:r>
          </a:p>
          <a:p>
            <a:r>
              <a:rPr lang="en-US" sz="1100" dirty="0">
                <a:latin typeface="Consolas" panose="020B0609020204030204" pitchFamily="49" charset="0"/>
              </a:rPr>
              <a:t>1  </a:t>
            </a:r>
            <a:r>
              <a:rPr lang="en-US" sz="1100" dirty="0" err="1">
                <a:latin typeface="Consolas" panose="020B0609020204030204" pitchFamily="49" charset="0"/>
              </a:rPr>
              <a:t>NaN</a:t>
            </a:r>
            <a:r>
              <a:rPr lang="en-US" sz="1100" dirty="0">
                <a:latin typeface="Consolas" panose="020B0609020204030204" pitchFamily="49" charset="0"/>
              </a:rPr>
              <a:t>    0.0     0.0  0.113587  0.258552      0.344798     0.283063</a:t>
            </a:r>
          </a:p>
          <a:p>
            <a:r>
              <a:rPr lang="en-US" sz="1100" dirty="0">
                <a:latin typeface="Consolas" panose="020B0609020204030204" pitchFamily="49" charset="0"/>
              </a:rPr>
              <a:t>2  </a:t>
            </a:r>
            <a:r>
              <a:rPr lang="en-US" sz="1100" dirty="0" err="1">
                <a:latin typeface="Consolas" panose="020B0609020204030204" pitchFamily="49" charset="0"/>
              </a:rPr>
              <a:t>NaN</a:t>
            </a:r>
            <a:r>
              <a:rPr lang="en-US" sz="1100" dirty="0">
                <a:latin typeface="Consolas" panose="020B0609020204030204" pitchFamily="49" charset="0"/>
              </a:rPr>
              <a:t>    0.0     0.0  0.169238  0.223616      0.358852     0.248294</a:t>
            </a:r>
          </a:p>
          <a:p>
            <a:r>
              <a:rPr lang="en-US" sz="1100" dirty="0">
                <a:latin typeface="Consolas" panose="020B0609020204030204" pitchFamily="49" charset="0"/>
              </a:rPr>
              <a:t>3  </a:t>
            </a:r>
            <a:r>
              <a:rPr lang="en-US" sz="1100" dirty="0" err="1">
                <a:latin typeface="Consolas" panose="020B0609020204030204" pitchFamily="49" charset="0"/>
              </a:rPr>
              <a:t>NaN</a:t>
            </a:r>
            <a:r>
              <a:rPr lang="en-US" sz="1100" dirty="0">
                <a:latin typeface="Consolas" panose="020B0609020204030204" pitchFamily="49" charset="0"/>
              </a:rPr>
              <a:t>    0.0     0.0  0.208628  0.349339      0.379196     0.062837</a:t>
            </a:r>
          </a:p>
          <a:p>
            <a:r>
              <a:rPr lang="en-US" sz="1100" dirty="0">
                <a:latin typeface="Consolas" panose="020B0609020204030204" pitchFamily="49" charset="0"/>
              </a:rPr>
              <a:t>4  </a:t>
            </a:r>
            <a:r>
              <a:rPr lang="en-US" sz="1100" dirty="0" err="1">
                <a:latin typeface="Consolas" panose="020B0609020204030204" pitchFamily="49" charset="0"/>
              </a:rPr>
              <a:t>NaN</a:t>
            </a:r>
            <a:r>
              <a:rPr lang="en-US" sz="1100" dirty="0">
                <a:latin typeface="Consolas" panose="020B0609020204030204" pitchFamily="49" charset="0"/>
              </a:rPr>
              <a:t>    0.0     0.0  0.202881  0.259205      0.249191     0.288723</a:t>
            </a:r>
          </a:p>
        </p:txBody>
      </p:sp>
      <p:sp>
        <p:nvSpPr>
          <p:cNvPr id="10" name="Rectangle 9"/>
          <p:cNvSpPr/>
          <p:nvPr/>
        </p:nvSpPr>
        <p:spPr>
          <a:xfrm>
            <a:off x="5559821" y="6757453"/>
            <a:ext cx="6342460" cy="1107996"/>
          </a:xfrm>
          <a:prstGeom prst="rect">
            <a:avLst/>
          </a:prstGeom>
        </p:spPr>
        <p:txBody>
          <a:bodyPr wrap="square">
            <a:spAutoFit/>
          </a:bodyPr>
          <a:lstStyle/>
          <a:p>
            <a:r>
              <a:rPr lang="en-US" sz="1100" dirty="0">
                <a:latin typeface="Consolas" panose="020B0609020204030204" pitchFamily="49" charset="0"/>
              </a:rPr>
              <a:t> </a:t>
            </a:r>
            <a:r>
              <a:rPr lang="en-US" sz="1100" dirty="0" smtClean="0">
                <a:latin typeface="Consolas" panose="020B0609020204030204" pitchFamily="49" charset="0"/>
              </a:rPr>
              <a:t>     ret  </a:t>
            </a:r>
            <a:r>
              <a:rPr lang="en-US" sz="1100" dirty="0" err="1">
                <a:latin typeface="Consolas" panose="020B0609020204030204" pitchFamily="49" charset="0"/>
              </a:rPr>
              <a:t>stdev</a:t>
            </a:r>
            <a:r>
              <a:rPr lang="en-US" sz="1100" dirty="0">
                <a:latin typeface="Consolas" panose="020B0609020204030204" pitchFamily="49" charset="0"/>
              </a:rPr>
              <a:t>  </a:t>
            </a:r>
            <a:r>
              <a:rPr lang="en-US" sz="1100" dirty="0" err="1">
                <a:latin typeface="Consolas" panose="020B0609020204030204" pitchFamily="49" charset="0"/>
              </a:rPr>
              <a:t>sharpe</a:t>
            </a:r>
            <a:r>
              <a:rPr lang="en-US" sz="1100" dirty="0">
                <a:latin typeface="Consolas" panose="020B0609020204030204" pitchFamily="49" charset="0"/>
              </a:rPr>
              <a:t>   SBIN.BO    ITC.NS  ICICIBANK.NS  HDFCBANK.NS</a:t>
            </a:r>
          </a:p>
          <a:p>
            <a:r>
              <a:rPr lang="en-US" sz="1100" dirty="0">
                <a:latin typeface="Consolas" panose="020B0609020204030204" pitchFamily="49" charset="0"/>
              </a:rPr>
              <a:t>9995  </a:t>
            </a:r>
            <a:r>
              <a:rPr lang="en-US" sz="1100" dirty="0" err="1">
                <a:latin typeface="Consolas" panose="020B0609020204030204" pitchFamily="49" charset="0"/>
              </a:rPr>
              <a:t>NaN</a:t>
            </a:r>
            <a:r>
              <a:rPr lang="en-US" sz="1100" dirty="0">
                <a:latin typeface="Consolas" panose="020B0609020204030204" pitchFamily="49" charset="0"/>
              </a:rPr>
              <a:t>    0.0     0.0  0.103232  0.638864      0.237536     0.020368</a:t>
            </a:r>
          </a:p>
          <a:p>
            <a:r>
              <a:rPr lang="en-US" sz="1100" dirty="0">
                <a:latin typeface="Consolas" panose="020B0609020204030204" pitchFamily="49" charset="0"/>
              </a:rPr>
              <a:t>9996  </a:t>
            </a:r>
            <a:r>
              <a:rPr lang="en-US" sz="1100" dirty="0" err="1">
                <a:latin typeface="Consolas" panose="020B0609020204030204" pitchFamily="49" charset="0"/>
              </a:rPr>
              <a:t>NaN</a:t>
            </a:r>
            <a:r>
              <a:rPr lang="en-US" sz="1100" dirty="0">
                <a:latin typeface="Consolas" panose="020B0609020204030204" pitchFamily="49" charset="0"/>
              </a:rPr>
              <a:t>    0.0     0.0  0.352636  0.331993      0.025636     0.289735</a:t>
            </a:r>
          </a:p>
          <a:p>
            <a:r>
              <a:rPr lang="en-US" sz="1100" dirty="0">
                <a:latin typeface="Consolas" panose="020B0609020204030204" pitchFamily="49" charset="0"/>
              </a:rPr>
              <a:t>9997  </a:t>
            </a:r>
            <a:r>
              <a:rPr lang="en-US" sz="1100" dirty="0" err="1">
                <a:latin typeface="Consolas" panose="020B0609020204030204" pitchFamily="49" charset="0"/>
              </a:rPr>
              <a:t>NaN</a:t>
            </a:r>
            <a:r>
              <a:rPr lang="en-US" sz="1100" dirty="0">
                <a:latin typeface="Consolas" panose="020B0609020204030204" pitchFamily="49" charset="0"/>
              </a:rPr>
              <a:t>    0.0     0.0  0.086482  0.779649      0.037137     0.096733</a:t>
            </a:r>
          </a:p>
          <a:p>
            <a:r>
              <a:rPr lang="en-US" sz="1100" dirty="0">
                <a:latin typeface="Consolas" panose="020B0609020204030204" pitchFamily="49" charset="0"/>
              </a:rPr>
              <a:t>9998  </a:t>
            </a:r>
            <a:r>
              <a:rPr lang="en-US" sz="1100" dirty="0" err="1">
                <a:latin typeface="Consolas" panose="020B0609020204030204" pitchFamily="49" charset="0"/>
              </a:rPr>
              <a:t>NaN</a:t>
            </a:r>
            <a:r>
              <a:rPr lang="en-US" sz="1100" dirty="0">
                <a:latin typeface="Consolas" panose="020B0609020204030204" pitchFamily="49" charset="0"/>
              </a:rPr>
              <a:t>    0.0     0.0  0.188992  0.298494      0.385687     0.126828</a:t>
            </a:r>
          </a:p>
          <a:p>
            <a:r>
              <a:rPr lang="en-US" sz="1100" dirty="0">
                <a:latin typeface="Consolas" panose="020B0609020204030204" pitchFamily="49" charset="0"/>
              </a:rPr>
              <a:t>9999  </a:t>
            </a:r>
            <a:r>
              <a:rPr lang="en-US" sz="1100" dirty="0" err="1">
                <a:latin typeface="Consolas" panose="020B0609020204030204" pitchFamily="49" charset="0"/>
              </a:rPr>
              <a:t>NaN</a:t>
            </a:r>
            <a:r>
              <a:rPr lang="en-US" sz="1100" dirty="0">
                <a:latin typeface="Consolas" panose="020B0609020204030204" pitchFamily="49" charset="0"/>
              </a:rPr>
              <a:t>    0.0     0.0  0.412627  0.378231      0.067846     0.141295</a:t>
            </a:r>
          </a:p>
        </p:txBody>
      </p:sp>
      <p:sp>
        <p:nvSpPr>
          <p:cNvPr id="11" name="Rectangle 10"/>
          <p:cNvSpPr/>
          <p:nvPr/>
        </p:nvSpPr>
        <p:spPr>
          <a:xfrm>
            <a:off x="5578475" y="7914996"/>
            <a:ext cx="5575300"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The above output shows some rows of the simulation results. We can now compute the portfolios having maximum Sharpe ratio or minimum risk.</a:t>
            </a:r>
          </a:p>
        </p:txBody>
      </p:sp>
    </p:spTree>
    <p:extLst>
      <p:ext uri="{BB962C8B-B14F-4D97-AF65-F5344CB8AC3E}">
        <p14:creationId xmlns:p14="http://schemas.microsoft.com/office/powerpoint/2010/main" val="59327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655637"/>
            <a:ext cx="5487194" cy="2123658"/>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An example problem</a:t>
            </a:r>
          </a:p>
          <a:p>
            <a:pPr algn="just"/>
            <a:r>
              <a:rPr lang="en-US" sz="1200" dirty="0">
                <a:latin typeface="Tahoma" panose="020B0604030504040204" pitchFamily="34" charset="0"/>
                <a:ea typeface="Tahoma" panose="020B0604030504040204" pitchFamily="34" charset="0"/>
                <a:cs typeface="Tahoma" panose="020B0604030504040204" pitchFamily="34" charset="0"/>
              </a:rPr>
              <a:t>In this article, we will show a very simplified version of the portfolio optimization problem, which can be cast into an LP framework and solved efficiently using simple Python scripting.</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The goal is to illustrate the power and possibility of such optimization solvers for tackling complex real-life problems.</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We work with 24 months stock price (monthly average) for three stocks — Microsoft, Visa, Walmart. These are older data, but they demonstrate the process flawlessly.</a:t>
            </a:r>
          </a:p>
        </p:txBody>
      </p:sp>
      <p:pic>
        <p:nvPicPr>
          <p:cNvPr id="4098" name="Picture 2" descr="https://cdn-images-1.medium.com/max/1000/1*7AMxZNGpeGF_drz8Mm4H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 y="2768625"/>
            <a:ext cx="5487194" cy="28400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1281" y="5532437"/>
            <a:ext cx="5575300" cy="646331"/>
          </a:xfrm>
          <a:prstGeom prst="rect">
            <a:avLst/>
          </a:prstGeom>
        </p:spPr>
        <p:txBody>
          <a:bodyPr>
            <a:spAutoFit/>
          </a:bodyPr>
          <a:lstStyle/>
          <a:p>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How to define the return</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 We can simply compute a rolling monthly return by subtracting the previous month’s average stock price from the current month and dividing by the previous month’s price.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91281" y="8715216"/>
            <a:ext cx="5575300" cy="246221"/>
          </a:xfrm>
          <a:prstGeom prst="rect">
            <a:avLst/>
          </a:prstGeom>
        </p:spPr>
        <p:txBody>
          <a:bodyPr>
            <a:spAutoFit/>
          </a:bodyPr>
          <a:lstStyle/>
          <a:p>
            <a:r>
              <a:rPr lang="en-US" sz="1000" dirty="0">
                <a:latin typeface="+mj-lt"/>
                <a:hlinkClick r:id="rId3"/>
              </a:rPr>
              <a:t>https://www.kdnuggets.com/2019/06/optimization-python-money-risk.html</a:t>
            </a:r>
            <a:endParaRPr lang="en-US" sz="1000" dirty="0">
              <a:latin typeface="+mj-lt"/>
            </a:endParaRPr>
          </a:p>
        </p:txBody>
      </p:sp>
      <p:pic>
        <p:nvPicPr>
          <p:cNvPr id="7" name="Picture 6"/>
          <p:cNvPicPr>
            <a:picLocks noChangeAspect="1"/>
          </p:cNvPicPr>
          <p:nvPr/>
        </p:nvPicPr>
        <p:blipFill>
          <a:blip r:embed="rId4"/>
          <a:stretch>
            <a:fillRect/>
          </a:stretch>
        </p:blipFill>
        <p:spPr>
          <a:xfrm>
            <a:off x="168652" y="6174392"/>
            <a:ext cx="2720044" cy="1404937"/>
          </a:xfrm>
          <a:prstGeom prst="rect">
            <a:avLst/>
          </a:prstGeom>
        </p:spPr>
      </p:pic>
      <p:pic>
        <p:nvPicPr>
          <p:cNvPr id="11" name="Picture 10"/>
          <p:cNvPicPr>
            <a:picLocks noChangeAspect="1"/>
          </p:cNvPicPr>
          <p:nvPr/>
        </p:nvPicPr>
        <p:blipFill>
          <a:blip r:embed="rId5"/>
          <a:stretch>
            <a:fillRect/>
          </a:stretch>
        </p:blipFill>
        <p:spPr>
          <a:xfrm>
            <a:off x="5578475" y="678461"/>
            <a:ext cx="5180806" cy="2531655"/>
          </a:xfrm>
          <a:prstGeom prst="rect">
            <a:avLst/>
          </a:prstGeom>
        </p:spPr>
      </p:pic>
      <p:sp>
        <p:nvSpPr>
          <p:cNvPr id="13" name="Rectangle 3"/>
          <p:cNvSpPr>
            <a:spLocks noChangeArrowheads="1"/>
          </p:cNvSpPr>
          <p:nvPr/>
        </p:nvSpPr>
        <p:spPr bwMode="auto">
          <a:xfrm>
            <a:off x="5577681" y="3246437"/>
            <a:ext cx="539750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111111"/>
                </a:solidFill>
                <a:effectLst/>
                <a:latin typeface="Tahoma" panose="020B0604030504040204" pitchFamily="34" charset="0"/>
                <a:ea typeface="Tahoma" panose="020B0604030504040204" pitchFamily="34" charset="0"/>
                <a:cs typeface="Tahoma" panose="020B0604030504040204" pitchFamily="34" charset="0"/>
              </a:rPr>
              <a:t>The optimization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11111"/>
                </a:solidFill>
                <a:effectLst/>
                <a:latin typeface="Tahoma" panose="020B0604030504040204" pitchFamily="34" charset="0"/>
                <a:ea typeface="Tahoma" panose="020B0604030504040204" pitchFamily="34" charset="0"/>
                <a:cs typeface="Tahoma" panose="020B0604030504040204" pitchFamily="34" charset="0"/>
              </a:rPr>
              <a:t>The return on a stock is an uncertain quantity. We can model it as a </a:t>
            </a:r>
            <a:r>
              <a:rPr kumimoji="0" lang="en-US" altLang="en-US" sz="1200" b="1" i="0" u="none" strike="noStrike" cap="none" normalizeH="0" baseline="0" dirty="0" smtClean="0">
                <a:ln>
                  <a:noFill/>
                </a:ln>
                <a:solidFill>
                  <a:srgbClr val="111111"/>
                </a:solidFill>
                <a:effectLst/>
                <a:latin typeface="Tahoma" panose="020B0604030504040204" pitchFamily="34" charset="0"/>
                <a:ea typeface="Tahoma" panose="020B0604030504040204" pitchFamily="34" charset="0"/>
                <a:cs typeface="Tahoma" panose="020B0604030504040204" pitchFamily="34" charset="0"/>
              </a:rPr>
              <a:t>random vector</a:t>
            </a:r>
            <a:r>
              <a:rPr kumimoji="0" lang="en-US" altLang="en-US" sz="1200" b="0" i="0" u="none" strike="noStrike" cap="none" normalizeH="0" baseline="0" dirty="0" smtClean="0">
                <a:ln>
                  <a:noFill/>
                </a:ln>
                <a:solidFill>
                  <a:srgbClr val="111111"/>
                </a:solidFill>
                <a:effectLst/>
                <a:latin typeface="Tahoma" panose="020B0604030504040204" pitchFamily="34" charset="0"/>
                <a:ea typeface="Tahoma" panose="020B0604030504040204" pitchFamily="34" charset="0"/>
                <a:cs typeface="Tahoma" panose="020B0604030504040204" pitchFamily="34" charset="0"/>
              </a:rPr>
              <a:t>.                                                         </a:t>
            </a:r>
          </a:p>
        </p:txBody>
      </p:sp>
      <p:pic>
        <p:nvPicPr>
          <p:cNvPr id="4100" name="Picture 4" descr="https://cdn-images-1.medium.com/max/1000/1*ve5affRtpGCLY92etvKgQ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3953" y="3886321"/>
            <a:ext cx="5361228" cy="1228788"/>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s://cdn-images-1.medium.com/max/1000/1*P4AvEJHK5h9KdIL_RjYtD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1481" y="5325858"/>
            <a:ext cx="5497900" cy="73732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501481" y="5163105"/>
            <a:ext cx="3324500" cy="276999"/>
          </a:xfrm>
          <a:prstGeom prst="rect">
            <a:avLst/>
          </a:prstGeom>
        </p:spPr>
        <p:txBody>
          <a:bodyPr wrap="none">
            <a:spAutoFit/>
          </a:bodyPr>
          <a:lstStyle/>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The portfolio can also be modeled as a vector.</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5577681" y="6031545"/>
            <a:ext cx="5460400" cy="2123658"/>
          </a:xfrm>
          <a:prstGeom prst="rect">
            <a:avLst/>
          </a:prstGeom>
        </p:spPr>
        <p:txBody>
          <a:bodyPr wrap="square">
            <a:spAutoFit/>
          </a:bodyPr>
          <a:lstStyle/>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Therefore, the return on a certain portfolio is given by an inner product of these vectors, and it is a random variable. The million-dollar question is:</a:t>
            </a:r>
          </a:p>
          <a:p>
            <a:r>
              <a:rPr lang="en-US" sz="1200" i="1" dirty="0">
                <a:solidFill>
                  <a:srgbClr val="111111"/>
                </a:solidFill>
                <a:latin typeface="Tahoma" panose="020B0604030504040204" pitchFamily="34" charset="0"/>
                <a:ea typeface="Tahoma" panose="020B0604030504040204" pitchFamily="34" charset="0"/>
                <a:cs typeface="Tahoma" panose="020B0604030504040204" pitchFamily="34" charset="0"/>
              </a:rPr>
              <a:t>How can we compare random variables (corresponding to different portfolios) to select a “best” </a:t>
            </a:r>
            <a:r>
              <a:rPr lang="en-US" sz="1200" i="1" dirty="0" smtClean="0">
                <a:solidFill>
                  <a:srgbClr val="111111"/>
                </a:solidFill>
                <a:latin typeface="Tahoma" panose="020B0604030504040204" pitchFamily="34" charset="0"/>
                <a:ea typeface="Tahoma" panose="020B0604030504040204" pitchFamily="34" charset="0"/>
                <a:cs typeface="Tahoma" panose="020B0604030504040204" pitchFamily="34" charset="0"/>
              </a:rPr>
              <a:t>portfolio?</a:t>
            </a:r>
          </a:p>
          <a:p>
            <a:endParaRPr lang="en-US" sz="1200" b="0" i="1"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Following the Markowitz model, we can formulate our problem as</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Given a fixed quantity of money (say $1000), how much should we invest in each of the three stocks so as to (a) have a one month expected return of at least a given threshold, and (b) minimize the risk (variance) of the portfolio </a:t>
            </a:r>
            <a:r>
              <a:rPr lang="en-US" sz="1200" dirty="0" smtClean="0">
                <a:solidFill>
                  <a:srgbClr val="111111"/>
                </a:solidFill>
                <a:latin typeface="Tahoma" panose="020B0604030504040204" pitchFamily="34" charset="0"/>
                <a:ea typeface="Tahoma" panose="020B0604030504040204" pitchFamily="34" charset="0"/>
                <a:cs typeface="Tahoma" panose="020B0604030504040204" pitchFamily="34" charset="0"/>
              </a:rPr>
              <a:t>return</a:t>
            </a:r>
          </a:p>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We cannot invest a negative quantity. This is the non-negativity constraint,</a:t>
            </a:r>
            <a:endParaRPr lang="en-US" sz="1200" b="0"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374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579437"/>
            <a:ext cx="5943294" cy="369332"/>
          </a:xfrm>
          <a:prstGeom prst="rect">
            <a:avLst/>
          </a:prstGeom>
        </p:spPr>
        <p:txBody>
          <a:bodyPr wrap="square">
            <a:spAutoFit/>
          </a:bodyPr>
          <a:lstStyle/>
          <a:p>
            <a:pPr fontAlgn="base"/>
            <a:r>
              <a:rPr lang="en-US" sz="1400" b="1" dirty="0">
                <a:latin typeface="Tahoma" panose="020B0604030504040204" pitchFamily="34" charset="0"/>
                <a:ea typeface="Tahoma" panose="020B0604030504040204" pitchFamily="34" charset="0"/>
                <a:cs typeface="Tahoma" panose="020B0604030504040204" pitchFamily="34" charset="0"/>
              </a:rPr>
              <a:t>Case </a:t>
            </a:r>
            <a:r>
              <a:rPr lang="en-US" sz="1400" b="1" dirty="0" smtClean="0">
                <a:latin typeface="Tahoma" panose="020B0604030504040204" pitchFamily="34" charset="0"/>
                <a:ea typeface="Tahoma" panose="020B0604030504040204" pitchFamily="34" charset="0"/>
                <a:cs typeface="Tahoma" panose="020B0604030504040204" pitchFamily="34" charset="0"/>
              </a:rPr>
              <a:t>-5 </a:t>
            </a:r>
            <a:r>
              <a:rPr lang="en-US" b="1" dirty="0"/>
              <a:t>Portfolio Optimization Using Monte Carlo Simulation</a:t>
            </a:r>
          </a:p>
        </p:txBody>
      </p:sp>
      <p:sp>
        <p:nvSpPr>
          <p:cNvPr id="3" name="Rectangle 2"/>
          <p:cNvSpPr/>
          <p:nvPr/>
        </p:nvSpPr>
        <p:spPr>
          <a:xfrm>
            <a:off x="91281" y="8715216"/>
            <a:ext cx="7086600" cy="246221"/>
          </a:xfrm>
          <a:prstGeom prst="rect">
            <a:avLst/>
          </a:prstGeom>
        </p:spPr>
        <p:txBody>
          <a:bodyPr wrap="square">
            <a:spAutoFit/>
          </a:bodyPr>
          <a:lstStyle/>
          <a:p>
            <a:r>
              <a:rPr lang="en-US" sz="1000" dirty="0">
                <a:hlinkClick r:id="rId2"/>
              </a:rPr>
              <a:t>https://blog.quantinsti.com/portfolio-optimization-maximum-return-risk-ratio-python/</a:t>
            </a:r>
            <a:endParaRPr lang="en-US" sz="1000" dirty="0" smtClean="0"/>
          </a:p>
        </p:txBody>
      </p:sp>
      <p:sp>
        <p:nvSpPr>
          <p:cNvPr id="4" name="Rectangle 3"/>
          <p:cNvSpPr/>
          <p:nvPr/>
        </p:nvSpPr>
        <p:spPr>
          <a:xfrm>
            <a:off x="91281" y="981796"/>
            <a:ext cx="5575300" cy="1754326"/>
          </a:xfrm>
          <a:prstGeom prst="rect">
            <a:avLst/>
          </a:prstGeom>
        </p:spPr>
        <p:txBody>
          <a:bodyPr>
            <a:spAutoFit/>
          </a:bodyPr>
          <a:lstStyle/>
          <a:p>
            <a:r>
              <a:rPr lang="en-US" sz="1200" dirty="0">
                <a:solidFill>
                  <a:srgbClr val="C00000"/>
                </a:solidFill>
                <a:latin typeface="Consolas" panose="020B0609020204030204" pitchFamily="49" charset="0"/>
              </a:rPr>
              <a:t>#Spot the position of the portfolio with highest </a:t>
            </a:r>
            <a:r>
              <a:rPr lang="en-US" sz="1200" dirty="0" err="1">
                <a:solidFill>
                  <a:srgbClr val="C00000"/>
                </a:solidFill>
                <a:latin typeface="Consolas" panose="020B0609020204030204" pitchFamily="49" charset="0"/>
              </a:rPr>
              <a:t>sharpe</a:t>
            </a:r>
            <a:r>
              <a:rPr lang="en-US" sz="1200" dirty="0">
                <a:solidFill>
                  <a:srgbClr val="C00000"/>
                </a:solidFill>
                <a:latin typeface="Consolas" panose="020B0609020204030204" pitchFamily="49" charset="0"/>
              </a:rPr>
              <a:t> ratio       </a:t>
            </a:r>
          </a:p>
          <a:p>
            <a:r>
              <a:rPr lang="en-US" sz="1200" dirty="0" err="1">
                <a:solidFill>
                  <a:srgbClr val="3366FF"/>
                </a:solidFill>
                <a:latin typeface="Consolas" panose="020B0609020204030204" pitchFamily="49" charset="0"/>
              </a:rPr>
              <a:t>max_sharpe</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sim_frame.iloc</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sim_frame</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sharpe</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idxmax</a:t>
            </a:r>
            <a:r>
              <a:rPr lang="en-US" sz="1200" dirty="0">
                <a:solidFill>
                  <a:srgbClr val="3366FF"/>
                </a:solidFill>
                <a:latin typeface="Consolas" panose="020B0609020204030204" pitchFamily="49" charset="0"/>
              </a:rPr>
              <a:t>()] </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#Spot the position of the portfolio with </a:t>
            </a:r>
            <a:r>
              <a:rPr lang="en-US" sz="1200" dirty="0" err="1">
                <a:solidFill>
                  <a:srgbClr val="C00000"/>
                </a:solidFill>
                <a:latin typeface="Consolas" panose="020B0609020204030204" pitchFamily="49" charset="0"/>
              </a:rPr>
              <a:t>minimu</a:t>
            </a:r>
            <a:r>
              <a:rPr lang="en-US" sz="1200" dirty="0">
                <a:solidFill>
                  <a:srgbClr val="C00000"/>
                </a:solidFill>
                <a:latin typeface="Consolas" panose="020B0609020204030204" pitchFamily="49" charset="0"/>
              </a:rPr>
              <a:t> standard deviation</a:t>
            </a:r>
          </a:p>
          <a:p>
            <a:r>
              <a:rPr lang="en-US" sz="1200" dirty="0" err="1">
                <a:solidFill>
                  <a:srgbClr val="3366FF"/>
                </a:solidFill>
                <a:latin typeface="Consolas" panose="020B0609020204030204" pitchFamily="49" charset="0"/>
              </a:rPr>
              <a:t>min_std</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sim_frame.iloc</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sim_frame</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stdev</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idxmin</a:t>
            </a:r>
            <a:r>
              <a:rPr lang="en-US" sz="1200" dirty="0">
                <a:solidFill>
                  <a:srgbClr val="3366FF"/>
                </a:solidFill>
                <a:latin typeface="Consolas" panose="020B0609020204030204" pitchFamily="49" charset="0"/>
              </a:rPr>
              <a:t>()]</a:t>
            </a: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print("The portfolio for max Sharpe Ratio:\n", </a:t>
            </a:r>
            <a:r>
              <a:rPr lang="en-US" sz="1200" dirty="0" err="1">
                <a:solidFill>
                  <a:srgbClr val="3366FF"/>
                </a:solidFill>
                <a:latin typeface="Consolas" panose="020B0609020204030204" pitchFamily="49" charset="0"/>
              </a:rPr>
              <a:t>max_sharpe</a:t>
            </a:r>
            <a:r>
              <a:rPr lang="en-US" sz="1200" dirty="0">
                <a:solidFill>
                  <a:srgbClr val="3366FF"/>
                </a:solidFill>
                <a:latin typeface="Consolas" panose="020B0609020204030204" pitchFamily="49" charset="0"/>
              </a:rPr>
              <a:t>) </a:t>
            </a:r>
          </a:p>
          <a:p>
            <a:r>
              <a:rPr lang="en-US" sz="1200" dirty="0">
                <a:solidFill>
                  <a:srgbClr val="3366FF"/>
                </a:solidFill>
                <a:latin typeface="Consolas" panose="020B0609020204030204" pitchFamily="49" charset="0"/>
              </a:rPr>
              <a:t>print("The portfolio for </a:t>
            </a:r>
            <a:r>
              <a:rPr lang="en-US" sz="1200" dirty="0" err="1">
                <a:solidFill>
                  <a:srgbClr val="3366FF"/>
                </a:solidFill>
                <a:latin typeface="Consolas" panose="020B0609020204030204" pitchFamily="49" charset="0"/>
              </a:rPr>
              <a:t>min_std</a:t>
            </a:r>
            <a:r>
              <a:rPr lang="en-US" sz="1200" dirty="0">
                <a:solidFill>
                  <a:srgbClr val="3366FF"/>
                </a:solidFill>
                <a:latin typeface="Consolas" panose="020B0609020204030204" pitchFamily="49" charset="0"/>
              </a:rPr>
              <a:t> risk:\n", </a:t>
            </a:r>
            <a:r>
              <a:rPr lang="en-US" sz="1200" dirty="0" err="1">
                <a:solidFill>
                  <a:srgbClr val="3366FF"/>
                </a:solidFill>
                <a:latin typeface="Consolas" panose="020B0609020204030204" pitchFamily="49" charset="0"/>
              </a:rPr>
              <a:t>min_std</a:t>
            </a:r>
            <a:r>
              <a:rPr lang="en-US" sz="1200" dirty="0">
                <a:solidFill>
                  <a:srgbClr val="3366FF"/>
                </a:solidFill>
                <a:latin typeface="Consolas" panose="020B0609020204030204" pitchFamily="49" charset="0"/>
              </a:rPr>
              <a:t>) </a:t>
            </a:r>
          </a:p>
        </p:txBody>
      </p:sp>
      <p:sp>
        <p:nvSpPr>
          <p:cNvPr id="5" name="Rectangle 4"/>
          <p:cNvSpPr/>
          <p:nvPr/>
        </p:nvSpPr>
        <p:spPr>
          <a:xfrm>
            <a:off x="91281" y="2787308"/>
            <a:ext cx="5575300" cy="1569660"/>
          </a:xfrm>
          <a:prstGeom prst="rect">
            <a:avLst/>
          </a:prstGeom>
        </p:spPr>
        <p:txBody>
          <a:bodyPr>
            <a:spAutoFit/>
          </a:bodyPr>
          <a:lstStyle/>
          <a:p>
            <a:r>
              <a:rPr lang="en-US" sz="1200" b="1" dirty="0">
                <a:solidFill>
                  <a:srgbClr val="C00000"/>
                </a:solidFill>
                <a:latin typeface="Consolas" panose="020B0609020204030204" pitchFamily="49" charset="0"/>
              </a:rPr>
              <a:t>The portfolio for max Sharpe Ratio</a:t>
            </a:r>
            <a:r>
              <a:rPr lang="en-US" sz="1200" dirty="0">
                <a:latin typeface="Consolas" panose="020B0609020204030204" pitchFamily="49" charset="0"/>
              </a:rPr>
              <a:t>:</a:t>
            </a:r>
          </a:p>
          <a:p>
            <a:r>
              <a:rPr lang="en-US" sz="1200" dirty="0">
                <a:latin typeface="Consolas" panose="020B0609020204030204" pitchFamily="49" charset="0"/>
              </a:rPr>
              <a:t> ret                  </a:t>
            </a:r>
            <a:r>
              <a:rPr lang="en-US" sz="1200" dirty="0" err="1">
                <a:latin typeface="Consolas" panose="020B0609020204030204" pitchFamily="49" charset="0"/>
              </a:rPr>
              <a:t>NaN</a:t>
            </a:r>
            <a:endParaRPr lang="en-US" sz="1200" dirty="0">
              <a:latin typeface="Consolas" panose="020B0609020204030204" pitchFamily="49" charset="0"/>
            </a:endParaRPr>
          </a:p>
          <a:p>
            <a:r>
              <a:rPr lang="en-US" sz="1200" dirty="0" err="1">
                <a:latin typeface="Consolas" panose="020B0609020204030204" pitchFamily="49" charset="0"/>
              </a:rPr>
              <a:t>stdev</a:t>
            </a:r>
            <a:r>
              <a:rPr lang="en-US" sz="1200" dirty="0">
                <a:latin typeface="Consolas" panose="020B0609020204030204" pitchFamily="49" charset="0"/>
              </a:rPr>
              <a:t>           0.000000</a:t>
            </a:r>
          </a:p>
          <a:p>
            <a:r>
              <a:rPr lang="en-US" sz="1200" dirty="0" err="1">
                <a:latin typeface="Consolas" panose="020B0609020204030204" pitchFamily="49" charset="0"/>
              </a:rPr>
              <a:t>sharpe</a:t>
            </a:r>
            <a:r>
              <a:rPr lang="en-US" sz="1200" dirty="0">
                <a:latin typeface="Consolas" panose="020B0609020204030204" pitchFamily="49" charset="0"/>
              </a:rPr>
              <a:t>          0.000000</a:t>
            </a:r>
          </a:p>
          <a:p>
            <a:r>
              <a:rPr lang="en-US" sz="1200" dirty="0">
                <a:latin typeface="Consolas" panose="020B0609020204030204" pitchFamily="49" charset="0"/>
              </a:rPr>
              <a:t>SBIN.BO         0.171190</a:t>
            </a:r>
          </a:p>
          <a:p>
            <a:r>
              <a:rPr lang="en-US" sz="1200" dirty="0">
                <a:latin typeface="Consolas" panose="020B0609020204030204" pitchFamily="49" charset="0"/>
              </a:rPr>
              <a:t>ITC.NS          0.178914</a:t>
            </a:r>
          </a:p>
          <a:p>
            <a:r>
              <a:rPr lang="en-US" sz="1200" dirty="0">
                <a:latin typeface="Consolas" panose="020B0609020204030204" pitchFamily="49" charset="0"/>
              </a:rPr>
              <a:t>ICICIBANK.NS    0.474133</a:t>
            </a:r>
          </a:p>
          <a:p>
            <a:r>
              <a:rPr lang="en-US" sz="1200" dirty="0">
                <a:latin typeface="Consolas" panose="020B0609020204030204" pitchFamily="49" charset="0"/>
              </a:rPr>
              <a:t>HDFCBANK.NS     0.175762</a:t>
            </a:r>
          </a:p>
        </p:txBody>
      </p:sp>
      <p:sp>
        <p:nvSpPr>
          <p:cNvPr id="8" name="Rectangle 7"/>
          <p:cNvSpPr/>
          <p:nvPr/>
        </p:nvSpPr>
        <p:spPr>
          <a:xfrm>
            <a:off x="3063081" y="2787308"/>
            <a:ext cx="5575300" cy="1569660"/>
          </a:xfrm>
          <a:prstGeom prst="rect">
            <a:avLst/>
          </a:prstGeom>
        </p:spPr>
        <p:txBody>
          <a:bodyPr>
            <a:spAutoFit/>
          </a:bodyPr>
          <a:lstStyle/>
          <a:p>
            <a:r>
              <a:rPr lang="en-US" sz="1200" dirty="0">
                <a:solidFill>
                  <a:srgbClr val="C00000"/>
                </a:solidFill>
                <a:latin typeface="Consolas" panose="020B0609020204030204" pitchFamily="49" charset="0"/>
              </a:rPr>
              <a:t>The portfolio for </a:t>
            </a:r>
            <a:r>
              <a:rPr lang="en-US" sz="1200" dirty="0" err="1">
                <a:solidFill>
                  <a:srgbClr val="C00000"/>
                </a:solidFill>
                <a:latin typeface="Consolas" panose="020B0609020204030204" pitchFamily="49" charset="0"/>
              </a:rPr>
              <a:t>min_std</a:t>
            </a:r>
            <a:r>
              <a:rPr lang="en-US" sz="1200" dirty="0">
                <a:solidFill>
                  <a:srgbClr val="C00000"/>
                </a:solidFill>
                <a:latin typeface="Consolas" panose="020B0609020204030204" pitchFamily="49" charset="0"/>
              </a:rPr>
              <a:t> risk</a:t>
            </a:r>
            <a:r>
              <a:rPr lang="en-US" sz="1200" dirty="0">
                <a:latin typeface="Consolas" panose="020B0609020204030204" pitchFamily="49" charset="0"/>
              </a:rPr>
              <a:t>:</a:t>
            </a:r>
          </a:p>
          <a:p>
            <a:r>
              <a:rPr lang="en-US" sz="1200" dirty="0" err="1" smtClean="0">
                <a:latin typeface="Consolas" panose="020B0609020204030204" pitchFamily="49" charset="0"/>
              </a:rPr>
              <a:t>NaN</a:t>
            </a:r>
            <a:endParaRPr lang="en-US" sz="1200" dirty="0">
              <a:latin typeface="Consolas" panose="020B0609020204030204" pitchFamily="49" charset="0"/>
            </a:endParaRPr>
          </a:p>
          <a:p>
            <a:r>
              <a:rPr lang="en-US" sz="1200" dirty="0" smtClean="0">
                <a:latin typeface="Consolas" panose="020B0609020204030204" pitchFamily="49" charset="0"/>
              </a:rPr>
              <a:t>0.000000</a:t>
            </a:r>
            <a:endParaRPr lang="en-US" sz="1200" dirty="0">
              <a:latin typeface="Consolas" panose="020B0609020204030204" pitchFamily="49" charset="0"/>
            </a:endParaRPr>
          </a:p>
          <a:p>
            <a:r>
              <a:rPr lang="en-US" sz="1200" dirty="0" smtClean="0">
                <a:latin typeface="Consolas" panose="020B0609020204030204" pitchFamily="49" charset="0"/>
              </a:rPr>
              <a:t>0.000000</a:t>
            </a:r>
            <a:endParaRPr lang="en-US" sz="1200" dirty="0">
              <a:latin typeface="Consolas" panose="020B0609020204030204" pitchFamily="49" charset="0"/>
            </a:endParaRPr>
          </a:p>
          <a:p>
            <a:r>
              <a:rPr lang="en-US" sz="1200" dirty="0" smtClean="0">
                <a:latin typeface="Consolas" panose="020B0609020204030204" pitchFamily="49" charset="0"/>
              </a:rPr>
              <a:t>0.171190</a:t>
            </a:r>
            <a:endParaRPr lang="en-US" sz="1200" dirty="0">
              <a:latin typeface="Consolas" panose="020B0609020204030204" pitchFamily="49" charset="0"/>
            </a:endParaRPr>
          </a:p>
          <a:p>
            <a:r>
              <a:rPr lang="en-US" sz="1200" dirty="0" smtClean="0">
                <a:latin typeface="Consolas" panose="020B0609020204030204" pitchFamily="49" charset="0"/>
              </a:rPr>
              <a:t>0.178914</a:t>
            </a:r>
            <a:endParaRPr lang="en-US" sz="1200" dirty="0">
              <a:latin typeface="Consolas" panose="020B0609020204030204" pitchFamily="49" charset="0"/>
            </a:endParaRPr>
          </a:p>
          <a:p>
            <a:r>
              <a:rPr lang="en-US" sz="1200" dirty="0" smtClean="0">
                <a:latin typeface="Consolas" panose="020B0609020204030204" pitchFamily="49" charset="0"/>
              </a:rPr>
              <a:t>0.474133</a:t>
            </a:r>
            <a:endParaRPr lang="en-US" sz="1200" dirty="0">
              <a:latin typeface="Consolas" panose="020B0609020204030204" pitchFamily="49" charset="0"/>
            </a:endParaRPr>
          </a:p>
          <a:p>
            <a:r>
              <a:rPr lang="en-US" sz="1200" dirty="0" smtClean="0">
                <a:latin typeface="Consolas" panose="020B0609020204030204" pitchFamily="49" charset="0"/>
              </a:rPr>
              <a:t>0.175762</a:t>
            </a:r>
            <a:endParaRPr lang="en-US" sz="1200" dirty="0">
              <a:latin typeface="Consolas" panose="020B0609020204030204" pitchFamily="49" charset="0"/>
            </a:endParaRPr>
          </a:p>
        </p:txBody>
      </p:sp>
      <p:sp>
        <p:nvSpPr>
          <p:cNvPr id="9" name="Rectangle 8"/>
          <p:cNvSpPr/>
          <p:nvPr/>
        </p:nvSpPr>
        <p:spPr>
          <a:xfrm>
            <a:off x="113796" y="4382557"/>
            <a:ext cx="5575300" cy="3416320"/>
          </a:xfrm>
          <a:prstGeom prst="rect">
            <a:avLst/>
          </a:prstGeom>
        </p:spPr>
        <p:txBody>
          <a:bodyPr>
            <a:spAutoFit/>
          </a:bodyPr>
          <a:lstStyle/>
          <a:p>
            <a:r>
              <a:rPr lang="en-US" sz="1200" dirty="0">
                <a:solidFill>
                  <a:srgbClr val="C00000"/>
                </a:solidFill>
                <a:latin typeface="Consolas" panose="020B0609020204030204" pitchFamily="49" charset="0"/>
              </a:rPr>
              <a:t>##</a:t>
            </a:r>
            <a:r>
              <a:rPr lang="en-US" sz="1200" dirty="0" err="1">
                <a:solidFill>
                  <a:srgbClr val="C00000"/>
                </a:solidFill>
                <a:latin typeface="Consolas" panose="020B0609020204030204" pitchFamily="49" charset="0"/>
              </a:rPr>
              <a:t>SCatter</a:t>
            </a:r>
            <a:r>
              <a:rPr lang="en-US" sz="1200" dirty="0">
                <a:solidFill>
                  <a:srgbClr val="C00000"/>
                </a:solidFill>
                <a:latin typeface="Consolas" panose="020B0609020204030204" pitchFamily="49" charset="0"/>
              </a:rPr>
              <a:t> plot </a:t>
            </a:r>
            <a:r>
              <a:rPr lang="en-US" sz="1200" dirty="0" err="1">
                <a:solidFill>
                  <a:srgbClr val="C00000"/>
                </a:solidFill>
                <a:latin typeface="Consolas" panose="020B0609020204030204" pitchFamily="49" charset="0"/>
              </a:rPr>
              <a:t>coloured</a:t>
            </a:r>
            <a:r>
              <a:rPr lang="en-US" sz="1200" dirty="0">
                <a:solidFill>
                  <a:srgbClr val="C00000"/>
                </a:solidFill>
                <a:latin typeface="Consolas" panose="020B0609020204030204" pitchFamily="49" charset="0"/>
              </a:rPr>
              <a:t> by various </a:t>
            </a:r>
            <a:r>
              <a:rPr lang="en-US" sz="1200" dirty="0" err="1">
                <a:solidFill>
                  <a:srgbClr val="C00000"/>
                </a:solidFill>
                <a:latin typeface="Consolas" panose="020B0609020204030204" pitchFamily="49" charset="0"/>
              </a:rPr>
              <a:t>sharpe</a:t>
            </a:r>
            <a:r>
              <a:rPr lang="en-US" sz="1200" dirty="0">
                <a:solidFill>
                  <a:srgbClr val="C00000"/>
                </a:solidFill>
                <a:latin typeface="Consolas" panose="020B0609020204030204" pitchFamily="49" charset="0"/>
              </a:rPr>
              <a:t> ratio with </a:t>
            </a:r>
            <a:r>
              <a:rPr lang="en-US" sz="1200" dirty="0" err="1">
                <a:solidFill>
                  <a:srgbClr val="C00000"/>
                </a:solidFill>
                <a:latin typeface="Consolas" panose="020B0609020204030204" pitchFamily="49" charset="0"/>
              </a:rPr>
              <a:t>stddev</a:t>
            </a:r>
            <a:endParaRPr lang="en-US" sz="1200" dirty="0">
              <a:solidFill>
                <a:srgbClr val="C00000"/>
              </a:solidFill>
              <a:latin typeface="Consolas" panose="020B0609020204030204" pitchFamily="49" charset="0"/>
            </a:endParaRPr>
          </a:p>
          <a:p>
            <a:r>
              <a:rPr lang="en-US" sz="1200" dirty="0" err="1">
                <a:solidFill>
                  <a:srgbClr val="3366FF"/>
                </a:solidFill>
                <a:latin typeface="Consolas" panose="020B0609020204030204" pitchFamily="49" charset="0"/>
              </a:rPr>
              <a:t>plt.scatter</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sim_frame.stdev</a:t>
            </a:r>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sim_frame.ret</a:t>
            </a:r>
            <a:r>
              <a:rPr lang="en-US" sz="1200" dirty="0">
                <a:solidFill>
                  <a:srgbClr val="3366FF"/>
                </a:solidFill>
                <a:latin typeface="Consolas" panose="020B0609020204030204" pitchFamily="49" charset="0"/>
              </a:rPr>
              <a:t>, c = </a:t>
            </a:r>
            <a:r>
              <a:rPr lang="en-US" sz="1200" dirty="0" err="1">
                <a:solidFill>
                  <a:srgbClr val="3366FF"/>
                </a:solidFill>
                <a:latin typeface="Consolas" panose="020B0609020204030204" pitchFamily="49" charset="0"/>
              </a:rPr>
              <a:t>sim_frame.sharpe</a:t>
            </a:r>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cmap</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RdYlBu</a:t>
            </a:r>
            <a:r>
              <a:rPr lang="en-US" sz="1200" dirty="0">
                <a:solidFill>
                  <a:srgbClr val="3366FF"/>
                </a:solidFill>
                <a:latin typeface="Consolas" panose="020B0609020204030204" pitchFamily="49" charset="0"/>
              </a:rPr>
              <a:t>')                                                </a:t>
            </a:r>
          </a:p>
          <a:p>
            <a:r>
              <a:rPr lang="en-US" sz="1200" dirty="0" err="1">
                <a:solidFill>
                  <a:srgbClr val="3366FF"/>
                </a:solidFill>
                <a:latin typeface="Consolas" panose="020B0609020204030204" pitchFamily="49" charset="0"/>
              </a:rPr>
              <a:t>plt.xlabel</a:t>
            </a:r>
            <a:r>
              <a:rPr lang="en-US" sz="1200" dirty="0">
                <a:solidFill>
                  <a:srgbClr val="3366FF"/>
                </a:solidFill>
                <a:latin typeface="Consolas" panose="020B0609020204030204" pitchFamily="49" charset="0"/>
              </a:rPr>
              <a:t>('Standard Deviation')</a:t>
            </a:r>
          </a:p>
          <a:p>
            <a:r>
              <a:rPr lang="en-US" sz="1200" dirty="0" err="1">
                <a:solidFill>
                  <a:srgbClr val="3366FF"/>
                </a:solidFill>
                <a:latin typeface="Consolas" panose="020B0609020204030204" pitchFamily="49" charset="0"/>
              </a:rPr>
              <a:t>plt.ylabel</a:t>
            </a:r>
            <a:r>
              <a:rPr lang="en-US" sz="1200" dirty="0">
                <a:solidFill>
                  <a:srgbClr val="3366FF"/>
                </a:solidFill>
                <a:latin typeface="Consolas" panose="020B0609020204030204" pitchFamily="49" charset="0"/>
              </a:rPr>
              <a:t>('Returns')</a:t>
            </a:r>
          </a:p>
          <a:p>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plt.ylim</a:t>
            </a:r>
            <a:r>
              <a:rPr lang="en-US" sz="1200" dirty="0">
                <a:solidFill>
                  <a:srgbClr val="3366FF"/>
                </a:solidFill>
                <a:latin typeface="Consolas" panose="020B0609020204030204" pitchFamily="49" charset="0"/>
              </a:rPr>
              <a:t>(0,0.003)</a:t>
            </a:r>
          </a:p>
          <a:p>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plt.xlim</a:t>
            </a:r>
            <a:r>
              <a:rPr lang="en-US" sz="1200" dirty="0">
                <a:solidFill>
                  <a:srgbClr val="3366FF"/>
                </a:solidFill>
                <a:latin typeface="Consolas" panose="020B0609020204030204" pitchFamily="49" charset="0"/>
              </a:rPr>
              <a:t>(0.0075,0.03)        </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#Plot a red star to highlight position of the portfolio with highest </a:t>
            </a:r>
            <a:r>
              <a:rPr lang="en-US" sz="1200" dirty="0" err="1">
                <a:solidFill>
                  <a:srgbClr val="C00000"/>
                </a:solidFill>
                <a:latin typeface="Consolas" panose="020B0609020204030204" pitchFamily="49" charset="0"/>
              </a:rPr>
              <a:t>sharpe</a:t>
            </a:r>
            <a:r>
              <a:rPr lang="en-US" sz="1200" dirty="0">
                <a:solidFill>
                  <a:srgbClr val="C00000"/>
                </a:solidFill>
                <a:latin typeface="Consolas" panose="020B0609020204030204" pitchFamily="49" charset="0"/>
              </a:rPr>
              <a:t> Ratio</a:t>
            </a:r>
          </a:p>
          <a:p>
            <a:r>
              <a:rPr lang="en-US" sz="1200" dirty="0" err="1">
                <a:solidFill>
                  <a:srgbClr val="3366FF"/>
                </a:solidFill>
                <a:latin typeface="Consolas" panose="020B0609020204030204" pitchFamily="49" charset="0"/>
              </a:rPr>
              <a:t>plt.scatter</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max_sharpe</a:t>
            </a:r>
            <a:r>
              <a:rPr lang="en-US" sz="1200" dirty="0">
                <a:solidFill>
                  <a:srgbClr val="3366FF"/>
                </a:solidFill>
                <a:latin typeface="Consolas" panose="020B0609020204030204" pitchFamily="49" charset="0"/>
              </a:rPr>
              <a:t>[1],</a:t>
            </a:r>
            <a:r>
              <a:rPr lang="en-US" sz="1200" dirty="0" err="1">
                <a:solidFill>
                  <a:srgbClr val="3366FF"/>
                </a:solidFill>
                <a:latin typeface="Consolas" panose="020B0609020204030204" pitchFamily="49" charset="0"/>
              </a:rPr>
              <a:t>max_sharpe</a:t>
            </a:r>
            <a:r>
              <a:rPr lang="en-US" sz="1200" dirty="0">
                <a:solidFill>
                  <a:srgbClr val="3366FF"/>
                </a:solidFill>
                <a:latin typeface="Consolas" panose="020B0609020204030204" pitchFamily="49" charset="0"/>
              </a:rPr>
              <a:t>[1],marker=(5,1,0),color='</a:t>
            </a:r>
            <a:r>
              <a:rPr lang="en-US" sz="1200" dirty="0" err="1">
                <a:solidFill>
                  <a:srgbClr val="3366FF"/>
                </a:solidFill>
                <a:latin typeface="Consolas" panose="020B0609020204030204" pitchFamily="49" charset="0"/>
              </a:rPr>
              <a:t>r',s</a:t>
            </a:r>
            <a:r>
              <a:rPr lang="en-US" sz="1200" dirty="0">
                <a:solidFill>
                  <a:srgbClr val="3366FF"/>
                </a:solidFill>
                <a:latin typeface="Consolas" panose="020B0609020204030204" pitchFamily="49" charset="0"/>
              </a:rPr>
              <a:t>=600)</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#Plot a blue star to highlight position of the portfolio with</a:t>
            </a:r>
            <a:r>
              <a:rPr lang="en-US" sz="1200" dirty="0">
                <a:solidFill>
                  <a:srgbClr val="3366FF"/>
                </a:solidFill>
                <a:latin typeface="Consolas" panose="020B0609020204030204" pitchFamily="49" charset="0"/>
              </a:rPr>
              <a:t> minimum Variance</a:t>
            </a:r>
          </a:p>
          <a:p>
            <a:r>
              <a:rPr lang="en-US" sz="1200" dirty="0" err="1">
                <a:solidFill>
                  <a:srgbClr val="3366FF"/>
                </a:solidFill>
                <a:latin typeface="Consolas" panose="020B0609020204030204" pitchFamily="49" charset="0"/>
              </a:rPr>
              <a:t>plt.scatter</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min_std</a:t>
            </a:r>
            <a:r>
              <a:rPr lang="en-US" sz="1200" dirty="0">
                <a:solidFill>
                  <a:srgbClr val="3366FF"/>
                </a:solidFill>
                <a:latin typeface="Consolas" panose="020B0609020204030204" pitchFamily="49" charset="0"/>
              </a:rPr>
              <a:t>[1],</a:t>
            </a:r>
            <a:r>
              <a:rPr lang="en-US" sz="1200" dirty="0" err="1">
                <a:solidFill>
                  <a:srgbClr val="3366FF"/>
                </a:solidFill>
                <a:latin typeface="Consolas" panose="020B0609020204030204" pitchFamily="49" charset="0"/>
              </a:rPr>
              <a:t>min_std</a:t>
            </a:r>
            <a:r>
              <a:rPr lang="en-US" sz="1200" dirty="0">
                <a:solidFill>
                  <a:srgbClr val="3366FF"/>
                </a:solidFill>
                <a:latin typeface="Consolas" panose="020B0609020204030204" pitchFamily="49" charset="0"/>
              </a:rPr>
              <a:t>[1],marker=(5,1,0),color='</a:t>
            </a:r>
            <a:r>
              <a:rPr lang="en-US" sz="1200" dirty="0" err="1">
                <a:solidFill>
                  <a:srgbClr val="3366FF"/>
                </a:solidFill>
                <a:latin typeface="Consolas" panose="020B0609020204030204" pitchFamily="49" charset="0"/>
              </a:rPr>
              <a:t>b',s</a:t>
            </a:r>
            <a:r>
              <a:rPr lang="en-US" sz="1200" dirty="0">
                <a:solidFill>
                  <a:srgbClr val="3366FF"/>
                </a:solidFill>
                <a:latin typeface="Consolas" panose="020B0609020204030204" pitchFamily="49" charset="0"/>
              </a:rPr>
              <a:t>=600)</a:t>
            </a:r>
          </a:p>
          <a:p>
            <a:r>
              <a:rPr lang="en-US" sz="1200" dirty="0" err="1">
                <a:solidFill>
                  <a:srgbClr val="3366FF"/>
                </a:solidFill>
                <a:latin typeface="Consolas" panose="020B0609020204030204" pitchFamily="49" charset="0"/>
              </a:rPr>
              <a:t>plt.show</a:t>
            </a:r>
            <a:r>
              <a:rPr lang="en-US" sz="1200" dirty="0">
                <a:solidFill>
                  <a:srgbClr val="3366FF"/>
                </a:solidFill>
                <a:latin typeface="Consolas" panose="020B0609020204030204" pitchFamily="49" charset="0"/>
              </a:rPr>
              <a:t>()</a:t>
            </a:r>
          </a:p>
        </p:txBody>
      </p:sp>
      <p:pic>
        <p:nvPicPr>
          <p:cNvPr id="10" name="Picture 9"/>
          <p:cNvPicPr>
            <a:picLocks noChangeAspect="1"/>
          </p:cNvPicPr>
          <p:nvPr/>
        </p:nvPicPr>
        <p:blipFill>
          <a:blip r:embed="rId3"/>
          <a:stretch>
            <a:fillRect/>
          </a:stretch>
        </p:blipFill>
        <p:spPr>
          <a:xfrm>
            <a:off x="5666581" y="974358"/>
            <a:ext cx="5016500" cy="2623011"/>
          </a:xfrm>
          <a:prstGeom prst="rect">
            <a:avLst/>
          </a:prstGeom>
        </p:spPr>
      </p:pic>
      <p:sp>
        <p:nvSpPr>
          <p:cNvPr id="11" name="Rectangle 10"/>
          <p:cNvSpPr/>
          <p:nvPr/>
        </p:nvSpPr>
        <p:spPr>
          <a:xfrm>
            <a:off x="106362" y="7825898"/>
            <a:ext cx="5575300" cy="461665"/>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In the output, the red star shows the portfolio with the maximum Sharpe ratio and the blue star depicts the point with the minimum standard deviation.</a:t>
            </a:r>
          </a:p>
        </p:txBody>
      </p:sp>
      <p:sp>
        <p:nvSpPr>
          <p:cNvPr id="12" name="Rectangle 11"/>
          <p:cNvSpPr/>
          <p:nvPr/>
        </p:nvSpPr>
        <p:spPr>
          <a:xfrm>
            <a:off x="5580063" y="3636545"/>
            <a:ext cx="5484018" cy="2308324"/>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From the above curve, we can get the composition for the required optimal portfolio based on any of the three conditions as discussed above. We can select the portfolio with maximum return for a given risk or a portfolio with minimum risk for a given return or we can simply select the portfolio with maximum Sharpe ratio</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we first downloaded the stock price data for one month and computed the mean return of all the stocks and the covariance matrix (which is used in computing the standard deviation of the portfolio). We then ran a Monte Carlo Simulation to compute the risk and return of the portfolio by randomly selecting the weights of the portfolio. We then identify the optimal portfolio based on the Sharpe ratio or other conditions</a:t>
            </a:r>
          </a:p>
        </p:txBody>
      </p:sp>
    </p:spTree>
    <p:extLst>
      <p:ext uri="{BB962C8B-B14F-4D97-AF65-F5344CB8AC3E}">
        <p14:creationId xmlns:p14="http://schemas.microsoft.com/office/powerpoint/2010/main" val="3043302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579437"/>
            <a:ext cx="7391400" cy="369332"/>
          </a:xfrm>
          <a:prstGeom prst="rect">
            <a:avLst/>
          </a:prstGeom>
        </p:spPr>
        <p:txBody>
          <a:bodyPr wrap="square">
            <a:spAutoFit/>
          </a:bodyPr>
          <a:lstStyle/>
          <a:p>
            <a:pPr fontAlgn="base"/>
            <a:r>
              <a:rPr lang="en-US" sz="1400" b="1" dirty="0" smtClean="0">
                <a:latin typeface="Tahoma" panose="020B0604030504040204" pitchFamily="34" charset="0"/>
                <a:ea typeface="Tahoma" panose="020B0604030504040204" pitchFamily="34" charset="0"/>
                <a:cs typeface="Tahoma" panose="020B0604030504040204" pitchFamily="34" charset="0"/>
              </a:rPr>
              <a:t>Case -6 </a:t>
            </a:r>
            <a:r>
              <a:rPr lang="en-US" b="1" dirty="0"/>
              <a:t>Efficient Frontier &amp; Portfolio Optimization with Python </a:t>
            </a:r>
          </a:p>
        </p:txBody>
      </p:sp>
      <p:sp>
        <p:nvSpPr>
          <p:cNvPr id="3" name="Rectangle 2"/>
          <p:cNvSpPr/>
          <p:nvPr/>
        </p:nvSpPr>
        <p:spPr>
          <a:xfrm>
            <a:off x="91281" y="8715216"/>
            <a:ext cx="7086600" cy="253916"/>
          </a:xfrm>
          <a:prstGeom prst="rect">
            <a:avLst/>
          </a:prstGeom>
        </p:spPr>
        <p:txBody>
          <a:bodyPr wrap="square">
            <a:spAutoFit/>
          </a:bodyPr>
          <a:lstStyle/>
          <a:p>
            <a:r>
              <a:rPr lang="en-US" sz="1050" dirty="0">
                <a:hlinkClick r:id="rId2"/>
              </a:rPr>
              <a:t>https://medium.com/python-data/efficient-frontier-portfolio-optimization-with-python-part-2-2-2fe23413ad94</a:t>
            </a:r>
            <a:endParaRPr lang="en-US" sz="1050" dirty="0" smtClean="0"/>
          </a:p>
        </p:txBody>
      </p:sp>
      <p:sp>
        <p:nvSpPr>
          <p:cNvPr id="4" name="Rectangle 3"/>
          <p:cNvSpPr/>
          <p:nvPr/>
        </p:nvSpPr>
        <p:spPr>
          <a:xfrm>
            <a:off x="113796" y="948769"/>
            <a:ext cx="5464679" cy="7294305"/>
          </a:xfrm>
          <a:prstGeom prst="rect">
            <a:avLst/>
          </a:prstGeom>
        </p:spPr>
        <p:txBody>
          <a:bodyPr wrap="square">
            <a:spAutoFit/>
          </a:bodyPr>
          <a:lstStyle/>
          <a:p>
            <a:r>
              <a:rPr lang="en-US" sz="1200" dirty="0">
                <a:solidFill>
                  <a:srgbClr val="3366FF"/>
                </a:solidFill>
                <a:latin typeface="Consolas" panose="020B0609020204030204" pitchFamily="49" charset="0"/>
              </a:rPr>
              <a:t>import pandas as </a:t>
            </a:r>
            <a:r>
              <a:rPr lang="en-US" sz="1200" dirty="0" err="1">
                <a:solidFill>
                  <a:srgbClr val="3366FF"/>
                </a:solidFill>
                <a:latin typeface="Consolas" panose="020B0609020204030204" pitchFamily="49" charset="0"/>
              </a:rPr>
              <a:t>pd</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import </a:t>
            </a:r>
            <a:r>
              <a:rPr lang="en-US" sz="1200" dirty="0" err="1">
                <a:solidFill>
                  <a:srgbClr val="3366FF"/>
                </a:solidFill>
                <a:latin typeface="Consolas" panose="020B0609020204030204" pitchFamily="49" charset="0"/>
              </a:rPr>
              <a:t>numpy</a:t>
            </a:r>
            <a:r>
              <a:rPr lang="en-US" sz="1200" dirty="0">
                <a:solidFill>
                  <a:srgbClr val="3366FF"/>
                </a:solidFill>
                <a:latin typeface="Consolas" panose="020B0609020204030204" pitchFamily="49" charset="0"/>
              </a:rPr>
              <a:t> as np</a:t>
            </a:r>
          </a:p>
          <a:p>
            <a:r>
              <a:rPr lang="en-US" sz="1200" dirty="0">
                <a:solidFill>
                  <a:srgbClr val="3366FF"/>
                </a:solidFill>
                <a:latin typeface="Consolas" panose="020B0609020204030204" pitchFamily="49" charset="0"/>
              </a:rPr>
              <a:t>import </a:t>
            </a:r>
            <a:r>
              <a:rPr lang="en-US" sz="1200" dirty="0" err="1">
                <a:solidFill>
                  <a:srgbClr val="3366FF"/>
                </a:solidFill>
                <a:latin typeface="Consolas" panose="020B0609020204030204" pitchFamily="49" charset="0"/>
              </a:rPr>
              <a:t>pandas_datareader.data</a:t>
            </a:r>
            <a:r>
              <a:rPr lang="en-US" sz="1200" dirty="0">
                <a:solidFill>
                  <a:srgbClr val="3366FF"/>
                </a:solidFill>
                <a:latin typeface="Consolas" panose="020B0609020204030204" pitchFamily="49" charset="0"/>
              </a:rPr>
              <a:t> as web</a:t>
            </a:r>
          </a:p>
          <a:p>
            <a:r>
              <a:rPr lang="en-US" sz="1200" dirty="0">
                <a:solidFill>
                  <a:srgbClr val="3366FF"/>
                </a:solidFill>
                <a:latin typeface="Consolas" panose="020B0609020204030204" pitchFamily="49" charset="0"/>
              </a:rPr>
              <a:t>import </a:t>
            </a:r>
            <a:r>
              <a:rPr lang="en-US" sz="1200" dirty="0" err="1">
                <a:solidFill>
                  <a:srgbClr val="3366FF"/>
                </a:solidFill>
                <a:latin typeface="Consolas" panose="020B0609020204030204" pitchFamily="49" charset="0"/>
              </a:rPr>
              <a:t>matplotlib.pyplot</a:t>
            </a:r>
            <a:r>
              <a:rPr lang="en-US" sz="1200" dirty="0">
                <a:solidFill>
                  <a:srgbClr val="3366FF"/>
                </a:solidFill>
                <a:latin typeface="Consolas" panose="020B0609020204030204" pitchFamily="49" charset="0"/>
              </a:rPr>
              <a:t> as </a:t>
            </a:r>
            <a:r>
              <a:rPr lang="en-US" sz="1200" dirty="0" err="1">
                <a:solidFill>
                  <a:srgbClr val="3366FF"/>
                </a:solidFill>
                <a:latin typeface="Consolas" panose="020B0609020204030204" pitchFamily="49" charset="0"/>
              </a:rPr>
              <a:t>plt</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import </a:t>
            </a:r>
            <a:r>
              <a:rPr lang="en-US" sz="1200" dirty="0" err="1">
                <a:solidFill>
                  <a:srgbClr val="3366FF"/>
                </a:solidFill>
                <a:latin typeface="Consolas" panose="020B0609020204030204" pitchFamily="49" charset="0"/>
              </a:rPr>
              <a:t>os</a:t>
            </a:r>
            <a:endParaRPr lang="en-US" sz="1200" dirty="0">
              <a:solidFill>
                <a:srgbClr val="3366FF"/>
              </a:solidFill>
              <a:latin typeface="Consolas" panose="020B0609020204030204" pitchFamily="49" charset="0"/>
            </a:endParaRP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##Fetch data from yahoo and save under </a:t>
            </a:r>
            <a:r>
              <a:rPr lang="en-US" sz="1200" dirty="0" err="1">
                <a:solidFill>
                  <a:srgbClr val="C00000"/>
                </a:solidFill>
                <a:latin typeface="Consolas" panose="020B0609020204030204" pitchFamily="49" charset="0"/>
              </a:rPr>
              <a:t>dataframe</a:t>
            </a:r>
            <a:endParaRPr lang="en-US" sz="1200" dirty="0">
              <a:solidFill>
                <a:srgbClr val="C00000"/>
              </a:solidFill>
              <a:latin typeface="Consolas" panose="020B0609020204030204" pitchFamily="49" charset="0"/>
            </a:endParaRPr>
          </a:p>
          <a:p>
            <a:r>
              <a:rPr lang="en-US" sz="1200" dirty="0">
                <a:solidFill>
                  <a:srgbClr val="3366FF"/>
                </a:solidFill>
                <a:latin typeface="Consolas" panose="020B0609020204030204" pitchFamily="49" charset="0"/>
              </a:rPr>
              <a:t>select = ['CNP', 'F', 'WMT', 'GE','TSLA']</a:t>
            </a:r>
          </a:p>
          <a:p>
            <a:r>
              <a:rPr lang="en-US" sz="1200" dirty="0" smtClean="0">
                <a:solidFill>
                  <a:srgbClr val="C00000"/>
                </a:solidFill>
                <a:latin typeface="Consolas" panose="020B0609020204030204" pitchFamily="49" charset="0"/>
              </a:rPr>
              <a:t>#</a:t>
            </a:r>
            <a:r>
              <a:rPr lang="en-US" sz="1200" dirty="0">
                <a:solidFill>
                  <a:srgbClr val="C00000"/>
                </a:solidFill>
                <a:latin typeface="Consolas" panose="020B0609020204030204" pitchFamily="49" charset="0"/>
              </a:rPr>
              <a:t>select </a:t>
            </a:r>
            <a:r>
              <a:rPr lang="en-US" sz="1200" dirty="0" smtClean="0">
                <a:solidFill>
                  <a:srgbClr val="C00000"/>
                </a:solidFill>
                <a:latin typeface="Consolas" panose="020B0609020204030204" pitchFamily="49" charset="0"/>
              </a:rPr>
              <a:t>= [</a:t>
            </a:r>
            <a:r>
              <a:rPr lang="en-US" sz="1200" dirty="0">
                <a:solidFill>
                  <a:srgbClr val="C00000"/>
                </a:solidFill>
                <a:latin typeface="Consolas" panose="020B0609020204030204" pitchFamily="49" charset="0"/>
              </a:rPr>
              <a:t>'SBIN.BO','ITC.NS','ICICIBANK.NS','HDFCBANK.NS','IRCTC.NS']</a:t>
            </a: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data = </a:t>
            </a:r>
            <a:r>
              <a:rPr lang="en-US" sz="1200" dirty="0" err="1">
                <a:solidFill>
                  <a:srgbClr val="3366FF"/>
                </a:solidFill>
                <a:latin typeface="Consolas" panose="020B0609020204030204" pitchFamily="49" charset="0"/>
              </a:rPr>
              <a:t>web.DataReader</a:t>
            </a:r>
            <a:r>
              <a:rPr lang="en-US" sz="1200" dirty="0">
                <a:solidFill>
                  <a:srgbClr val="3366FF"/>
                </a:solidFill>
                <a:latin typeface="Consolas" panose="020B0609020204030204" pitchFamily="49" charset="0"/>
              </a:rPr>
              <a:t>(select, </a:t>
            </a:r>
            <a:r>
              <a:rPr lang="en-US" sz="1200" dirty="0" err="1">
                <a:solidFill>
                  <a:srgbClr val="3366FF"/>
                </a:solidFill>
                <a:latin typeface="Consolas" panose="020B0609020204030204" pitchFamily="49" charset="0"/>
              </a:rPr>
              <a:t>data_source</a:t>
            </a:r>
            <a:r>
              <a:rPr lang="en-US" sz="1200" dirty="0">
                <a:solidFill>
                  <a:srgbClr val="3366FF"/>
                </a:solidFill>
                <a:latin typeface="Consolas" panose="020B0609020204030204" pitchFamily="49" charset="0"/>
              </a:rPr>
              <a:t> = "yahoo", </a:t>
            </a:r>
          </a:p>
          <a:p>
            <a:r>
              <a:rPr lang="en-US" sz="1200" dirty="0">
                <a:solidFill>
                  <a:srgbClr val="3366FF"/>
                </a:solidFill>
                <a:latin typeface="Consolas" panose="020B0609020204030204" pitchFamily="49" charset="0"/>
              </a:rPr>
              <a:t>                 </a:t>
            </a:r>
            <a:r>
              <a:rPr lang="en-US" sz="1200" dirty="0" smtClean="0">
                <a:solidFill>
                  <a:srgbClr val="3366FF"/>
                </a:solidFill>
                <a:latin typeface="Consolas" panose="020B0609020204030204" pitchFamily="49" charset="0"/>
              </a:rPr>
              <a:t>start </a:t>
            </a:r>
            <a:r>
              <a:rPr lang="en-US" sz="1200" dirty="0">
                <a:solidFill>
                  <a:srgbClr val="3366FF"/>
                </a:solidFill>
                <a:latin typeface="Consolas" panose="020B0609020204030204" pitchFamily="49" charset="0"/>
              </a:rPr>
              <a:t>= '2014-1-1', end = '2016-12-31')['</a:t>
            </a:r>
            <a:r>
              <a:rPr lang="en-US" sz="1200" dirty="0" err="1">
                <a:solidFill>
                  <a:srgbClr val="3366FF"/>
                </a:solidFill>
                <a:latin typeface="Consolas" panose="020B0609020204030204" pitchFamily="49" charset="0"/>
              </a:rPr>
              <a:t>Adj</a:t>
            </a:r>
            <a:r>
              <a:rPr lang="en-US" sz="1200" dirty="0">
                <a:solidFill>
                  <a:srgbClr val="3366FF"/>
                </a:solidFill>
                <a:latin typeface="Consolas" panose="020B0609020204030204" pitchFamily="49" charset="0"/>
              </a:rPr>
              <a:t> Close']</a:t>
            </a: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table = </a:t>
            </a:r>
            <a:r>
              <a:rPr lang="en-US" sz="1200" dirty="0" smtClean="0">
                <a:solidFill>
                  <a:srgbClr val="3366FF"/>
                </a:solidFill>
                <a:latin typeface="Consolas" panose="020B0609020204030204" pitchFamily="49" charset="0"/>
              </a:rPr>
              <a:t>data</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#Calculate daily and annual returns of the stocks</a:t>
            </a:r>
          </a:p>
          <a:p>
            <a:r>
              <a:rPr lang="en-US" sz="1200" dirty="0" err="1">
                <a:solidFill>
                  <a:srgbClr val="3366FF"/>
                </a:solidFill>
                <a:latin typeface="Consolas" panose="020B0609020204030204" pitchFamily="49" charset="0"/>
              </a:rPr>
              <a:t>returns_daily</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data.pct_change</a:t>
            </a:r>
            <a:r>
              <a:rPr lang="en-US" sz="1200" dirty="0">
                <a:solidFill>
                  <a:srgbClr val="3366FF"/>
                </a:solidFill>
                <a:latin typeface="Consolas" panose="020B0609020204030204" pitchFamily="49" charset="0"/>
              </a:rPr>
              <a:t>()</a:t>
            </a:r>
          </a:p>
          <a:p>
            <a:r>
              <a:rPr lang="en-US" sz="1200" dirty="0" err="1">
                <a:solidFill>
                  <a:srgbClr val="3366FF"/>
                </a:solidFill>
                <a:latin typeface="Consolas" panose="020B0609020204030204" pitchFamily="49" charset="0"/>
              </a:rPr>
              <a:t>returns_annual</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returns_daily.mean</a:t>
            </a:r>
            <a:r>
              <a:rPr lang="en-US" sz="1200" dirty="0">
                <a:solidFill>
                  <a:srgbClr val="3366FF"/>
                </a:solidFill>
                <a:latin typeface="Consolas" panose="020B0609020204030204" pitchFamily="49" charset="0"/>
              </a:rPr>
              <a:t>() * 250</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##Get daily and </a:t>
            </a:r>
            <a:r>
              <a:rPr lang="en-US" sz="1200" dirty="0" err="1">
                <a:solidFill>
                  <a:srgbClr val="C00000"/>
                </a:solidFill>
                <a:latin typeface="Consolas" panose="020B0609020204030204" pitchFamily="49" charset="0"/>
              </a:rPr>
              <a:t>covraince</a:t>
            </a:r>
            <a:r>
              <a:rPr lang="en-US" sz="1200" dirty="0">
                <a:solidFill>
                  <a:srgbClr val="C00000"/>
                </a:solidFill>
                <a:latin typeface="Consolas" panose="020B0609020204030204" pitchFamily="49" charset="0"/>
              </a:rPr>
              <a:t> of returns of the stock</a:t>
            </a:r>
          </a:p>
          <a:p>
            <a:r>
              <a:rPr lang="en-US" sz="1200" dirty="0" err="1">
                <a:solidFill>
                  <a:srgbClr val="3366FF"/>
                </a:solidFill>
                <a:latin typeface="Consolas" panose="020B0609020204030204" pitchFamily="49" charset="0"/>
              </a:rPr>
              <a:t>cov_daily</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returns_daily.cov</a:t>
            </a:r>
            <a:r>
              <a:rPr lang="en-US" sz="1200" dirty="0">
                <a:solidFill>
                  <a:srgbClr val="3366FF"/>
                </a:solidFill>
                <a:latin typeface="Consolas" panose="020B0609020204030204" pitchFamily="49" charset="0"/>
              </a:rPr>
              <a:t>()</a:t>
            </a:r>
          </a:p>
          <a:p>
            <a:r>
              <a:rPr lang="en-US" sz="1200" dirty="0" err="1">
                <a:solidFill>
                  <a:srgbClr val="3366FF"/>
                </a:solidFill>
                <a:latin typeface="Consolas" panose="020B0609020204030204" pitchFamily="49" charset="0"/>
              </a:rPr>
              <a:t>cov_annual</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cov_daily</a:t>
            </a:r>
            <a:r>
              <a:rPr lang="en-US" sz="1200" dirty="0">
                <a:solidFill>
                  <a:srgbClr val="3366FF"/>
                </a:solidFill>
                <a:latin typeface="Consolas" panose="020B0609020204030204" pitchFamily="49" charset="0"/>
              </a:rPr>
              <a:t> * </a:t>
            </a:r>
            <a:r>
              <a:rPr lang="en-US" sz="1200" dirty="0" smtClean="0">
                <a:solidFill>
                  <a:srgbClr val="3366FF"/>
                </a:solidFill>
                <a:latin typeface="Consolas" panose="020B0609020204030204" pitchFamily="49" charset="0"/>
              </a:rPr>
              <a:t>250</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##Empty lists to store returns, volatility and weights of</a:t>
            </a:r>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imiginary</a:t>
            </a:r>
            <a:r>
              <a:rPr lang="en-US" sz="1200" dirty="0">
                <a:solidFill>
                  <a:srgbClr val="3366FF"/>
                </a:solidFill>
                <a:latin typeface="Consolas" panose="020B0609020204030204" pitchFamily="49" charset="0"/>
              </a:rPr>
              <a:t> portfolios</a:t>
            </a:r>
          </a:p>
          <a:p>
            <a:r>
              <a:rPr lang="en-US" sz="1200" dirty="0" err="1">
                <a:solidFill>
                  <a:srgbClr val="3366FF"/>
                </a:solidFill>
                <a:latin typeface="Consolas" panose="020B0609020204030204" pitchFamily="49" charset="0"/>
              </a:rPr>
              <a:t>port_returns</a:t>
            </a:r>
            <a:r>
              <a:rPr lang="en-US" sz="1200" dirty="0">
                <a:solidFill>
                  <a:srgbClr val="3366FF"/>
                </a:solidFill>
                <a:latin typeface="Consolas" panose="020B0609020204030204" pitchFamily="49" charset="0"/>
              </a:rPr>
              <a:t> = []</a:t>
            </a:r>
          </a:p>
          <a:p>
            <a:r>
              <a:rPr lang="en-US" sz="1200" dirty="0" err="1">
                <a:solidFill>
                  <a:srgbClr val="3366FF"/>
                </a:solidFill>
                <a:latin typeface="Consolas" panose="020B0609020204030204" pitchFamily="49" charset="0"/>
              </a:rPr>
              <a:t>port_volatility</a:t>
            </a:r>
            <a:r>
              <a:rPr lang="en-US" sz="1200" dirty="0">
                <a:solidFill>
                  <a:srgbClr val="3366FF"/>
                </a:solidFill>
                <a:latin typeface="Consolas" panose="020B0609020204030204" pitchFamily="49" charset="0"/>
              </a:rPr>
              <a:t> = []</a:t>
            </a:r>
          </a:p>
          <a:p>
            <a:r>
              <a:rPr lang="en-US" sz="1200" dirty="0" err="1">
                <a:solidFill>
                  <a:srgbClr val="3366FF"/>
                </a:solidFill>
                <a:latin typeface="Consolas" panose="020B0609020204030204" pitchFamily="49" charset="0"/>
              </a:rPr>
              <a:t>sharpe_ratio</a:t>
            </a:r>
            <a:r>
              <a:rPr lang="en-US" sz="1200" dirty="0">
                <a:solidFill>
                  <a:srgbClr val="3366FF"/>
                </a:solidFill>
                <a:latin typeface="Consolas" panose="020B0609020204030204" pitchFamily="49" charset="0"/>
              </a:rPr>
              <a:t> = []</a:t>
            </a:r>
          </a:p>
          <a:p>
            <a:r>
              <a:rPr lang="en-US" sz="1200" dirty="0" err="1">
                <a:solidFill>
                  <a:srgbClr val="3366FF"/>
                </a:solidFill>
                <a:latin typeface="Consolas" panose="020B0609020204030204" pitchFamily="49" charset="0"/>
              </a:rPr>
              <a:t>stock_weights</a:t>
            </a:r>
            <a:r>
              <a:rPr lang="en-US" sz="1200" dirty="0">
                <a:solidFill>
                  <a:srgbClr val="3366FF"/>
                </a:solidFill>
                <a:latin typeface="Consolas" panose="020B0609020204030204" pitchFamily="49" charset="0"/>
              </a:rPr>
              <a:t> = []</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##set the number of combinations for imaginary portfolios</a:t>
            </a:r>
          </a:p>
          <a:p>
            <a:r>
              <a:rPr lang="en-US" sz="1200" dirty="0" err="1">
                <a:solidFill>
                  <a:srgbClr val="3366FF"/>
                </a:solidFill>
                <a:latin typeface="Consolas" panose="020B0609020204030204" pitchFamily="49" charset="0"/>
              </a:rPr>
              <a:t>num_assets</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len</a:t>
            </a:r>
            <a:r>
              <a:rPr lang="en-US" sz="1200" dirty="0">
                <a:solidFill>
                  <a:srgbClr val="3366FF"/>
                </a:solidFill>
                <a:latin typeface="Consolas" panose="020B0609020204030204" pitchFamily="49" charset="0"/>
              </a:rPr>
              <a:t>(select)</a:t>
            </a:r>
          </a:p>
          <a:p>
            <a:r>
              <a:rPr lang="en-US" sz="1200" dirty="0" err="1">
                <a:solidFill>
                  <a:srgbClr val="3366FF"/>
                </a:solidFill>
                <a:latin typeface="Consolas" panose="020B0609020204030204" pitchFamily="49" charset="0"/>
              </a:rPr>
              <a:t>num_portfolios</a:t>
            </a:r>
            <a:r>
              <a:rPr lang="en-US" sz="1200" dirty="0">
                <a:solidFill>
                  <a:srgbClr val="3366FF"/>
                </a:solidFill>
                <a:latin typeface="Consolas" panose="020B0609020204030204" pitchFamily="49" charset="0"/>
              </a:rPr>
              <a:t> = 50000</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##set random seed for reproduction's sake</a:t>
            </a:r>
          </a:p>
          <a:p>
            <a:r>
              <a:rPr lang="en-US" sz="1200" dirty="0" err="1">
                <a:solidFill>
                  <a:srgbClr val="3366FF"/>
                </a:solidFill>
                <a:latin typeface="Consolas" panose="020B0609020204030204" pitchFamily="49" charset="0"/>
              </a:rPr>
              <a:t>np.random.seed</a:t>
            </a:r>
            <a:r>
              <a:rPr lang="en-US" sz="1200" dirty="0">
                <a:solidFill>
                  <a:srgbClr val="3366FF"/>
                </a:solidFill>
                <a:latin typeface="Consolas" panose="020B0609020204030204" pitchFamily="49" charset="0"/>
              </a:rPr>
              <a:t>(101</a:t>
            </a:r>
            <a:r>
              <a:rPr lang="en-US" sz="1200" dirty="0" smtClean="0">
                <a:solidFill>
                  <a:srgbClr val="3366FF"/>
                </a:solidFill>
                <a:latin typeface="Consolas" panose="020B0609020204030204" pitchFamily="49" charset="0"/>
              </a:rPr>
              <a:t>)</a:t>
            </a:r>
            <a:endParaRPr lang="en-US" sz="1200" dirty="0">
              <a:solidFill>
                <a:srgbClr val="3366FF"/>
              </a:solidFill>
              <a:latin typeface="Consolas" panose="020B0609020204030204" pitchFamily="49" charset="0"/>
            </a:endParaRPr>
          </a:p>
        </p:txBody>
      </p:sp>
      <p:sp>
        <p:nvSpPr>
          <p:cNvPr id="5" name="Rectangle 4"/>
          <p:cNvSpPr/>
          <p:nvPr/>
        </p:nvSpPr>
        <p:spPr>
          <a:xfrm>
            <a:off x="5501481" y="948769"/>
            <a:ext cx="5575300" cy="6163226"/>
          </a:xfrm>
          <a:prstGeom prst="rect">
            <a:avLst/>
          </a:prstGeom>
        </p:spPr>
        <p:txBody>
          <a:bodyPr>
            <a:spAutoFit/>
          </a:bodyPr>
          <a:lstStyle/>
          <a:p>
            <a:r>
              <a:rPr lang="en-US" sz="1200" dirty="0">
                <a:solidFill>
                  <a:srgbClr val="C00000"/>
                </a:solidFill>
                <a:latin typeface="Consolas" panose="020B0609020204030204" pitchFamily="49" charset="0"/>
              </a:rPr>
              <a:t>#Populate the empty lists with each portfolios returns, risk and weights</a:t>
            </a:r>
          </a:p>
          <a:p>
            <a:r>
              <a:rPr lang="en-US" sz="1200" dirty="0">
                <a:solidFill>
                  <a:srgbClr val="3366FF"/>
                </a:solidFill>
                <a:latin typeface="Consolas" panose="020B0609020204030204" pitchFamily="49" charset="0"/>
              </a:rPr>
              <a:t>for </a:t>
            </a:r>
            <a:r>
              <a:rPr lang="en-US" sz="1200" dirty="0" err="1">
                <a:solidFill>
                  <a:srgbClr val="3366FF"/>
                </a:solidFill>
                <a:latin typeface="Consolas" panose="020B0609020204030204" pitchFamily="49" charset="0"/>
              </a:rPr>
              <a:t>single_portfolio</a:t>
            </a:r>
            <a:r>
              <a:rPr lang="en-US" sz="1200" dirty="0">
                <a:solidFill>
                  <a:srgbClr val="3366FF"/>
                </a:solidFill>
                <a:latin typeface="Consolas" panose="020B0609020204030204" pitchFamily="49" charset="0"/>
              </a:rPr>
              <a:t> in range(</a:t>
            </a:r>
            <a:r>
              <a:rPr lang="en-US" sz="1200" dirty="0" err="1">
                <a:solidFill>
                  <a:srgbClr val="3366FF"/>
                </a:solidFill>
                <a:latin typeface="Consolas" panose="020B0609020204030204" pitchFamily="49" charset="0"/>
              </a:rPr>
              <a:t>num_portfolios</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    weights = </a:t>
            </a:r>
            <a:r>
              <a:rPr lang="en-US" sz="1200" dirty="0" err="1">
                <a:solidFill>
                  <a:srgbClr val="3366FF"/>
                </a:solidFill>
                <a:latin typeface="Consolas" panose="020B0609020204030204" pitchFamily="49" charset="0"/>
              </a:rPr>
              <a:t>np.random.random</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num_assets</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    weights /= </a:t>
            </a:r>
            <a:r>
              <a:rPr lang="en-US" sz="1200" dirty="0" err="1">
                <a:solidFill>
                  <a:srgbClr val="3366FF"/>
                </a:solidFill>
                <a:latin typeface="Consolas" panose="020B0609020204030204" pitchFamily="49" charset="0"/>
              </a:rPr>
              <a:t>np.sum</a:t>
            </a:r>
            <a:r>
              <a:rPr lang="en-US" sz="1200" dirty="0">
                <a:solidFill>
                  <a:srgbClr val="3366FF"/>
                </a:solidFill>
                <a:latin typeface="Consolas" panose="020B0609020204030204" pitchFamily="49" charset="0"/>
              </a:rPr>
              <a:t>(weights)</a:t>
            </a:r>
          </a:p>
          <a:p>
            <a:r>
              <a:rPr lang="en-US" sz="1200" dirty="0">
                <a:solidFill>
                  <a:srgbClr val="3366FF"/>
                </a:solidFill>
                <a:latin typeface="Consolas" panose="020B0609020204030204" pitchFamily="49" charset="0"/>
              </a:rPr>
              <a:t>    returns = np.dot(weights, </a:t>
            </a:r>
            <a:r>
              <a:rPr lang="en-US" sz="1200" dirty="0" err="1">
                <a:solidFill>
                  <a:srgbClr val="3366FF"/>
                </a:solidFill>
                <a:latin typeface="Consolas" panose="020B0609020204030204" pitchFamily="49" charset="0"/>
              </a:rPr>
              <a:t>returns_annual</a:t>
            </a:r>
            <a:r>
              <a:rPr lang="en-US" sz="1200" dirty="0">
                <a:solidFill>
                  <a:srgbClr val="3366FF"/>
                </a:solidFill>
                <a:latin typeface="Consolas" panose="020B0609020204030204" pitchFamily="49" charset="0"/>
              </a:rPr>
              <a:t>)</a:t>
            </a:r>
          </a:p>
          <a:p>
            <a:r>
              <a:rPr lang="en-US" sz="1050" dirty="0">
                <a:solidFill>
                  <a:srgbClr val="3366FF"/>
                </a:solidFill>
                <a:latin typeface="Consolas" panose="020B0609020204030204" pitchFamily="49" charset="0"/>
              </a:rPr>
              <a:t>    </a:t>
            </a:r>
            <a:r>
              <a:rPr lang="en-US" sz="1050" dirty="0" smtClean="0">
                <a:solidFill>
                  <a:srgbClr val="3366FF"/>
                </a:solidFill>
                <a:latin typeface="Consolas" panose="020B0609020204030204" pitchFamily="49" charset="0"/>
              </a:rPr>
              <a:t> volatility </a:t>
            </a:r>
            <a:r>
              <a:rPr lang="en-US" sz="1050" dirty="0">
                <a:solidFill>
                  <a:srgbClr val="3366FF"/>
                </a:solidFill>
                <a:latin typeface="Consolas" panose="020B0609020204030204" pitchFamily="49" charset="0"/>
              </a:rPr>
              <a:t>= </a:t>
            </a:r>
            <a:r>
              <a:rPr lang="en-US" sz="1050" dirty="0" err="1">
                <a:solidFill>
                  <a:srgbClr val="3366FF"/>
                </a:solidFill>
                <a:latin typeface="Consolas" panose="020B0609020204030204" pitchFamily="49" charset="0"/>
              </a:rPr>
              <a:t>np.sqrt</a:t>
            </a:r>
            <a:r>
              <a:rPr lang="en-US" sz="1050" dirty="0">
                <a:solidFill>
                  <a:srgbClr val="3366FF"/>
                </a:solidFill>
                <a:latin typeface="Consolas" panose="020B0609020204030204" pitchFamily="49" charset="0"/>
              </a:rPr>
              <a:t>(np.dot(weights.T,np.dot(</a:t>
            </a:r>
            <a:r>
              <a:rPr lang="en-US" sz="1050" dirty="0" err="1">
                <a:solidFill>
                  <a:srgbClr val="3366FF"/>
                </a:solidFill>
                <a:latin typeface="Consolas" panose="020B0609020204030204" pitchFamily="49" charset="0"/>
              </a:rPr>
              <a:t>cov_annual</a:t>
            </a:r>
            <a:r>
              <a:rPr lang="en-US" sz="1050" dirty="0">
                <a:solidFill>
                  <a:srgbClr val="3366FF"/>
                </a:solidFill>
                <a:latin typeface="Consolas" panose="020B0609020204030204" pitchFamily="49" charset="0"/>
              </a:rPr>
              <a:t>, weights)))</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sharpe</a:t>
            </a:r>
            <a:r>
              <a:rPr lang="en-US" sz="1200" dirty="0">
                <a:solidFill>
                  <a:srgbClr val="3366FF"/>
                </a:solidFill>
                <a:latin typeface="Consolas" panose="020B0609020204030204" pitchFamily="49" charset="0"/>
              </a:rPr>
              <a:t> = returns / volatility</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sharpe_ratio.append</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sharpe</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port_returns.append</a:t>
            </a:r>
            <a:r>
              <a:rPr lang="en-US" sz="1200" dirty="0">
                <a:solidFill>
                  <a:srgbClr val="3366FF"/>
                </a:solidFill>
                <a:latin typeface="Consolas" panose="020B0609020204030204" pitchFamily="49" charset="0"/>
              </a:rPr>
              <a:t>(returns)</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port_volatility.append</a:t>
            </a:r>
            <a:r>
              <a:rPr lang="en-US" sz="1200" dirty="0">
                <a:solidFill>
                  <a:srgbClr val="3366FF"/>
                </a:solidFill>
                <a:latin typeface="Consolas" panose="020B0609020204030204" pitchFamily="49" charset="0"/>
              </a:rPr>
              <a:t>(volatility)</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stock_weights.append</a:t>
            </a:r>
            <a:r>
              <a:rPr lang="en-US" sz="1200" dirty="0">
                <a:solidFill>
                  <a:srgbClr val="3366FF"/>
                </a:solidFill>
                <a:latin typeface="Consolas" panose="020B0609020204030204" pitchFamily="49" charset="0"/>
              </a:rPr>
              <a:t>(weights)</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##a dictionary for returns and Risk values of each portfolio</a:t>
            </a:r>
          </a:p>
          <a:p>
            <a:r>
              <a:rPr lang="en-US" sz="1200" dirty="0">
                <a:solidFill>
                  <a:srgbClr val="3366FF"/>
                </a:solidFill>
                <a:latin typeface="Consolas" panose="020B0609020204030204" pitchFamily="49" charset="0"/>
              </a:rPr>
              <a:t>portfolio = {'Returns' : </a:t>
            </a:r>
            <a:r>
              <a:rPr lang="en-US" sz="1200" dirty="0" err="1">
                <a:solidFill>
                  <a:srgbClr val="3366FF"/>
                </a:solidFill>
                <a:latin typeface="Consolas" panose="020B0609020204030204" pitchFamily="49" charset="0"/>
              </a:rPr>
              <a:t>port_returns</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             'Volatility' : </a:t>
            </a:r>
            <a:r>
              <a:rPr lang="en-US" sz="1200" dirty="0" err="1">
                <a:solidFill>
                  <a:srgbClr val="3366FF"/>
                </a:solidFill>
                <a:latin typeface="Consolas" panose="020B0609020204030204" pitchFamily="49" charset="0"/>
              </a:rPr>
              <a:t>port_volatility</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             'Sharpe Ratio' : </a:t>
            </a:r>
            <a:r>
              <a:rPr lang="en-US" sz="1200" dirty="0" err="1">
                <a:solidFill>
                  <a:srgbClr val="3366FF"/>
                </a:solidFill>
                <a:latin typeface="Consolas" panose="020B0609020204030204" pitchFamily="49" charset="0"/>
              </a:rPr>
              <a:t>sharpe_ratio</a:t>
            </a:r>
            <a:r>
              <a:rPr lang="en-US" sz="1200" dirty="0">
                <a:solidFill>
                  <a:srgbClr val="3366FF"/>
                </a:solidFill>
                <a:latin typeface="Consolas" panose="020B0609020204030204" pitchFamily="49" charset="0"/>
              </a:rPr>
              <a:t>}</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##extend original dictionary to </a:t>
            </a:r>
            <a:r>
              <a:rPr lang="en-US" sz="1200" dirty="0" smtClean="0">
                <a:solidFill>
                  <a:srgbClr val="C00000"/>
                </a:solidFill>
                <a:latin typeface="Consolas" panose="020B0609020204030204" pitchFamily="49" charset="0"/>
              </a:rPr>
              <a:t>accommodate </a:t>
            </a:r>
            <a:r>
              <a:rPr lang="en-US" sz="1200" dirty="0">
                <a:solidFill>
                  <a:srgbClr val="C00000"/>
                </a:solidFill>
                <a:latin typeface="Consolas" panose="020B0609020204030204" pitchFamily="49" charset="0"/>
              </a:rPr>
              <a:t>each ticker and weights in in the portfolio</a:t>
            </a:r>
          </a:p>
          <a:p>
            <a:r>
              <a:rPr lang="en-US" sz="1200" dirty="0">
                <a:solidFill>
                  <a:srgbClr val="3366FF"/>
                </a:solidFill>
                <a:latin typeface="Consolas" panose="020B0609020204030204" pitchFamily="49" charset="0"/>
              </a:rPr>
              <a:t>for counter, symbol in enumerate(select):</a:t>
            </a:r>
          </a:p>
          <a:p>
            <a:r>
              <a:rPr lang="en-US" sz="1200" dirty="0">
                <a:solidFill>
                  <a:srgbClr val="3366FF"/>
                </a:solidFill>
                <a:latin typeface="Consolas" panose="020B0609020204030204" pitchFamily="49" charset="0"/>
              </a:rPr>
              <a:t>    portfolio[symbol + ' Weight'] = [Weight[counter] for Weight in </a:t>
            </a:r>
            <a:r>
              <a:rPr lang="en-US" sz="1200" dirty="0" err="1">
                <a:solidFill>
                  <a:srgbClr val="3366FF"/>
                </a:solidFill>
                <a:latin typeface="Consolas" panose="020B0609020204030204" pitchFamily="49" charset="0"/>
              </a:rPr>
              <a:t>stock_weights</a:t>
            </a:r>
            <a:r>
              <a:rPr lang="en-US" sz="1200" dirty="0">
                <a:solidFill>
                  <a:srgbClr val="3366FF"/>
                </a:solidFill>
                <a:latin typeface="Consolas" panose="020B0609020204030204" pitchFamily="49" charset="0"/>
              </a:rPr>
              <a:t>]</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 make a nice </a:t>
            </a:r>
            <a:r>
              <a:rPr lang="en-US" sz="1200" dirty="0" err="1">
                <a:solidFill>
                  <a:srgbClr val="C00000"/>
                </a:solidFill>
                <a:latin typeface="Consolas" panose="020B0609020204030204" pitchFamily="49" charset="0"/>
              </a:rPr>
              <a:t>dataframe</a:t>
            </a:r>
            <a:r>
              <a:rPr lang="en-US" sz="1200" dirty="0">
                <a:solidFill>
                  <a:srgbClr val="C00000"/>
                </a:solidFill>
                <a:latin typeface="Consolas" panose="020B0609020204030204" pitchFamily="49" charset="0"/>
              </a:rPr>
              <a:t> of the extended dictionary</a:t>
            </a:r>
          </a:p>
          <a:p>
            <a:r>
              <a:rPr lang="en-US" sz="1200" dirty="0" err="1">
                <a:solidFill>
                  <a:srgbClr val="3366FF"/>
                </a:solidFill>
                <a:latin typeface="Consolas" panose="020B0609020204030204" pitchFamily="49" charset="0"/>
              </a:rPr>
              <a:t>df</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pd.DataFrame</a:t>
            </a:r>
            <a:r>
              <a:rPr lang="en-US" sz="1200" dirty="0">
                <a:solidFill>
                  <a:srgbClr val="3366FF"/>
                </a:solidFill>
                <a:latin typeface="Consolas" panose="020B0609020204030204" pitchFamily="49" charset="0"/>
              </a:rPr>
              <a:t>(portfolio)</a:t>
            </a:r>
          </a:p>
          <a:p>
            <a:r>
              <a:rPr lang="en-US" sz="1200" dirty="0">
                <a:solidFill>
                  <a:srgbClr val="3366FF"/>
                </a:solidFill>
                <a:latin typeface="Consolas" panose="020B0609020204030204" pitchFamily="49" charset="0"/>
              </a:rPr>
              <a:t>    </a:t>
            </a:r>
          </a:p>
          <a:p>
            <a:r>
              <a:rPr lang="en-US" sz="1200" dirty="0">
                <a:solidFill>
                  <a:srgbClr val="C00000"/>
                </a:solidFill>
                <a:latin typeface="Consolas" panose="020B0609020204030204" pitchFamily="49" charset="0"/>
              </a:rPr>
              <a:t>##Get better labels for desired arrangement of columns</a:t>
            </a:r>
          </a:p>
          <a:p>
            <a:r>
              <a:rPr lang="en-US" sz="1200" dirty="0" err="1">
                <a:solidFill>
                  <a:srgbClr val="3366FF"/>
                </a:solidFill>
                <a:latin typeface="Consolas" panose="020B0609020204030204" pitchFamily="49" charset="0"/>
              </a:rPr>
              <a:t>column_order</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Returns','Volatility','Sharpe</a:t>
            </a:r>
            <a:r>
              <a:rPr lang="en-US" sz="1200" dirty="0">
                <a:solidFill>
                  <a:srgbClr val="3366FF"/>
                </a:solidFill>
                <a:latin typeface="Consolas" panose="020B0609020204030204" pitchFamily="49" charset="0"/>
              </a:rPr>
              <a:t> Ratio'] + [stock + ' Weight' for stock in select] </a:t>
            </a:r>
          </a:p>
          <a:p>
            <a:r>
              <a:rPr lang="en-US" sz="1200" dirty="0">
                <a:solidFill>
                  <a:srgbClr val="3366FF"/>
                </a:solidFill>
                <a:latin typeface="Consolas" panose="020B0609020204030204" pitchFamily="49" charset="0"/>
              </a:rPr>
              <a:t>               </a:t>
            </a:r>
          </a:p>
          <a:p>
            <a:r>
              <a:rPr lang="en-US" sz="1200" dirty="0">
                <a:solidFill>
                  <a:srgbClr val="C00000"/>
                </a:solidFill>
                <a:latin typeface="Consolas" panose="020B0609020204030204" pitchFamily="49" charset="0"/>
              </a:rPr>
              <a:t>##reorder </a:t>
            </a:r>
            <a:r>
              <a:rPr lang="en-US" sz="1200" dirty="0" err="1">
                <a:solidFill>
                  <a:srgbClr val="C00000"/>
                </a:solidFill>
                <a:latin typeface="Consolas" panose="020B0609020204030204" pitchFamily="49" charset="0"/>
              </a:rPr>
              <a:t>dataframe</a:t>
            </a:r>
            <a:r>
              <a:rPr lang="en-US" sz="1200" dirty="0">
                <a:solidFill>
                  <a:srgbClr val="C00000"/>
                </a:solidFill>
                <a:latin typeface="Consolas" panose="020B0609020204030204" pitchFamily="49" charset="0"/>
              </a:rPr>
              <a:t> columns </a:t>
            </a:r>
          </a:p>
          <a:p>
            <a:r>
              <a:rPr lang="en-US" sz="1200" dirty="0" err="1">
                <a:solidFill>
                  <a:srgbClr val="3366FF"/>
                </a:solidFill>
                <a:latin typeface="Consolas" panose="020B0609020204030204" pitchFamily="49" charset="0"/>
              </a:rPr>
              <a:t>df</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df</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column_order</a:t>
            </a:r>
            <a:r>
              <a:rPr lang="en-US" sz="1200" dirty="0" smtClean="0">
                <a:solidFill>
                  <a:srgbClr val="3366FF"/>
                </a:solidFill>
                <a:latin typeface="Consolas" panose="020B0609020204030204" pitchFamily="49" charset="0"/>
              </a:rPr>
              <a:t>]</a:t>
            </a:r>
            <a:endParaRPr lang="en-US" sz="1200" dirty="0">
              <a:solidFill>
                <a:srgbClr val="3366FF"/>
              </a:solidFill>
              <a:latin typeface="Consolas" panose="020B0609020204030204" pitchFamily="49" charset="0"/>
            </a:endParaRPr>
          </a:p>
        </p:txBody>
      </p:sp>
    </p:spTree>
    <p:extLst>
      <p:ext uri="{BB962C8B-B14F-4D97-AF65-F5344CB8AC3E}">
        <p14:creationId xmlns:p14="http://schemas.microsoft.com/office/powerpoint/2010/main" val="2474980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08" y="948769"/>
            <a:ext cx="5575300" cy="2123658"/>
          </a:xfrm>
          <a:prstGeom prst="rect">
            <a:avLst/>
          </a:prstGeom>
        </p:spPr>
        <p:txBody>
          <a:bodyPr>
            <a:spAutoFit/>
          </a:bodyPr>
          <a:lstStyle/>
          <a:p>
            <a:r>
              <a:rPr lang="en-US" sz="1200" dirty="0" smtClean="0">
                <a:solidFill>
                  <a:srgbClr val="C00000"/>
                </a:solidFill>
                <a:latin typeface="Consolas" panose="020B0609020204030204" pitchFamily="49" charset="0"/>
              </a:rPr>
              <a:t>#</a:t>
            </a:r>
            <a:r>
              <a:rPr lang="en-US" sz="1200" dirty="0">
                <a:solidFill>
                  <a:srgbClr val="C00000"/>
                </a:solidFill>
                <a:latin typeface="Consolas" panose="020B0609020204030204" pitchFamily="49" charset="0"/>
              </a:rPr>
              <a:t>Plot frontier max </a:t>
            </a:r>
            <a:r>
              <a:rPr lang="en-US" sz="1200" dirty="0" err="1">
                <a:solidFill>
                  <a:srgbClr val="C00000"/>
                </a:solidFill>
                <a:latin typeface="Consolas" panose="020B0609020204030204" pitchFamily="49" charset="0"/>
              </a:rPr>
              <a:t>sharpe</a:t>
            </a:r>
            <a:r>
              <a:rPr lang="en-US" sz="1200" dirty="0">
                <a:solidFill>
                  <a:srgbClr val="C00000"/>
                </a:solidFill>
                <a:latin typeface="Consolas" panose="020B0609020204030204" pitchFamily="49" charset="0"/>
              </a:rPr>
              <a:t> * min volatility values with a scatterplot</a:t>
            </a:r>
          </a:p>
          <a:p>
            <a:r>
              <a:rPr lang="en-US" sz="1200" dirty="0" err="1">
                <a:solidFill>
                  <a:srgbClr val="3366FF"/>
                </a:solidFill>
                <a:latin typeface="Consolas" panose="020B0609020204030204" pitchFamily="49" charset="0"/>
              </a:rPr>
              <a:t>plt.style.use</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seaborn</a:t>
            </a:r>
            <a:r>
              <a:rPr lang="en-US" sz="1200" dirty="0">
                <a:solidFill>
                  <a:srgbClr val="3366FF"/>
                </a:solidFill>
                <a:latin typeface="Consolas" panose="020B0609020204030204" pitchFamily="49" charset="0"/>
              </a:rPr>
              <a:t>-dark')</a:t>
            </a:r>
          </a:p>
          <a:p>
            <a:r>
              <a:rPr lang="en-US" sz="1200" dirty="0" err="1">
                <a:solidFill>
                  <a:srgbClr val="3366FF"/>
                </a:solidFill>
                <a:latin typeface="Consolas" panose="020B0609020204030204" pitchFamily="49" charset="0"/>
              </a:rPr>
              <a:t>df.plot.scatter</a:t>
            </a:r>
            <a:r>
              <a:rPr lang="en-US" sz="1200" dirty="0">
                <a:solidFill>
                  <a:srgbClr val="3366FF"/>
                </a:solidFill>
                <a:latin typeface="Consolas" panose="020B0609020204030204" pitchFamily="49" charset="0"/>
              </a:rPr>
              <a:t>(x='Volatility', y = 'Returns', c = 'Sharpe Ratio',</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cmap</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RdYlGn</a:t>
            </a:r>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edgecolors</a:t>
            </a:r>
            <a:r>
              <a:rPr lang="en-US" sz="1200" dirty="0">
                <a:solidFill>
                  <a:srgbClr val="3366FF"/>
                </a:solidFill>
                <a:latin typeface="Consolas" panose="020B0609020204030204" pitchFamily="49" charset="0"/>
              </a:rPr>
              <a:t> = 'black', </a:t>
            </a:r>
            <a:r>
              <a:rPr lang="en-US" sz="1200" dirty="0" err="1">
                <a:solidFill>
                  <a:srgbClr val="3366FF"/>
                </a:solidFill>
                <a:latin typeface="Consolas" panose="020B0609020204030204" pitchFamily="49" charset="0"/>
              </a:rPr>
              <a:t>figsize</a:t>
            </a:r>
            <a:r>
              <a:rPr lang="en-US" sz="1200" dirty="0">
                <a:solidFill>
                  <a:srgbClr val="3366FF"/>
                </a:solidFill>
                <a:latin typeface="Consolas" panose="020B0609020204030204" pitchFamily="49" charset="0"/>
              </a:rPr>
              <a:t> = (10,8), grid = True)</a:t>
            </a:r>
          </a:p>
          <a:p>
            <a:r>
              <a:rPr lang="en-US" sz="1200" dirty="0" err="1">
                <a:solidFill>
                  <a:srgbClr val="3366FF"/>
                </a:solidFill>
                <a:latin typeface="Consolas" panose="020B0609020204030204" pitchFamily="49" charset="0"/>
              </a:rPr>
              <a:t>plt.xlabel</a:t>
            </a:r>
            <a:r>
              <a:rPr lang="en-US" sz="1200" dirty="0">
                <a:solidFill>
                  <a:srgbClr val="3366FF"/>
                </a:solidFill>
                <a:latin typeface="Consolas" panose="020B0609020204030204" pitchFamily="49" charset="0"/>
              </a:rPr>
              <a:t>('Volatility (Std. Deviation)')</a:t>
            </a:r>
          </a:p>
          <a:p>
            <a:r>
              <a:rPr lang="en-US" sz="1200" dirty="0" err="1">
                <a:solidFill>
                  <a:srgbClr val="3366FF"/>
                </a:solidFill>
                <a:latin typeface="Consolas" panose="020B0609020204030204" pitchFamily="49" charset="0"/>
              </a:rPr>
              <a:t>plt.ylabel</a:t>
            </a:r>
            <a:r>
              <a:rPr lang="en-US" sz="1200" dirty="0">
                <a:solidFill>
                  <a:srgbClr val="3366FF"/>
                </a:solidFill>
                <a:latin typeface="Consolas" panose="020B0609020204030204" pitchFamily="49" charset="0"/>
              </a:rPr>
              <a:t>('Expected Returns')</a:t>
            </a:r>
          </a:p>
          <a:p>
            <a:r>
              <a:rPr lang="en-US" sz="1200" dirty="0" err="1">
                <a:solidFill>
                  <a:srgbClr val="3366FF"/>
                </a:solidFill>
                <a:latin typeface="Consolas" panose="020B0609020204030204" pitchFamily="49" charset="0"/>
              </a:rPr>
              <a:t>plt.title</a:t>
            </a:r>
            <a:r>
              <a:rPr lang="en-US" sz="1200" dirty="0">
                <a:solidFill>
                  <a:srgbClr val="3366FF"/>
                </a:solidFill>
                <a:latin typeface="Consolas" panose="020B0609020204030204" pitchFamily="49" charset="0"/>
              </a:rPr>
              <a:t>('Efficient Frontier')</a:t>
            </a:r>
          </a:p>
          <a:p>
            <a:r>
              <a:rPr lang="en-US" sz="1200" dirty="0" err="1">
                <a:solidFill>
                  <a:srgbClr val="3366FF"/>
                </a:solidFill>
                <a:latin typeface="Consolas" panose="020B0609020204030204" pitchFamily="49" charset="0"/>
              </a:rPr>
              <a:t>plt.show</a:t>
            </a:r>
            <a:r>
              <a:rPr lang="en-US" sz="1200" dirty="0">
                <a:solidFill>
                  <a:srgbClr val="3366FF"/>
                </a:solidFill>
                <a:latin typeface="Consolas" panose="020B0609020204030204" pitchFamily="49" charset="0"/>
              </a:rPr>
              <a:t>()</a:t>
            </a:r>
            <a:endParaRPr lang="en-US" sz="1200" dirty="0">
              <a:solidFill>
                <a:srgbClr val="3366FF"/>
              </a:solidFill>
              <a:latin typeface="Consolas" panose="020B0609020204030204" pitchFamily="49" charset="0"/>
            </a:endParaRPr>
          </a:p>
        </p:txBody>
      </p:sp>
      <p:sp>
        <p:nvSpPr>
          <p:cNvPr id="3" name="Rectangle 2"/>
          <p:cNvSpPr/>
          <p:nvPr/>
        </p:nvSpPr>
        <p:spPr>
          <a:xfrm>
            <a:off x="91281" y="579437"/>
            <a:ext cx="7391400" cy="369332"/>
          </a:xfrm>
          <a:prstGeom prst="rect">
            <a:avLst/>
          </a:prstGeom>
        </p:spPr>
        <p:txBody>
          <a:bodyPr wrap="square">
            <a:spAutoFit/>
          </a:bodyPr>
          <a:lstStyle/>
          <a:p>
            <a:pPr fontAlgn="base"/>
            <a:r>
              <a:rPr lang="en-US" sz="1400" b="1" dirty="0" smtClean="0">
                <a:latin typeface="Tahoma" panose="020B0604030504040204" pitchFamily="34" charset="0"/>
                <a:ea typeface="Tahoma" panose="020B0604030504040204" pitchFamily="34" charset="0"/>
                <a:cs typeface="Tahoma" panose="020B0604030504040204" pitchFamily="34" charset="0"/>
              </a:rPr>
              <a:t>Case -6 </a:t>
            </a:r>
            <a:r>
              <a:rPr lang="en-US" b="1" dirty="0"/>
              <a:t>Efficient Frontier &amp; Portfolio Optimization with Python </a:t>
            </a:r>
          </a:p>
        </p:txBody>
      </p:sp>
      <p:sp>
        <p:nvSpPr>
          <p:cNvPr id="4" name="Rectangle 3"/>
          <p:cNvSpPr/>
          <p:nvPr/>
        </p:nvSpPr>
        <p:spPr>
          <a:xfrm>
            <a:off x="91281" y="8715216"/>
            <a:ext cx="7086600" cy="253916"/>
          </a:xfrm>
          <a:prstGeom prst="rect">
            <a:avLst/>
          </a:prstGeom>
        </p:spPr>
        <p:txBody>
          <a:bodyPr wrap="square">
            <a:spAutoFit/>
          </a:bodyPr>
          <a:lstStyle/>
          <a:p>
            <a:r>
              <a:rPr lang="en-US" sz="1050" dirty="0">
                <a:hlinkClick r:id="rId2"/>
              </a:rPr>
              <a:t>https://medium.com/python-data/efficient-frontier-portfolio-optimization-with-python-part-2-2-2fe23413ad94</a:t>
            </a:r>
            <a:endParaRPr lang="en-US" sz="1050" dirty="0" smtClean="0"/>
          </a:p>
        </p:txBody>
      </p:sp>
      <p:pic>
        <p:nvPicPr>
          <p:cNvPr id="5" name="Picture 4"/>
          <p:cNvPicPr>
            <a:picLocks noChangeAspect="1"/>
          </p:cNvPicPr>
          <p:nvPr/>
        </p:nvPicPr>
        <p:blipFill>
          <a:blip r:embed="rId3"/>
          <a:stretch>
            <a:fillRect/>
          </a:stretch>
        </p:blipFill>
        <p:spPr>
          <a:xfrm>
            <a:off x="167481" y="3072427"/>
            <a:ext cx="5334000" cy="3450610"/>
          </a:xfrm>
          <a:prstGeom prst="rect">
            <a:avLst/>
          </a:prstGeom>
        </p:spPr>
      </p:pic>
      <p:sp>
        <p:nvSpPr>
          <p:cNvPr id="6" name="Rectangle 5"/>
          <p:cNvSpPr/>
          <p:nvPr/>
        </p:nvSpPr>
        <p:spPr>
          <a:xfrm>
            <a:off x="167481" y="6626444"/>
            <a:ext cx="5575300" cy="461665"/>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let’s try to locate the optimal portfolio and another portfolio with the minimum volatility for the most risk-averse investor out there:</a:t>
            </a:r>
          </a:p>
        </p:txBody>
      </p:sp>
      <p:sp>
        <p:nvSpPr>
          <p:cNvPr id="7" name="Rectangle 6"/>
          <p:cNvSpPr/>
          <p:nvPr/>
        </p:nvSpPr>
        <p:spPr>
          <a:xfrm>
            <a:off x="91280" y="7086977"/>
            <a:ext cx="5556927" cy="1569660"/>
          </a:xfrm>
          <a:prstGeom prst="rect">
            <a:avLst/>
          </a:prstGeom>
        </p:spPr>
        <p:txBody>
          <a:bodyPr wrap="square">
            <a:spAutoFit/>
          </a:bodyPr>
          <a:lstStyle/>
          <a:p>
            <a:r>
              <a:rPr lang="en-US" sz="1200" dirty="0">
                <a:solidFill>
                  <a:srgbClr val="C00000"/>
                </a:solidFill>
                <a:latin typeface="Consolas" panose="020B0609020204030204" pitchFamily="49" charset="0"/>
              </a:rPr>
              <a:t>##find min Volatility and max </a:t>
            </a:r>
            <a:r>
              <a:rPr lang="en-US" sz="1200" dirty="0" err="1">
                <a:solidFill>
                  <a:srgbClr val="C00000"/>
                </a:solidFill>
                <a:latin typeface="Consolas" panose="020B0609020204030204" pitchFamily="49" charset="0"/>
              </a:rPr>
              <a:t>sharpe</a:t>
            </a:r>
            <a:r>
              <a:rPr lang="en-US" sz="1200" dirty="0">
                <a:solidFill>
                  <a:srgbClr val="C00000"/>
                </a:solidFill>
                <a:latin typeface="Consolas" panose="020B0609020204030204" pitchFamily="49" charset="0"/>
              </a:rPr>
              <a:t> value in the </a:t>
            </a:r>
            <a:r>
              <a:rPr lang="en-US" sz="1200" dirty="0" err="1">
                <a:solidFill>
                  <a:srgbClr val="C00000"/>
                </a:solidFill>
                <a:latin typeface="Consolas" panose="020B0609020204030204" pitchFamily="49" charset="0"/>
              </a:rPr>
              <a:t>dataframe</a:t>
            </a:r>
            <a:endParaRPr lang="en-US" sz="1200" dirty="0">
              <a:solidFill>
                <a:srgbClr val="C00000"/>
              </a:solidFill>
              <a:latin typeface="Consolas" panose="020B0609020204030204" pitchFamily="49" charset="0"/>
            </a:endParaRPr>
          </a:p>
          <a:p>
            <a:r>
              <a:rPr lang="en-US" sz="1200" dirty="0" err="1">
                <a:solidFill>
                  <a:srgbClr val="3366FF"/>
                </a:solidFill>
                <a:latin typeface="Consolas" panose="020B0609020204030204" pitchFamily="49" charset="0"/>
              </a:rPr>
              <a:t>min_volatility</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df</a:t>
            </a:r>
            <a:r>
              <a:rPr lang="en-US" sz="1200" dirty="0">
                <a:solidFill>
                  <a:srgbClr val="3366FF"/>
                </a:solidFill>
                <a:latin typeface="Consolas" panose="020B0609020204030204" pitchFamily="49" charset="0"/>
              </a:rPr>
              <a:t>['Volatility'].min()</a:t>
            </a:r>
          </a:p>
          <a:p>
            <a:r>
              <a:rPr lang="en-US" sz="1200" dirty="0" err="1">
                <a:solidFill>
                  <a:srgbClr val="3366FF"/>
                </a:solidFill>
                <a:latin typeface="Consolas" panose="020B0609020204030204" pitchFamily="49" charset="0"/>
              </a:rPr>
              <a:t>max_sharpe</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df</a:t>
            </a:r>
            <a:r>
              <a:rPr lang="en-US" sz="1200" dirty="0">
                <a:solidFill>
                  <a:srgbClr val="3366FF"/>
                </a:solidFill>
                <a:latin typeface="Consolas" panose="020B0609020204030204" pitchFamily="49" charset="0"/>
              </a:rPr>
              <a:t>['Sharpe Ratio'].max()</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##Use the min, max values to locate and create the two special portfolio</a:t>
            </a:r>
          </a:p>
          <a:p>
            <a:r>
              <a:rPr lang="en-US" sz="1200" dirty="0" err="1">
                <a:solidFill>
                  <a:srgbClr val="3366FF"/>
                </a:solidFill>
                <a:latin typeface="Consolas" panose="020B0609020204030204" pitchFamily="49" charset="0"/>
              </a:rPr>
              <a:t>sharpe_portfolio</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df.loc</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df</a:t>
            </a:r>
            <a:r>
              <a:rPr lang="en-US" sz="1200" dirty="0">
                <a:solidFill>
                  <a:srgbClr val="3366FF"/>
                </a:solidFill>
                <a:latin typeface="Consolas" panose="020B0609020204030204" pitchFamily="49" charset="0"/>
              </a:rPr>
              <a:t>['Sharpe Ratio'] == </a:t>
            </a:r>
            <a:r>
              <a:rPr lang="en-US" sz="1200" dirty="0" err="1">
                <a:solidFill>
                  <a:srgbClr val="3366FF"/>
                </a:solidFill>
                <a:latin typeface="Consolas" panose="020B0609020204030204" pitchFamily="49" charset="0"/>
              </a:rPr>
              <a:t>max_sharpe</a:t>
            </a:r>
            <a:r>
              <a:rPr lang="en-US" sz="1200" dirty="0">
                <a:solidFill>
                  <a:srgbClr val="3366FF"/>
                </a:solidFill>
                <a:latin typeface="Consolas" panose="020B0609020204030204" pitchFamily="49" charset="0"/>
              </a:rPr>
              <a:t>]</a:t>
            </a:r>
          </a:p>
          <a:p>
            <a:r>
              <a:rPr lang="en-US" sz="1200" dirty="0" err="1">
                <a:solidFill>
                  <a:srgbClr val="3366FF"/>
                </a:solidFill>
                <a:latin typeface="Consolas" panose="020B0609020204030204" pitchFamily="49" charset="0"/>
              </a:rPr>
              <a:t>min_variance_port</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df.loc</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df</a:t>
            </a:r>
            <a:r>
              <a:rPr lang="en-US" sz="1200" dirty="0">
                <a:solidFill>
                  <a:srgbClr val="3366FF"/>
                </a:solidFill>
                <a:latin typeface="Consolas" panose="020B0609020204030204" pitchFamily="49" charset="0"/>
              </a:rPr>
              <a:t>['Volatility'] == </a:t>
            </a:r>
            <a:r>
              <a:rPr lang="en-US" sz="1200" dirty="0" err="1">
                <a:solidFill>
                  <a:srgbClr val="3366FF"/>
                </a:solidFill>
                <a:latin typeface="Consolas" panose="020B0609020204030204" pitchFamily="49" charset="0"/>
              </a:rPr>
              <a:t>min_volatility</a:t>
            </a:r>
            <a:r>
              <a:rPr lang="en-US" sz="1200" dirty="0">
                <a:solidFill>
                  <a:srgbClr val="3366FF"/>
                </a:solidFill>
                <a:latin typeface="Consolas" panose="020B0609020204030204" pitchFamily="49" charset="0"/>
              </a:rPr>
              <a:t>]</a:t>
            </a:r>
          </a:p>
        </p:txBody>
      </p:sp>
      <p:sp>
        <p:nvSpPr>
          <p:cNvPr id="8" name="Rectangle 7"/>
          <p:cNvSpPr/>
          <p:nvPr/>
        </p:nvSpPr>
        <p:spPr>
          <a:xfrm>
            <a:off x="5543376" y="955972"/>
            <a:ext cx="5575300" cy="461665"/>
          </a:xfrm>
          <a:prstGeom prst="rect">
            <a:avLst/>
          </a:prstGeom>
        </p:spPr>
        <p:txBody>
          <a:bodyPr>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An Efficient Frontier with a highlight of the optimal (as per the risk-adjusted return metric) portfolio and a portfolio with the minimum volatility.</a:t>
            </a:r>
          </a:p>
        </p:txBody>
      </p:sp>
      <p:pic>
        <p:nvPicPr>
          <p:cNvPr id="9" name="Picture 8"/>
          <p:cNvPicPr>
            <a:picLocks noChangeAspect="1"/>
          </p:cNvPicPr>
          <p:nvPr/>
        </p:nvPicPr>
        <p:blipFill>
          <a:blip r:embed="rId3"/>
          <a:stretch>
            <a:fillRect/>
          </a:stretch>
        </p:blipFill>
        <p:spPr>
          <a:xfrm>
            <a:off x="5742781" y="1417637"/>
            <a:ext cx="5092700" cy="3200401"/>
          </a:xfrm>
          <a:prstGeom prst="rect">
            <a:avLst/>
          </a:prstGeom>
        </p:spPr>
      </p:pic>
      <p:sp>
        <p:nvSpPr>
          <p:cNvPr id="10" name="Rectangle 9"/>
          <p:cNvSpPr/>
          <p:nvPr/>
        </p:nvSpPr>
        <p:spPr>
          <a:xfrm>
            <a:off x="5648207" y="4648152"/>
            <a:ext cx="5470469" cy="3416320"/>
          </a:xfrm>
          <a:prstGeom prst="rect">
            <a:avLst/>
          </a:prstGeom>
        </p:spPr>
        <p:txBody>
          <a:bodyPr wrap="square">
            <a:spAutoFit/>
          </a:bodyPr>
          <a:lstStyle/>
          <a:p>
            <a:r>
              <a:rPr lang="en-US" sz="1200" dirty="0">
                <a:solidFill>
                  <a:srgbClr val="C00000"/>
                </a:solidFill>
                <a:latin typeface="Consolas" panose="020B0609020204030204" pitchFamily="49" charset="0"/>
              </a:rPr>
              <a:t>##Plot frontier max </a:t>
            </a:r>
            <a:r>
              <a:rPr lang="en-US" sz="1200" dirty="0" err="1">
                <a:solidFill>
                  <a:srgbClr val="C00000"/>
                </a:solidFill>
                <a:latin typeface="Consolas" panose="020B0609020204030204" pitchFamily="49" charset="0"/>
              </a:rPr>
              <a:t>sharpe</a:t>
            </a:r>
            <a:r>
              <a:rPr lang="en-US" sz="1200" dirty="0">
                <a:solidFill>
                  <a:srgbClr val="C00000"/>
                </a:solidFill>
                <a:latin typeface="Consolas" panose="020B0609020204030204" pitchFamily="49" charset="0"/>
              </a:rPr>
              <a:t> &amp; min volatility values with a scatterplot</a:t>
            </a:r>
          </a:p>
          <a:p>
            <a:r>
              <a:rPr lang="en-US" sz="1200" dirty="0" err="1">
                <a:solidFill>
                  <a:srgbClr val="3366FF"/>
                </a:solidFill>
                <a:latin typeface="Consolas" panose="020B0609020204030204" pitchFamily="49" charset="0"/>
              </a:rPr>
              <a:t>plt.style.use</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seaborn</a:t>
            </a:r>
            <a:r>
              <a:rPr lang="en-US" sz="1200" dirty="0">
                <a:solidFill>
                  <a:srgbClr val="3366FF"/>
                </a:solidFill>
                <a:latin typeface="Consolas" panose="020B0609020204030204" pitchFamily="49" charset="0"/>
              </a:rPr>
              <a:t>-dark')</a:t>
            </a:r>
          </a:p>
          <a:p>
            <a:r>
              <a:rPr lang="en-US" sz="1200" dirty="0" err="1">
                <a:solidFill>
                  <a:srgbClr val="3366FF"/>
                </a:solidFill>
                <a:latin typeface="Consolas" panose="020B0609020204030204" pitchFamily="49" charset="0"/>
              </a:rPr>
              <a:t>df.plot.scatter</a:t>
            </a:r>
            <a:r>
              <a:rPr lang="en-US" sz="1200" dirty="0">
                <a:solidFill>
                  <a:srgbClr val="3366FF"/>
                </a:solidFill>
                <a:latin typeface="Consolas" panose="020B0609020204030204" pitchFamily="49" charset="0"/>
              </a:rPr>
              <a:t>(x='Volatility', y='Returns', c='Sharpe Ratio',</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cmap</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RdYlGn</a:t>
            </a:r>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edgecolors</a:t>
            </a:r>
            <a:r>
              <a:rPr lang="en-US" sz="1200" dirty="0">
                <a:solidFill>
                  <a:srgbClr val="3366FF"/>
                </a:solidFill>
                <a:latin typeface="Consolas" panose="020B0609020204030204" pitchFamily="49" charset="0"/>
              </a:rPr>
              <a:t>='black', </a:t>
            </a:r>
            <a:r>
              <a:rPr lang="en-US" sz="1200" dirty="0" err="1">
                <a:solidFill>
                  <a:srgbClr val="3366FF"/>
                </a:solidFill>
                <a:latin typeface="Consolas" panose="020B0609020204030204" pitchFamily="49" charset="0"/>
              </a:rPr>
              <a:t>figsize</a:t>
            </a:r>
            <a:r>
              <a:rPr lang="en-US" sz="1200" dirty="0">
                <a:solidFill>
                  <a:srgbClr val="3366FF"/>
                </a:solidFill>
                <a:latin typeface="Consolas" panose="020B0609020204030204" pitchFamily="49" charset="0"/>
              </a:rPr>
              <a:t>=(10, 8), grid=True)</a:t>
            </a:r>
          </a:p>
          <a:p>
            <a:r>
              <a:rPr lang="en-US" sz="1200" dirty="0" err="1">
                <a:solidFill>
                  <a:srgbClr val="3366FF"/>
                </a:solidFill>
                <a:latin typeface="Consolas" panose="020B0609020204030204" pitchFamily="49" charset="0"/>
              </a:rPr>
              <a:t>plt.scatter</a:t>
            </a:r>
            <a:r>
              <a:rPr lang="en-US" sz="1200" dirty="0">
                <a:solidFill>
                  <a:srgbClr val="3366FF"/>
                </a:solidFill>
                <a:latin typeface="Consolas" panose="020B0609020204030204" pitchFamily="49" charset="0"/>
              </a:rPr>
              <a:t>(x= </a:t>
            </a:r>
            <a:r>
              <a:rPr lang="en-US" sz="1200" dirty="0" err="1">
                <a:solidFill>
                  <a:srgbClr val="3366FF"/>
                </a:solidFill>
                <a:latin typeface="Consolas" panose="020B0609020204030204" pitchFamily="49" charset="0"/>
              </a:rPr>
              <a:t>sharpe_portfolio</a:t>
            </a:r>
            <a:r>
              <a:rPr lang="en-US" sz="1200" dirty="0">
                <a:solidFill>
                  <a:srgbClr val="3366FF"/>
                </a:solidFill>
                <a:latin typeface="Consolas" panose="020B0609020204030204" pitchFamily="49" charset="0"/>
              </a:rPr>
              <a:t>['Volatility'], y = </a:t>
            </a:r>
            <a:r>
              <a:rPr lang="en-US" sz="1200" dirty="0" err="1">
                <a:solidFill>
                  <a:srgbClr val="3366FF"/>
                </a:solidFill>
                <a:latin typeface="Consolas" panose="020B0609020204030204" pitchFamily="49" charset="0"/>
              </a:rPr>
              <a:t>sharpe_portfolio</a:t>
            </a:r>
            <a:r>
              <a:rPr lang="en-US" sz="1200" dirty="0">
                <a:solidFill>
                  <a:srgbClr val="3366FF"/>
                </a:solidFill>
                <a:latin typeface="Consolas" panose="020B0609020204030204" pitchFamily="49" charset="0"/>
              </a:rPr>
              <a:t>['Returns'], c = 'red', marker = 'D', s=200)</a:t>
            </a:r>
          </a:p>
          <a:p>
            <a:r>
              <a:rPr lang="en-US" sz="1200" dirty="0" err="1">
                <a:solidFill>
                  <a:srgbClr val="3366FF"/>
                </a:solidFill>
                <a:latin typeface="Consolas" panose="020B0609020204030204" pitchFamily="49" charset="0"/>
              </a:rPr>
              <a:t>plt.scatter</a:t>
            </a:r>
            <a:r>
              <a:rPr lang="en-US" sz="1200" dirty="0">
                <a:solidFill>
                  <a:srgbClr val="3366FF"/>
                </a:solidFill>
                <a:latin typeface="Consolas" panose="020B0609020204030204" pitchFamily="49" charset="0"/>
              </a:rPr>
              <a:t>(x = </a:t>
            </a:r>
            <a:r>
              <a:rPr lang="en-US" sz="1200" dirty="0" err="1">
                <a:solidFill>
                  <a:srgbClr val="3366FF"/>
                </a:solidFill>
                <a:latin typeface="Consolas" panose="020B0609020204030204" pitchFamily="49" charset="0"/>
              </a:rPr>
              <a:t>min_variance_port</a:t>
            </a:r>
            <a:r>
              <a:rPr lang="en-US" sz="1200" dirty="0">
                <a:solidFill>
                  <a:srgbClr val="3366FF"/>
                </a:solidFill>
                <a:latin typeface="Consolas" panose="020B0609020204030204" pitchFamily="49" charset="0"/>
              </a:rPr>
              <a:t>['Volatility'], y = </a:t>
            </a:r>
            <a:r>
              <a:rPr lang="en-US" sz="1200" dirty="0" err="1">
                <a:solidFill>
                  <a:srgbClr val="3366FF"/>
                </a:solidFill>
                <a:latin typeface="Consolas" panose="020B0609020204030204" pitchFamily="49" charset="0"/>
              </a:rPr>
              <a:t>min_variance_port</a:t>
            </a:r>
            <a:r>
              <a:rPr lang="en-US" sz="1200" dirty="0">
                <a:solidFill>
                  <a:srgbClr val="3366FF"/>
                </a:solidFill>
                <a:latin typeface="Consolas" panose="020B0609020204030204" pitchFamily="49" charset="0"/>
              </a:rPr>
              <a:t>['Returns', c ='blue', </a:t>
            </a:r>
            <a:r>
              <a:rPr lang="en-US" sz="1200" dirty="0" err="1">
                <a:solidFill>
                  <a:srgbClr val="3366FF"/>
                </a:solidFill>
                <a:latin typeface="Consolas" panose="020B0609020204030204" pitchFamily="49" charset="0"/>
              </a:rPr>
              <a:t>markder</a:t>
            </a:r>
            <a:r>
              <a:rPr lang="en-US" sz="1200" dirty="0">
                <a:solidFill>
                  <a:srgbClr val="3366FF"/>
                </a:solidFill>
                <a:latin typeface="Consolas" panose="020B0609020204030204" pitchFamily="49" charset="0"/>
              </a:rPr>
              <a:t> = 'D', s= 200)</a:t>
            </a:r>
          </a:p>
          <a:p>
            <a:r>
              <a:rPr lang="en-US" sz="1200" dirty="0" err="1">
                <a:solidFill>
                  <a:srgbClr val="3366FF"/>
                </a:solidFill>
                <a:latin typeface="Consolas" panose="020B0609020204030204" pitchFamily="49" charset="0"/>
              </a:rPr>
              <a:t>plt.xlabel</a:t>
            </a:r>
            <a:r>
              <a:rPr lang="en-US" sz="1200" dirty="0">
                <a:solidFill>
                  <a:srgbClr val="3366FF"/>
                </a:solidFill>
                <a:latin typeface="Consolas" panose="020B0609020204030204" pitchFamily="49" charset="0"/>
              </a:rPr>
              <a:t>('Volatility (Std. Deviation)') </a:t>
            </a:r>
          </a:p>
          <a:p>
            <a:r>
              <a:rPr lang="en-US" sz="1200" dirty="0" err="1">
                <a:solidFill>
                  <a:srgbClr val="3366FF"/>
                </a:solidFill>
                <a:latin typeface="Consolas" panose="020B0609020204030204" pitchFamily="49" charset="0"/>
              </a:rPr>
              <a:t>plt.ylabel</a:t>
            </a:r>
            <a:r>
              <a:rPr lang="en-US" sz="1200" dirty="0">
                <a:solidFill>
                  <a:srgbClr val="3366FF"/>
                </a:solidFill>
                <a:latin typeface="Consolas" panose="020B0609020204030204" pitchFamily="49" charset="0"/>
              </a:rPr>
              <a:t>('Expected Returns')</a:t>
            </a:r>
          </a:p>
          <a:p>
            <a:r>
              <a:rPr lang="en-US" sz="1200" dirty="0" err="1">
                <a:solidFill>
                  <a:srgbClr val="3366FF"/>
                </a:solidFill>
                <a:latin typeface="Consolas" panose="020B0609020204030204" pitchFamily="49" charset="0"/>
              </a:rPr>
              <a:t>plt.title</a:t>
            </a:r>
            <a:r>
              <a:rPr lang="en-US" sz="1200" dirty="0">
                <a:solidFill>
                  <a:srgbClr val="3366FF"/>
                </a:solidFill>
                <a:latin typeface="Consolas" panose="020B0609020204030204" pitchFamily="49" charset="0"/>
              </a:rPr>
              <a:t>('Efficient Frontier')</a:t>
            </a:r>
          </a:p>
          <a:p>
            <a:r>
              <a:rPr lang="en-US" sz="1200" dirty="0" err="1">
                <a:solidFill>
                  <a:srgbClr val="3366FF"/>
                </a:solidFill>
                <a:latin typeface="Consolas" panose="020B0609020204030204" pitchFamily="49" charset="0"/>
              </a:rPr>
              <a:t>plt.show</a:t>
            </a:r>
            <a:r>
              <a:rPr lang="en-US" sz="1200" dirty="0">
                <a:solidFill>
                  <a:srgbClr val="3366FF"/>
                </a:solidFill>
                <a:latin typeface="Consolas" panose="020B0609020204030204" pitchFamily="49" charset="0"/>
              </a:rPr>
              <a:t>()</a:t>
            </a:r>
          </a:p>
          <a:p>
            <a:endParaRPr lang="en-US" sz="1200" dirty="0">
              <a:solidFill>
                <a:srgbClr val="C00000"/>
              </a:solidFill>
              <a:latin typeface="Consolas" panose="020B0609020204030204" pitchFamily="49" charset="0"/>
            </a:endParaRPr>
          </a:p>
          <a:p>
            <a:r>
              <a:rPr lang="en-US" sz="1200" dirty="0">
                <a:solidFill>
                  <a:srgbClr val="C00000"/>
                </a:solidFill>
                <a:latin typeface="Consolas" panose="020B0609020204030204" pitchFamily="49" charset="0"/>
              </a:rPr>
              <a:t>###</a:t>
            </a:r>
          </a:p>
          <a:p>
            <a:r>
              <a:rPr lang="en-US" sz="1200" dirty="0">
                <a:solidFill>
                  <a:srgbClr val="3366FF"/>
                </a:solidFill>
                <a:latin typeface="Consolas" panose="020B0609020204030204" pitchFamily="49" charset="0"/>
              </a:rPr>
              <a:t>print(</a:t>
            </a:r>
            <a:r>
              <a:rPr lang="en-US" sz="1200" dirty="0" err="1">
                <a:solidFill>
                  <a:srgbClr val="3366FF"/>
                </a:solidFill>
                <a:latin typeface="Consolas" panose="020B0609020204030204" pitchFamily="49" charset="0"/>
              </a:rPr>
              <a:t>min_variance_port.T</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print(</a:t>
            </a:r>
            <a:r>
              <a:rPr lang="en-US" sz="1200" dirty="0" err="1">
                <a:solidFill>
                  <a:srgbClr val="3366FF"/>
                </a:solidFill>
                <a:latin typeface="Consolas" panose="020B0609020204030204" pitchFamily="49" charset="0"/>
              </a:rPr>
              <a:t>sharpe_portfolio.T</a:t>
            </a:r>
            <a:r>
              <a:rPr lang="en-US" sz="1200" dirty="0">
                <a:solidFill>
                  <a:srgbClr val="3366FF"/>
                </a:solidFill>
                <a:latin typeface="Consolas" panose="020B0609020204030204" pitchFamily="49" charset="0"/>
              </a:rPr>
              <a:t>)</a:t>
            </a:r>
          </a:p>
        </p:txBody>
      </p:sp>
    </p:spTree>
    <p:extLst>
      <p:ext uri="{BB962C8B-B14F-4D97-AF65-F5344CB8AC3E}">
        <p14:creationId xmlns:p14="http://schemas.microsoft.com/office/powerpoint/2010/main" val="3166807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18328401"/>
              </p:ext>
            </p:extLst>
          </p:nvPr>
        </p:nvGraphicFramePr>
        <p:xfrm>
          <a:off x="167481" y="960437"/>
          <a:ext cx="3581400" cy="2133600"/>
        </p:xfrm>
        <a:graphic>
          <a:graphicData uri="http://schemas.openxmlformats.org/drawingml/2006/table">
            <a:tbl>
              <a:tblPr/>
              <a:tblGrid>
                <a:gridCol w="1041917">
                  <a:extLst>
                    <a:ext uri="{9D8B030D-6E8A-4147-A177-3AD203B41FA5}">
                      <a16:colId xmlns:a16="http://schemas.microsoft.com/office/drawing/2014/main" val="4039388174"/>
                    </a:ext>
                  </a:extLst>
                </a:gridCol>
                <a:gridCol w="1306286">
                  <a:extLst>
                    <a:ext uri="{9D8B030D-6E8A-4147-A177-3AD203B41FA5}">
                      <a16:colId xmlns:a16="http://schemas.microsoft.com/office/drawing/2014/main" val="2397598556"/>
                    </a:ext>
                  </a:extLst>
                </a:gridCol>
                <a:gridCol w="1233197">
                  <a:extLst>
                    <a:ext uri="{9D8B030D-6E8A-4147-A177-3AD203B41FA5}">
                      <a16:colId xmlns:a16="http://schemas.microsoft.com/office/drawing/2014/main" val="425610296"/>
                    </a:ext>
                  </a:extLst>
                </a:gridCol>
              </a:tblGrid>
              <a:tr h="304800">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min_variance_port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sharpe_portfolio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265008"/>
                  </a:ext>
                </a:extLst>
              </a:tr>
              <a:tr h="228600">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Returns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1"/>
                          </a:solidFill>
                          <a:effectLst/>
                          <a:latin typeface="Tahoma" panose="020B0604030504040204" pitchFamily="34" charset="0"/>
                          <a:ea typeface="Tahoma" panose="020B0604030504040204" pitchFamily="34" charset="0"/>
                          <a:cs typeface="Tahoma" panose="020B0604030504040204" pitchFamily="34" charset="0"/>
                        </a:rPr>
                        <a:t>0.0455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2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0.11527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3540688569"/>
                  </a:ext>
                </a:extLst>
              </a:tr>
              <a:tr h="228600">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Volatility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Tahoma" panose="020B0604030504040204" pitchFamily="34" charset="0"/>
                          <a:ea typeface="Tahoma" panose="020B0604030504040204" pitchFamily="34" charset="0"/>
                          <a:cs typeface="Tahoma" panose="020B0604030504040204" pitchFamily="34" charset="0"/>
                        </a:rPr>
                        <a:t>0.1386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200" b="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0.18052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3585748836"/>
                  </a:ext>
                </a:extLst>
              </a:tr>
              <a:tr h="228600">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Sharpe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0.3288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0.63851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6562146"/>
                  </a:ext>
                </a:extLst>
              </a:tr>
              <a:tr h="228600">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CNP Weight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0.2342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0.42241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624705"/>
                  </a:ext>
                </a:extLst>
              </a:tr>
              <a:tr h="228600">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F Weight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0.107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0.00048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30355"/>
                  </a:ext>
                </a:extLst>
              </a:tr>
              <a:tr h="228600">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WMT Weight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0.3697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0.00554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360899"/>
                  </a:ext>
                </a:extLst>
              </a:tr>
              <a:tr h="228600">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GE Weight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0.2833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0.33354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107572"/>
                  </a:ext>
                </a:extLst>
              </a:tr>
              <a:tr h="228600">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TSLA Weight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0.0055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0.23801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17034"/>
                  </a:ext>
                </a:extLst>
              </a:tr>
            </a:tbl>
          </a:graphicData>
        </a:graphic>
      </p:graphicFrame>
      <p:sp>
        <p:nvSpPr>
          <p:cNvPr id="3" name="Rectangle 2"/>
          <p:cNvSpPr/>
          <p:nvPr/>
        </p:nvSpPr>
        <p:spPr>
          <a:xfrm>
            <a:off x="91281" y="579437"/>
            <a:ext cx="7391400" cy="369332"/>
          </a:xfrm>
          <a:prstGeom prst="rect">
            <a:avLst/>
          </a:prstGeom>
        </p:spPr>
        <p:txBody>
          <a:bodyPr wrap="square">
            <a:spAutoFit/>
          </a:bodyPr>
          <a:lstStyle/>
          <a:p>
            <a:pPr fontAlgn="base"/>
            <a:r>
              <a:rPr lang="en-US" sz="1400" b="1" dirty="0" smtClean="0">
                <a:latin typeface="Tahoma" panose="020B0604030504040204" pitchFamily="34" charset="0"/>
                <a:ea typeface="Tahoma" panose="020B0604030504040204" pitchFamily="34" charset="0"/>
                <a:cs typeface="Tahoma" panose="020B0604030504040204" pitchFamily="34" charset="0"/>
              </a:rPr>
              <a:t>Case -6 </a:t>
            </a:r>
            <a:r>
              <a:rPr lang="en-US" b="1" dirty="0"/>
              <a:t>Efficient Frontier &amp; Portfolio Optimization with Python </a:t>
            </a:r>
          </a:p>
        </p:txBody>
      </p:sp>
      <p:sp>
        <p:nvSpPr>
          <p:cNvPr id="4" name="Rectangle 3"/>
          <p:cNvSpPr/>
          <p:nvPr/>
        </p:nvSpPr>
        <p:spPr>
          <a:xfrm>
            <a:off x="91281" y="8715216"/>
            <a:ext cx="7086600" cy="253916"/>
          </a:xfrm>
          <a:prstGeom prst="rect">
            <a:avLst/>
          </a:prstGeom>
        </p:spPr>
        <p:txBody>
          <a:bodyPr wrap="square">
            <a:spAutoFit/>
          </a:bodyPr>
          <a:lstStyle/>
          <a:p>
            <a:r>
              <a:rPr lang="en-US" sz="1050" dirty="0">
                <a:hlinkClick r:id="rId2"/>
              </a:rPr>
              <a:t>https://medium.com/python-data/efficient-frontier-portfolio-optimization-with-python-part-2-2-2fe23413ad94</a:t>
            </a:r>
            <a:endParaRPr lang="en-US" sz="1050" dirty="0" smtClean="0"/>
          </a:p>
        </p:txBody>
      </p:sp>
      <p:sp>
        <p:nvSpPr>
          <p:cNvPr id="5" name="Rectangle 4"/>
          <p:cNvSpPr/>
          <p:nvPr/>
        </p:nvSpPr>
        <p:spPr>
          <a:xfrm>
            <a:off x="91281" y="3153601"/>
            <a:ext cx="5487194" cy="1200329"/>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The most risk-averse investor would construct the minimum variance portfolio which has an expected return of 4.58% with an accompanying expected volatility of 13.86%.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Investors </a:t>
            </a:r>
            <a:r>
              <a:rPr lang="en-US" sz="1200" dirty="0">
                <a:latin typeface="Tahoma" panose="020B0604030504040204" pitchFamily="34" charset="0"/>
                <a:ea typeface="Tahoma" panose="020B0604030504040204" pitchFamily="34" charset="0"/>
                <a:cs typeface="Tahoma" panose="020B0604030504040204" pitchFamily="34" charset="0"/>
              </a:rPr>
              <a:t>seeking the maximum risk-adjusted return would opt for portfolio that with the maximum Sharpe Ratio which has an expected return of 11.61% with expected volatility pegged at 17.50%</a:t>
            </a:r>
          </a:p>
        </p:txBody>
      </p:sp>
    </p:spTree>
    <p:extLst>
      <p:ext uri="{BB962C8B-B14F-4D97-AF65-F5344CB8AC3E}">
        <p14:creationId xmlns:p14="http://schemas.microsoft.com/office/powerpoint/2010/main" val="726277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81" y="427037"/>
            <a:ext cx="9559338" cy="502035"/>
          </a:xfrm>
        </p:spPr>
        <p:txBody>
          <a:bodyPr>
            <a:normAutofit/>
          </a:bodyPr>
          <a:lstStyle/>
          <a:p>
            <a:r>
              <a:rPr lang="en-US" sz="1800" b="1" dirty="0">
                <a:latin typeface="Tahoma" panose="020B0604030504040204" pitchFamily="34" charset="0"/>
                <a:ea typeface="Tahoma" panose="020B0604030504040204" pitchFamily="34" charset="0"/>
                <a:cs typeface="Tahoma" panose="020B0604030504040204" pitchFamily="34" charset="0"/>
              </a:rPr>
              <a:t>Reference</a:t>
            </a:r>
          </a:p>
        </p:txBody>
      </p:sp>
      <p:sp>
        <p:nvSpPr>
          <p:cNvPr id="4" name="Rectangle 3"/>
          <p:cNvSpPr/>
          <p:nvPr/>
        </p:nvSpPr>
        <p:spPr>
          <a:xfrm>
            <a:off x="214645" y="947035"/>
            <a:ext cx="10392235" cy="5693866"/>
          </a:xfrm>
          <a:prstGeom prst="rect">
            <a:avLst/>
          </a:prstGeom>
        </p:spPr>
        <p:txBody>
          <a:bodyPr wrap="square">
            <a:spAutoFit/>
          </a:bodyPr>
          <a:lstStyle/>
          <a:p>
            <a:r>
              <a:rPr lang="en-US" sz="1400" u="sng" dirty="0" smtClean="0"/>
              <a:t>Stock Market</a:t>
            </a:r>
          </a:p>
          <a:p>
            <a:r>
              <a:rPr lang="en-US" sz="1400" dirty="0">
                <a:hlinkClick r:id="rId2"/>
              </a:rPr>
              <a:t>https://</a:t>
            </a:r>
            <a:r>
              <a:rPr lang="en-US" sz="1400" dirty="0" smtClean="0">
                <a:hlinkClick r:id="rId2"/>
              </a:rPr>
              <a:t>www.kdnuggets.com/2019/06/optimization-python-money-risk.html</a:t>
            </a:r>
            <a:endParaRPr lang="en-US" sz="1400" dirty="0" smtClean="0"/>
          </a:p>
          <a:p>
            <a:r>
              <a:rPr lang="en-US" sz="1400" dirty="0">
                <a:hlinkClick r:id="rId3"/>
              </a:rPr>
              <a:t>https://</a:t>
            </a:r>
            <a:r>
              <a:rPr lang="en-US" sz="1400" dirty="0" smtClean="0">
                <a:hlinkClick r:id="rId3"/>
              </a:rPr>
              <a:t>www.datacamp.com/community/tutorials/finance-python-trading</a:t>
            </a:r>
            <a:endParaRPr lang="en-US" sz="1400" dirty="0" smtClean="0"/>
          </a:p>
          <a:p>
            <a:r>
              <a:rPr lang="en-US" sz="1400" dirty="0">
                <a:hlinkClick r:id="rId4"/>
              </a:rPr>
              <a:t>https://</a:t>
            </a:r>
            <a:r>
              <a:rPr lang="en-US" sz="1400" dirty="0" smtClean="0">
                <a:hlinkClick r:id="rId4"/>
              </a:rPr>
              <a:t>towardsdatascience.com/optimizing-portfolios-with-modern-portfolio-theory-using-python-60ce9a597808</a:t>
            </a:r>
            <a:endParaRPr lang="en-US" sz="1400" dirty="0" smtClean="0"/>
          </a:p>
          <a:p>
            <a:r>
              <a:rPr lang="en-US" sz="1400" dirty="0">
                <a:hlinkClick r:id="rId5"/>
              </a:rPr>
              <a:t>https://</a:t>
            </a:r>
            <a:r>
              <a:rPr lang="en-US" sz="1400" dirty="0" smtClean="0">
                <a:hlinkClick r:id="rId5"/>
              </a:rPr>
              <a:t>towardsdatascience.com/linear-programming-and-discrete-optimization-with-python-using-pulp-449f3c5f6e99</a:t>
            </a:r>
            <a:endParaRPr lang="en-US" sz="1400" dirty="0" smtClean="0"/>
          </a:p>
          <a:p>
            <a:r>
              <a:rPr lang="en-US" sz="1400" dirty="0" smtClean="0">
                <a:hlinkClick r:id="rId6"/>
              </a:rPr>
              <a:t>https://towardsdatascience.com/efficient-frontier-portfolio-optimisation-in-python-e7844051e7f</a:t>
            </a:r>
            <a:endParaRPr lang="en-US" sz="1400" dirty="0" smtClean="0"/>
          </a:p>
          <a:p>
            <a:r>
              <a:rPr lang="en-US" sz="1400" dirty="0">
                <a:hlinkClick r:id="rId7"/>
              </a:rPr>
              <a:t>http://www.bradfordlynch.com/blog/2015/12/04/InvestmentPortfolioOptimization.html</a:t>
            </a:r>
            <a:endParaRPr lang="en-US" sz="1400" dirty="0" smtClean="0"/>
          </a:p>
          <a:p>
            <a:endParaRPr lang="en-US" sz="1400" dirty="0"/>
          </a:p>
          <a:p>
            <a:r>
              <a:rPr lang="en-US" sz="1400" dirty="0" smtClean="0"/>
              <a:t>##Formula</a:t>
            </a:r>
          </a:p>
          <a:p>
            <a:r>
              <a:rPr lang="en-US" sz="1400" dirty="0">
                <a:hlinkClick r:id="rId8"/>
              </a:rPr>
              <a:t>https://www.financewalk.com/sharpe-ratio-excel-formula-example</a:t>
            </a:r>
            <a:r>
              <a:rPr lang="en-US" sz="1400" dirty="0" smtClean="0">
                <a:hlinkClick r:id="rId8"/>
              </a:rPr>
              <a:t>/</a:t>
            </a:r>
            <a:endParaRPr lang="en-US" sz="1400" dirty="0" smtClean="0"/>
          </a:p>
          <a:p>
            <a:r>
              <a:rPr lang="en-US" sz="1400" dirty="0">
                <a:hlinkClick r:id="rId9"/>
              </a:rPr>
              <a:t>https://corporatefinanceinstitute.com/resources/templates/excel-modeling/sharpe-ratio-calculator</a:t>
            </a:r>
            <a:r>
              <a:rPr lang="en-US" sz="1400" dirty="0" smtClean="0">
                <a:hlinkClick r:id="rId9"/>
              </a:rPr>
              <a:t>/</a:t>
            </a:r>
            <a:endParaRPr lang="en-US" sz="1400" dirty="0" smtClean="0"/>
          </a:p>
          <a:p>
            <a:r>
              <a:rPr lang="en-US" sz="1400" dirty="0">
                <a:hlinkClick r:id="rId10"/>
              </a:rPr>
              <a:t>http://investexcel.net/calculate-the-sortino-ratio-with-excel</a:t>
            </a:r>
            <a:r>
              <a:rPr lang="en-US" sz="1400" dirty="0" smtClean="0">
                <a:hlinkClick r:id="rId10"/>
              </a:rPr>
              <a:t>/</a:t>
            </a:r>
            <a:endParaRPr lang="en-US" sz="1400" dirty="0" smtClean="0"/>
          </a:p>
          <a:p>
            <a:r>
              <a:rPr lang="en-US" sz="1400" dirty="0">
                <a:hlinkClick r:id="rId11"/>
              </a:rPr>
              <a:t>https://</a:t>
            </a:r>
            <a:r>
              <a:rPr lang="en-US" sz="1400" dirty="0" smtClean="0">
                <a:hlinkClick r:id="rId11"/>
              </a:rPr>
              <a:t>xplaind.com/262577/sortino-ratio</a:t>
            </a:r>
            <a:endParaRPr lang="en-US" sz="1400" dirty="0" smtClean="0"/>
          </a:p>
          <a:p>
            <a:r>
              <a:rPr lang="en-US" sz="1400" dirty="0">
                <a:hlinkClick r:id="rId12"/>
              </a:rPr>
              <a:t>https://www.mlq.ai/python-for-finance-portfolio-optimization</a:t>
            </a:r>
            <a:r>
              <a:rPr lang="en-US" sz="1400" dirty="0" smtClean="0">
                <a:hlinkClick r:id="rId12"/>
              </a:rPr>
              <a:t>/</a:t>
            </a:r>
            <a:endParaRPr lang="en-US" sz="1400" dirty="0" smtClean="0"/>
          </a:p>
          <a:p>
            <a:r>
              <a:rPr lang="en-US" sz="1400" dirty="0">
                <a:hlinkClick r:id="rId13"/>
              </a:rPr>
              <a:t>https://blog.quantinsti.com/portfolio-management-strategy-python</a:t>
            </a:r>
            <a:r>
              <a:rPr lang="en-US" sz="1400" dirty="0" smtClean="0">
                <a:hlinkClick r:id="rId13"/>
              </a:rPr>
              <a:t>/</a:t>
            </a:r>
            <a:endParaRPr lang="en-US" sz="1400" dirty="0" smtClean="0"/>
          </a:p>
          <a:p>
            <a:r>
              <a:rPr lang="en-US" sz="1400" dirty="0">
                <a:hlinkClick r:id="rId14"/>
              </a:rPr>
              <a:t>https://blog.quantinsti.com/portfolio-optimization-maximum-return-risk-ratio-python</a:t>
            </a:r>
            <a:r>
              <a:rPr lang="en-US" sz="1400" dirty="0" smtClean="0">
                <a:hlinkClick r:id="rId14"/>
              </a:rPr>
              <a:t>/</a:t>
            </a:r>
            <a:endParaRPr lang="en-US" sz="1400" dirty="0" smtClean="0"/>
          </a:p>
          <a:p>
            <a:r>
              <a:rPr lang="en-US" sz="1400" dirty="0">
                <a:hlinkClick r:id="rId15"/>
              </a:rPr>
              <a:t>https://medium.com/python-data/efficient-frontier-portfolio-optimization-with-python-part-2-2-2fe23413ad94</a:t>
            </a:r>
            <a:endParaRPr lang="en-US" sz="1400" dirty="0" smtClean="0"/>
          </a:p>
          <a:p>
            <a:endParaRPr lang="en-US" sz="1400" dirty="0"/>
          </a:p>
          <a:p>
            <a:r>
              <a:rPr lang="en-US" sz="1400" dirty="0" smtClean="0"/>
              <a:t>#Resource optimization</a:t>
            </a:r>
          </a:p>
          <a:p>
            <a:r>
              <a:rPr lang="en-US" sz="1400" dirty="0">
                <a:hlinkClick r:id="rId16"/>
              </a:rPr>
              <a:t>https://</a:t>
            </a:r>
            <a:r>
              <a:rPr lang="en-US" sz="1400" dirty="0" smtClean="0">
                <a:hlinkClick r:id="rId16"/>
              </a:rPr>
              <a:t>towardsdatascience.com/scheduling-with-ease-cost-optimization-tutorial-for-python-c05a5910ee0d</a:t>
            </a:r>
            <a:endParaRPr lang="en-US" sz="1400" dirty="0" smtClean="0"/>
          </a:p>
          <a:p>
            <a:r>
              <a:rPr lang="en-US" sz="1400" dirty="0">
                <a:hlinkClick r:id="rId17"/>
              </a:rPr>
              <a:t>https://</a:t>
            </a:r>
            <a:r>
              <a:rPr lang="en-US" sz="1400" dirty="0" smtClean="0">
                <a:hlinkClick r:id="rId17"/>
              </a:rPr>
              <a:t>developers.google.com/optimization/scheduling/employee_scheduling</a:t>
            </a:r>
            <a:endParaRPr lang="en-US" sz="1400" dirty="0" smtClean="0"/>
          </a:p>
          <a:p>
            <a:r>
              <a:rPr lang="en-US" sz="1400" dirty="0">
                <a:hlinkClick r:id="rId18"/>
              </a:rPr>
              <a:t>https://towardsdatascience.com/optimization-with-scipy-and-application-ideas-to-machine-learning-81d39c7938b8</a:t>
            </a:r>
            <a:endParaRPr lang="en-US" sz="1400" dirty="0" smtClean="0"/>
          </a:p>
          <a:p>
            <a:r>
              <a:rPr lang="en-US" sz="1400" dirty="0">
                <a:hlinkClick r:id="rId19"/>
              </a:rPr>
              <a:t>https://</a:t>
            </a:r>
            <a:r>
              <a:rPr lang="en-US" sz="1400" dirty="0" smtClean="0">
                <a:hlinkClick r:id="rId19"/>
              </a:rPr>
              <a:t>towardsdatascience.com/modeling-and-optimization-of-a-weekly-workforce-with-python-and-pyomo-29484ba065bb</a:t>
            </a:r>
            <a:endParaRPr lang="en-US" sz="1400" dirty="0" smtClean="0"/>
          </a:p>
          <a:p>
            <a:r>
              <a:rPr lang="en-US" sz="1400" dirty="0">
                <a:hlinkClick r:id="rId20"/>
              </a:rPr>
              <a:t>https://www.analyticsvidhya.com/blog/2017/10/linear-optimization-in-python</a:t>
            </a:r>
            <a:r>
              <a:rPr lang="en-US" sz="1400" dirty="0" smtClean="0">
                <a:hlinkClick r:id="rId20"/>
              </a:rPr>
              <a:t>/</a:t>
            </a:r>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389468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cdn-images-1.medium.com/max/1000/1*lWx7Gl3UORnHvPeo704cS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 y="1036638"/>
            <a:ext cx="5487194" cy="381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1281" y="8715216"/>
            <a:ext cx="5575300" cy="246221"/>
          </a:xfrm>
          <a:prstGeom prst="rect">
            <a:avLst/>
          </a:prstGeom>
        </p:spPr>
        <p:txBody>
          <a:bodyPr>
            <a:spAutoFit/>
          </a:bodyPr>
          <a:lstStyle/>
          <a:p>
            <a:r>
              <a:rPr lang="en-US" sz="1000" dirty="0" smtClean="0">
                <a:latin typeface="+mj-lt"/>
                <a:hlinkClick r:id="rId3"/>
              </a:rPr>
              <a:t>https://www.kdnuggets.com/2019/06/optimization-python-money-risk.html</a:t>
            </a:r>
            <a:endParaRPr lang="en-US" sz="1000" dirty="0">
              <a:latin typeface="+mj-lt"/>
            </a:endParaRPr>
          </a:p>
        </p:txBody>
      </p:sp>
      <p:sp>
        <p:nvSpPr>
          <p:cNvPr id="4" name="Rectangle 3"/>
          <p:cNvSpPr/>
          <p:nvPr/>
        </p:nvSpPr>
        <p:spPr>
          <a:xfrm>
            <a:off x="91281" y="1413172"/>
            <a:ext cx="5484019" cy="461665"/>
          </a:xfrm>
          <a:prstGeom prst="rect">
            <a:avLst/>
          </a:prstGeom>
        </p:spPr>
        <p:txBody>
          <a:bodyPr wrap="square">
            <a:spAutoFit/>
          </a:bodyPr>
          <a:lstStyle/>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Assuming no transaction cost, the total investment is restricted by the fund at hand,</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5124" name="Picture 4" descr="https://cdn-images-1.medium.com/max/1000/1*ua4elhauD3uutGK7381A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 y="1870405"/>
            <a:ext cx="1600200" cy="5289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258" y="2399339"/>
            <a:ext cx="1921808" cy="276999"/>
          </a:xfrm>
          <a:prstGeom prst="rect">
            <a:avLst/>
          </a:prstGeom>
        </p:spPr>
        <p:txBody>
          <a:bodyPr wrap="non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Return on the investment</a:t>
            </a:r>
          </a:p>
        </p:txBody>
      </p:sp>
      <p:pic>
        <p:nvPicPr>
          <p:cNvPr id="5126" name="Picture 6" descr="https://cdn-images-1.medium.com/max/1000/1*B3xG9LYuc4SWgCPQfLgfz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 y="2676338"/>
            <a:ext cx="2743200" cy="70470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5640" y="3427206"/>
            <a:ext cx="5575300" cy="461665"/>
          </a:xfrm>
          <a:prstGeom prst="rect">
            <a:avLst/>
          </a:prstGeom>
        </p:spPr>
        <p:txBody>
          <a:bodyPr>
            <a:spAutoFit/>
          </a:bodyPr>
          <a:lstStyle/>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But this is a </a:t>
            </a:r>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random variable</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 So, we have to work with the </a:t>
            </a:r>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expected quantities</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5128" name="Picture 8" descr="https://cdn-images-1.medium.com/max/1000/1*ryaXoBvGzd4kkXxn6gkfh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1" y="3856037"/>
            <a:ext cx="5224859" cy="81872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640" y="4685906"/>
            <a:ext cx="5575300" cy="276999"/>
          </a:xfrm>
          <a:prstGeom prst="rect">
            <a:avLst/>
          </a:prstGeom>
        </p:spPr>
        <p:txBody>
          <a:bodyPr>
            <a:spAutoFit/>
          </a:bodyPr>
          <a:lstStyle/>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Supposed we want a </a:t>
            </a:r>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minimum expected return</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 Therefore,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5130" name="Picture 10" descr="https://cdn-images-1.medium.com/max/1000/1*xgHXJPwiGQxeSEh52y5tE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81" y="4974045"/>
            <a:ext cx="5484019" cy="7858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9456" y="5750191"/>
            <a:ext cx="5575300" cy="276999"/>
          </a:xfrm>
          <a:prstGeom prst="rect">
            <a:avLst/>
          </a:prstGeom>
        </p:spPr>
        <p:txBody>
          <a:bodyPr>
            <a:spAutoFit/>
          </a:bodyPr>
          <a:lstStyle/>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Now, to model the risk, we have to compute the </a:t>
            </a:r>
            <a:r>
              <a:rPr lang="en-US" sz="1200" b="1" dirty="0">
                <a:solidFill>
                  <a:srgbClr val="111111"/>
                </a:solidFill>
                <a:latin typeface="Tahoma" panose="020B0604030504040204" pitchFamily="34" charset="0"/>
                <a:ea typeface="Tahoma" panose="020B0604030504040204" pitchFamily="34" charset="0"/>
                <a:cs typeface="Tahoma" panose="020B0604030504040204" pitchFamily="34" charset="0"/>
              </a:rPr>
              <a:t>variance</a:t>
            </a:r>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5132" name="Picture 12" descr="https://cdn-images-1.medium.com/max/1000/1*Rj9D6aqRX5aSKrHaCvU-w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219" y="6069066"/>
            <a:ext cx="5189921" cy="18851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553167" y="955973"/>
            <a:ext cx="3453702" cy="276999"/>
          </a:xfrm>
          <a:prstGeom prst="rect">
            <a:avLst/>
          </a:prstGeom>
        </p:spPr>
        <p:txBody>
          <a:bodyPr wrap="none">
            <a:spAutoFit/>
          </a:bodyPr>
          <a:lstStyle/>
          <a:p>
            <a:r>
              <a:rPr lang="en-US" sz="1200" dirty="0">
                <a:solidFill>
                  <a:srgbClr val="111111"/>
                </a:solidFill>
                <a:latin typeface="Tahoma" panose="020B0604030504040204" pitchFamily="34" charset="0"/>
                <a:ea typeface="Tahoma" panose="020B0604030504040204" pitchFamily="34" charset="0"/>
                <a:cs typeface="Tahoma" panose="020B0604030504040204" pitchFamily="34" charset="0"/>
              </a:rPr>
              <a:t>Putting together, the final optimization model is,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p:cNvPicPr>
            <a:picLocks noChangeAspect="1"/>
          </p:cNvPicPr>
          <p:nvPr/>
        </p:nvPicPr>
        <p:blipFill>
          <a:blip r:embed="rId9"/>
          <a:stretch>
            <a:fillRect/>
          </a:stretch>
        </p:blipFill>
        <p:spPr>
          <a:xfrm>
            <a:off x="5609071" y="1158428"/>
            <a:ext cx="5428115" cy="2545210"/>
          </a:xfrm>
          <a:prstGeom prst="rect">
            <a:avLst/>
          </a:prstGeom>
        </p:spPr>
      </p:pic>
    </p:spTree>
    <p:extLst>
      <p:ext uri="{BB962C8B-B14F-4D97-AF65-F5344CB8AC3E}">
        <p14:creationId xmlns:p14="http://schemas.microsoft.com/office/powerpoint/2010/main" val="267432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8715216"/>
            <a:ext cx="5575300" cy="400110"/>
          </a:xfrm>
          <a:prstGeom prst="rect">
            <a:avLst/>
          </a:prstGeom>
        </p:spPr>
        <p:txBody>
          <a:bodyPr>
            <a:spAutoFit/>
          </a:bodyPr>
          <a:lstStyle/>
          <a:p>
            <a:r>
              <a:rPr lang="en-US" sz="1000" dirty="0" smtClean="0">
                <a:latin typeface="+mj-lt"/>
                <a:hlinkClick r:id="rId2"/>
              </a:rPr>
              <a:t>https://www.kdnuggets.com/2019/06/optimization-python-money-risk.html</a:t>
            </a:r>
            <a:endParaRPr lang="en-US" sz="1000" dirty="0" smtClean="0">
              <a:latin typeface="+mj-lt"/>
            </a:endParaRPr>
          </a:p>
          <a:p>
            <a:r>
              <a:rPr lang="en-US" sz="1000" dirty="0">
                <a:hlinkClick r:id="rId3"/>
              </a:rPr>
              <a:t>https://github.com/tirthajyoti/Optimization-Python/blob/master/Portfolio_optimization.ipynb</a:t>
            </a:r>
            <a:endParaRPr lang="en-US" sz="1000" dirty="0">
              <a:latin typeface="+mj-lt"/>
            </a:endParaRPr>
          </a:p>
        </p:txBody>
      </p:sp>
      <p:sp>
        <p:nvSpPr>
          <p:cNvPr id="5" name="Rectangle 4"/>
          <p:cNvSpPr/>
          <p:nvPr/>
        </p:nvSpPr>
        <p:spPr>
          <a:xfrm>
            <a:off x="91281" y="960437"/>
            <a:ext cx="5487194" cy="830997"/>
          </a:xfrm>
          <a:prstGeom prst="rect">
            <a:avLst/>
          </a:prstGeom>
        </p:spPr>
        <p:txBody>
          <a:bodyPr wrap="square">
            <a:spAutoFit/>
          </a:bodyPr>
          <a:lstStyle/>
          <a:p>
            <a:pPr algn="just"/>
            <a:r>
              <a:rPr lang="en-US" sz="1200" dirty="0">
                <a:solidFill>
                  <a:srgbClr val="3E4349"/>
                </a:solidFill>
                <a:latin typeface="Tahoma" panose="020B0604030504040204" pitchFamily="34" charset="0"/>
                <a:ea typeface="Tahoma" panose="020B0604030504040204" pitchFamily="34" charset="0"/>
                <a:cs typeface="Tahoma" panose="020B0604030504040204" pitchFamily="34" charset="0"/>
              </a:rPr>
              <a:t>CVXPY is a Python-embedded modeling language for </a:t>
            </a:r>
            <a:r>
              <a:rPr lang="en-US" sz="1200" b="1" dirty="0">
                <a:solidFill>
                  <a:srgbClr val="3E4349"/>
                </a:solidFill>
                <a:latin typeface="Tahoma" panose="020B0604030504040204" pitchFamily="34" charset="0"/>
                <a:ea typeface="Tahoma" panose="020B0604030504040204" pitchFamily="34" charset="0"/>
                <a:cs typeface="Tahoma" panose="020B0604030504040204" pitchFamily="34" charset="0"/>
              </a:rPr>
              <a:t>convex optimization problems</a:t>
            </a:r>
            <a:r>
              <a:rPr lang="en-US" sz="1200" dirty="0">
                <a:solidFill>
                  <a:srgbClr val="3E4349"/>
                </a:solidFill>
                <a:latin typeface="Tahoma" panose="020B0604030504040204" pitchFamily="34" charset="0"/>
                <a:ea typeface="Tahoma" panose="020B0604030504040204" pitchFamily="34" charset="0"/>
                <a:cs typeface="Tahoma" panose="020B0604030504040204" pitchFamily="34" charset="0"/>
              </a:rPr>
              <a:t>. It allows you to express your problem in a natural way that follows the math, rather than in the restrictive standard form required by solvers.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80000" y="655637"/>
            <a:ext cx="4430881" cy="307777"/>
          </a:xfrm>
          <a:prstGeom prst="rect">
            <a:avLst/>
          </a:prstGeom>
        </p:spPr>
        <p:txBody>
          <a:bodyPr wrap="square">
            <a:spAutoFit/>
          </a:bodyPr>
          <a:lstStyle/>
          <a:p>
            <a:r>
              <a:rPr lang="en-US" sz="1400" b="1" dirty="0">
                <a:solidFill>
                  <a:srgbClr val="111111"/>
                </a:solidFill>
                <a:latin typeface="Tahoma" panose="020B0604030504040204" pitchFamily="34" charset="0"/>
                <a:ea typeface="Tahoma" panose="020B0604030504040204" pitchFamily="34" charset="0"/>
                <a:cs typeface="Tahoma" panose="020B0604030504040204" pitchFamily="34" charset="0"/>
              </a:rPr>
              <a:t>Using Python to solve the optimization: CVXPY</a:t>
            </a:r>
            <a:endParaRPr lang="en-US" sz="1400" b="1" i="0" dirty="0">
              <a:solidFill>
                <a:srgbClr val="11111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91280" y="1755001"/>
            <a:ext cx="5564019" cy="6863417"/>
          </a:xfrm>
          <a:prstGeom prst="rect">
            <a:avLst/>
          </a:prstGeom>
        </p:spPr>
        <p:txBody>
          <a:bodyPr wrap="square">
            <a:spAutoFit/>
          </a:bodyPr>
          <a:lstStyle/>
          <a:p>
            <a:r>
              <a:rPr lang="en-US" sz="1100" dirty="0">
                <a:solidFill>
                  <a:srgbClr val="3366FF"/>
                </a:solidFill>
                <a:latin typeface="Consolas" panose="020B0609020204030204" pitchFamily="49" charset="0"/>
              </a:rPr>
              <a:t>import pandas as </a:t>
            </a:r>
            <a:r>
              <a:rPr lang="en-US" sz="1100" dirty="0" err="1">
                <a:solidFill>
                  <a:srgbClr val="3366FF"/>
                </a:solidFill>
                <a:latin typeface="Consolas" panose="020B0609020204030204" pitchFamily="49" charset="0"/>
              </a:rPr>
              <a:t>pd</a:t>
            </a:r>
            <a:endParaRPr lang="en-US" sz="1100" dirty="0">
              <a:solidFill>
                <a:srgbClr val="3366FF"/>
              </a:solidFill>
              <a:latin typeface="Consolas" panose="020B0609020204030204" pitchFamily="49" charset="0"/>
            </a:endParaRPr>
          </a:p>
          <a:p>
            <a:r>
              <a:rPr lang="en-US" sz="1100" dirty="0">
                <a:solidFill>
                  <a:srgbClr val="3366FF"/>
                </a:solidFill>
                <a:latin typeface="Consolas" panose="020B0609020204030204" pitchFamily="49" charset="0"/>
              </a:rPr>
              <a:t>import </a:t>
            </a:r>
            <a:r>
              <a:rPr lang="en-US" sz="1100" dirty="0" err="1">
                <a:solidFill>
                  <a:srgbClr val="3366FF"/>
                </a:solidFill>
                <a:latin typeface="Consolas" panose="020B0609020204030204" pitchFamily="49" charset="0"/>
              </a:rPr>
              <a:t>numpy</a:t>
            </a:r>
            <a:r>
              <a:rPr lang="en-US" sz="1100" dirty="0">
                <a:solidFill>
                  <a:srgbClr val="3366FF"/>
                </a:solidFill>
                <a:latin typeface="Consolas" panose="020B0609020204030204" pitchFamily="49" charset="0"/>
              </a:rPr>
              <a:t> as np</a:t>
            </a:r>
          </a:p>
          <a:p>
            <a:r>
              <a:rPr lang="en-US" sz="1100" dirty="0">
                <a:solidFill>
                  <a:srgbClr val="3366FF"/>
                </a:solidFill>
                <a:latin typeface="Consolas" panose="020B0609020204030204" pitchFamily="49" charset="0"/>
              </a:rPr>
              <a:t>import </a:t>
            </a:r>
            <a:r>
              <a:rPr lang="en-US" sz="1100" dirty="0" err="1">
                <a:solidFill>
                  <a:srgbClr val="3366FF"/>
                </a:solidFill>
                <a:latin typeface="Consolas" panose="020B0609020204030204" pitchFamily="49" charset="0"/>
              </a:rPr>
              <a:t>matplotlib.pyplot</a:t>
            </a:r>
            <a:r>
              <a:rPr lang="en-US" sz="1100" dirty="0">
                <a:solidFill>
                  <a:srgbClr val="3366FF"/>
                </a:solidFill>
                <a:latin typeface="Consolas" panose="020B0609020204030204" pitchFamily="49" charset="0"/>
              </a:rPr>
              <a:t> as </a:t>
            </a:r>
            <a:r>
              <a:rPr lang="en-US" sz="1100" dirty="0" err="1">
                <a:solidFill>
                  <a:srgbClr val="3366FF"/>
                </a:solidFill>
                <a:latin typeface="Consolas" panose="020B0609020204030204" pitchFamily="49" charset="0"/>
              </a:rPr>
              <a:t>plt</a:t>
            </a:r>
            <a:endParaRPr lang="en-US" sz="1100" dirty="0">
              <a:solidFill>
                <a:srgbClr val="3366FF"/>
              </a:solidFill>
              <a:latin typeface="Consolas" panose="020B0609020204030204" pitchFamily="49" charset="0"/>
            </a:endParaRPr>
          </a:p>
          <a:p>
            <a:r>
              <a:rPr lang="en-US" sz="1100" dirty="0">
                <a:solidFill>
                  <a:srgbClr val="3366FF"/>
                </a:solidFill>
                <a:latin typeface="Consolas" panose="020B0609020204030204" pitchFamily="49" charset="0"/>
              </a:rPr>
              <a:t>from </a:t>
            </a:r>
            <a:r>
              <a:rPr lang="en-US" sz="1100" dirty="0" err="1">
                <a:solidFill>
                  <a:srgbClr val="3366FF"/>
                </a:solidFill>
                <a:latin typeface="Consolas" panose="020B0609020204030204" pitchFamily="49" charset="0"/>
              </a:rPr>
              <a:t>cvxpy</a:t>
            </a:r>
            <a:r>
              <a:rPr lang="en-US" sz="1100" dirty="0">
                <a:solidFill>
                  <a:srgbClr val="3366FF"/>
                </a:solidFill>
                <a:latin typeface="Consolas" panose="020B0609020204030204" pitchFamily="49" charset="0"/>
              </a:rPr>
              <a:t> import *</a:t>
            </a:r>
          </a:p>
          <a:p>
            <a:endParaRPr lang="en-US" sz="1100" dirty="0">
              <a:solidFill>
                <a:srgbClr val="C00000"/>
              </a:solidFill>
              <a:latin typeface="Consolas" panose="020B0609020204030204" pitchFamily="49" charset="0"/>
            </a:endParaRPr>
          </a:p>
          <a:p>
            <a:r>
              <a:rPr lang="en-US" sz="1100" dirty="0">
                <a:solidFill>
                  <a:srgbClr val="C00000"/>
                </a:solidFill>
                <a:latin typeface="Consolas" panose="020B0609020204030204" pitchFamily="49" charset="0"/>
              </a:rPr>
              <a:t>##</a:t>
            </a:r>
            <a:r>
              <a:rPr lang="en-US" sz="1100" dirty="0" err="1">
                <a:solidFill>
                  <a:srgbClr val="C00000"/>
                </a:solidFill>
                <a:latin typeface="Consolas" panose="020B0609020204030204" pitchFamily="49" charset="0"/>
              </a:rPr>
              <a:t>mp</a:t>
            </a:r>
            <a:r>
              <a:rPr lang="en-US" sz="1100" dirty="0">
                <a:solidFill>
                  <a:srgbClr val="C00000"/>
                </a:solidFill>
                <a:latin typeface="Consolas" panose="020B0609020204030204" pitchFamily="49" charset="0"/>
              </a:rPr>
              <a:t> = </a:t>
            </a:r>
            <a:r>
              <a:rPr lang="en-US" sz="1100" dirty="0" err="1">
                <a:solidFill>
                  <a:srgbClr val="C00000"/>
                </a:solidFill>
                <a:latin typeface="Consolas" panose="020B0609020204030204" pitchFamily="49" charset="0"/>
              </a:rPr>
              <a:t>ffn.get</a:t>
            </a:r>
            <a:r>
              <a:rPr lang="en-US" sz="1100" dirty="0">
                <a:solidFill>
                  <a:srgbClr val="C00000"/>
                </a:solidFill>
                <a:latin typeface="Consolas" panose="020B0609020204030204" pitchFamily="49" charset="0"/>
              </a:rPr>
              <a:t>('</a:t>
            </a:r>
            <a:r>
              <a:rPr lang="en-US" sz="1100" dirty="0" err="1">
                <a:solidFill>
                  <a:srgbClr val="C00000"/>
                </a:solidFill>
                <a:latin typeface="Consolas" panose="020B0609020204030204" pitchFamily="49" charset="0"/>
              </a:rPr>
              <a:t>msft,v,wmt</a:t>
            </a:r>
            <a:r>
              <a:rPr lang="en-US" sz="1100" dirty="0">
                <a:solidFill>
                  <a:srgbClr val="C00000"/>
                </a:solidFill>
                <a:latin typeface="Consolas" panose="020B0609020204030204" pitchFamily="49" charset="0"/>
              </a:rPr>
              <a:t>', start = '2016-01-01')</a:t>
            </a:r>
          </a:p>
          <a:p>
            <a:r>
              <a:rPr lang="en-US" sz="1100" dirty="0" err="1">
                <a:solidFill>
                  <a:srgbClr val="3366FF"/>
                </a:solidFill>
                <a:latin typeface="Consolas" panose="020B0609020204030204" pitchFamily="49" charset="0"/>
              </a:rPr>
              <a:t>mp</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pd.read_csv</a:t>
            </a:r>
            <a:r>
              <a:rPr lang="en-US" sz="1100" dirty="0">
                <a:solidFill>
                  <a:srgbClr val="3366FF"/>
                </a:solidFill>
                <a:latin typeface="Consolas" panose="020B0609020204030204" pitchFamily="49" charset="0"/>
              </a:rPr>
              <a:t>("C:\\Users\\yh10\\Desktop\\Jagdish\\optimizationtechniq\\</a:t>
            </a:r>
            <a:r>
              <a:rPr lang="en-US" sz="1100" dirty="0" smtClean="0">
                <a:solidFill>
                  <a:srgbClr val="3366FF"/>
                </a:solidFill>
                <a:latin typeface="Consolas" panose="020B0609020204030204" pitchFamily="49" charset="0"/>
              </a:rPr>
              <a:t>mp.csv“,index_col =0)</a:t>
            </a:r>
            <a:endParaRPr lang="en-US" sz="1100" dirty="0">
              <a:solidFill>
                <a:srgbClr val="3366FF"/>
              </a:solidFill>
              <a:latin typeface="Consolas" panose="020B0609020204030204" pitchFamily="49" charset="0"/>
            </a:endParaRPr>
          </a:p>
          <a:p>
            <a:r>
              <a:rPr lang="en-US" sz="1100" dirty="0" err="1">
                <a:solidFill>
                  <a:srgbClr val="3366FF"/>
                </a:solidFill>
                <a:latin typeface="Consolas" panose="020B0609020204030204" pitchFamily="49" charset="0"/>
              </a:rPr>
              <a:t>mp</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mp.set</a:t>
            </a:r>
            <a:r>
              <a:rPr lang="en-US" sz="1100" dirty="0">
                <a:solidFill>
                  <a:srgbClr val="3366FF"/>
                </a:solidFill>
                <a:latin typeface="Consolas" panose="020B0609020204030204" pitchFamily="49" charset="0"/>
              </a:rPr>
              <a:t>('Date')</a:t>
            </a:r>
          </a:p>
          <a:p>
            <a:endParaRPr lang="en-US" sz="1100" dirty="0">
              <a:solidFill>
                <a:srgbClr val="3366FF"/>
              </a:solidFill>
              <a:latin typeface="Consolas" panose="020B0609020204030204" pitchFamily="49" charset="0"/>
            </a:endParaRPr>
          </a:p>
          <a:p>
            <a:r>
              <a:rPr lang="en-US" sz="1100" dirty="0">
                <a:solidFill>
                  <a:srgbClr val="C00000"/>
                </a:solidFill>
                <a:latin typeface="Consolas" panose="020B0609020204030204" pitchFamily="49" charset="0"/>
              </a:rPr>
              <a:t># get columns to plot</a:t>
            </a:r>
          </a:p>
          <a:p>
            <a:r>
              <a:rPr lang="en-US" sz="1100" dirty="0">
                <a:solidFill>
                  <a:srgbClr val="3366FF"/>
                </a:solidFill>
                <a:latin typeface="Consolas" panose="020B0609020204030204" pitchFamily="49" charset="0"/>
              </a:rPr>
              <a:t>import </a:t>
            </a:r>
            <a:r>
              <a:rPr lang="en-US" sz="1100" dirty="0" err="1">
                <a:solidFill>
                  <a:srgbClr val="3366FF"/>
                </a:solidFill>
                <a:latin typeface="Consolas" panose="020B0609020204030204" pitchFamily="49" charset="0"/>
              </a:rPr>
              <a:t>matplotlib.pyplot</a:t>
            </a:r>
            <a:r>
              <a:rPr lang="en-US" sz="1100" dirty="0">
                <a:solidFill>
                  <a:srgbClr val="3366FF"/>
                </a:solidFill>
                <a:latin typeface="Consolas" panose="020B0609020204030204" pitchFamily="49" charset="0"/>
              </a:rPr>
              <a:t> as </a:t>
            </a:r>
            <a:r>
              <a:rPr lang="en-US" sz="1100" dirty="0" err="1">
                <a:solidFill>
                  <a:srgbClr val="3366FF"/>
                </a:solidFill>
                <a:latin typeface="Consolas" panose="020B0609020204030204" pitchFamily="49" charset="0"/>
              </a:rPr>
              <a:t>plt</a:t>
            </a:r>
            <a:endParaRPr lang="en-US" sz="1100" dirty="0">
              <a:solidFill>
                <a:srgbClr val="3366FF"/>
              </a:solidFill>
              <a:latin typeface="Consolas" panose="020B0609020204030204" pitchFamily="49" charset="0"/>
            </a:endParaRPr>
          </a:p>
          <a:p>
            <a:r>
              <a:rPr lang="en-US" sz="1100" dirty="0">
                <a:solidFill>
                  <a:srgbClr val="3366FF"/>
                </a:solidFill>
                <a:latin typeface="Consolas" panose="020B0609020204030204" pitchFamily="49" charset="0"/>
              </a:rPr>
              <a:t>columns = </a:t>
            </a:r>
            <a:r>
              <a:rPr lang="en-US" sz="1100" dirty="0" err="1" smtClean="0">
                <a:solidFill>
                  <a:srgbClr val="3366FF"/>
                </a:solidFill>
                <a:latin typeface="Consolas" panose="020B0609020204030204" pitchFamily="49" charset="0"/>
              </a:rPr>
              <a:t>mp.columns.drop</a:t>
            </a:r>
            <a:endParaRPr lang="en-US" sz="1100" dirty="0">
              <a:solidFill>
                <a:srgbClr val="3366FF"/>
              </a:solidFill>
              <a:latin typeface="Consolas" panose="020B0609020204030204" pitchFamily="49" charset="0"/>
            </a:endParaRPr>
          </a:p>
          <a:p>
            <a:r>
              <a:rPr lang="en-US" sz="1100" dirty="0">
                <a:solidFill>
                  <a:srgbClr val="C00000"/>
                </a:solidFill>
                <a:latin typeface="Consolas" panose="020B0609020204030204" pitchFamily="49" charset="0"/>
              </a:rPr>
              <a:t># create x data</a:t>
            </a:r>
          </a:p>
          <a:p>
            <a:r>
              <a:rPr lang="en-US" sz="1100" dirty="0" err="1">
                <a:solidFill>
                  <a:srgbClr val="3366FF"/>
                </a:solidFill>
                <a:latin typeface="Consolas" panose="020B0609020204030204" pitchFamily="49" charset="0"/>
              </a:rPr>
              <a:t>x_data</a:t>
            </a:r>
            <a:r>
              <a:rPr lang="en-US" sz="1100" dirty="0">
                <a:solidFill>
                  <a:srgbClr val="3366FF"/>
                </a:solidFill>
                <a:latin typeface="Consolas" panose="020B0609020204030204" pitchFamily="49" charset="0"/>
              </a:rPr>
              <a:t> = range(0, </a:t>
            </a:r>
            <a:r>
              <a:rPr lang="en-US" sz="1100" dirty="0" err="1">
                <a:solidFill>
                  <a:srgbClr val="3366FF"/>
                </a:solidFill>
                <a:latin typeface="Consolas" panose="020B0609020204030204" pitchFamily="49" charset="0"/>
              </a:rPr>
              <a:t>mp.shape</a:t>
            </a:r>
            <a:r>
              <a:rPr lang="en-US" sz="1100" dirty="0">
                <a:solidFill>
                  <a:srgbClr val="3366FF"/>
                </a:solidFill>
                <a:latin typeface="Consolas" panose="020B0609020204030204" pitchFamily="49" charset="0"/>
              </a:rPr>
              <a:t>[0])</a:t>
            </a:r>
          </a:p>
          <a:p>
            <a:r>
              <a:rPr lang="en-US" sz="1100" dirty="0">
                <a:solidFill>
                  <a:srgbClr val="C00000"/>
                </a:solidFill>
                <a:latin typeface="Consolas" panose="020B0609020204030204" pitchFamily="49" charset="0"/>
              </a:rPr>
              <a:t># create figure and axis</a:t>
            </a:r>
          </a:p>
          <a:p>
            <a:r>
              <a:rPr lang="en-US" sz="1100" dirty="0">
                <a:solidFill>
                  <a:srgbClr val="3366FF"/>
                </a:solidFill>
                <a:latin typeface="Consolas" panose="020B0609020204030204" pitchFamily="49" charset="0"/>
              </a:rPr>
              <a:t>fig, ax = </a:t>
            </a:r>
            <a:r>
              <a:rPr lang="en-US" sz="1100" dirty="0" err="1">
                <a:solidFill>
                  <a:srgbClr val="3366FF"/>
                </a:solidFill>
                <a:latin typeface="Consolas" panose="020B0609020204030204" pitchFamily="49" charset="0"/>
              </a:rPr>
              <a:t>plt.subplots</a:t>
            </a:r>
            <a:r>
              <a:rPr lang="en-US" sz="1100" dirty="0">
                <a:solidFill>
                  <a:srgbClr val="3366FF"/>
                </a:solidFill>
                <a:latin typeface="Consolas" panose="020B0609020204030204" pitchFamily="49" charset="0"/>
              </a:rPr>
              <a:t>()</a:t>
            </a:r>
          </a:p>
          <a:p>
            <a:r>
              <a:rPr lang="en-US" sz="1100" dirty="0">
                <a:solidFill>
                  <a:srgbClr val="C00000"/>
                </a:solidFill>
                <a:latin typeface="Consolas" panose="020B0609020204030204" pitchFamily="49" charset="0"/>
              </a:rPr>
              <a:t># plot each column</a:t>
            </a:r>
          </a:p>
          <a:p>
            <a:r>
              <a:rPr lang="en-US" sz="1100" dirty="0">
                <a:solidFill>
                  <a:srgbClr val="3366FF"/>
                </a:solidFill>
                <a:latin typeface="Consolas" panose="020B0609020204030204" pitchFamily="49" charset="0"/>
              </a:rPr>
              <a:t>for column in columns:</a:t>
            </a:r>
          </a:p>
          <a:p>
            <a:r>
              <a:rPr lang="en-US" sz="1100" dirty="0">
                <a:solidFill>
                  <a:srgbClr val="3366FF"/>
                </a:solidFill>
                <a:latin typeface="Consolas" panose="020B0609020204030204" pitchFamily="49" charset="0"/>
              </a:rPr>
              <a:t>    </a:t>
            </a:r>
            <a:r>
              <a:rPr lang="en-US" sz="1100" dirty="0" err="1">
                <a:solidFill>
                  <a:srgbClr val="3366FF"/>
                </a:solidFill>
                <a:latin typeface="Consolas" panose="020B0609020204030204" pitchFamily="49" charset="0"/>
              </a:rPr>
              <a:t>ax.plot</a:t>
            </a:r>
            <a:r>
              <a:rPr lang="en-US" sz="1100" dirty="0">
                <a:solidFill>
                  <a:srgbClr val="3366FF"/>
                </a:solidFill>
                <a:latin typeface="Consolas" panose="020B0609020204030204" pitchFamily="49" charset="0"/>
              </a:rPr>
              <a:t>(</a:t>
            </a:r>
            <a:r>
              <a:rPr lang="en-US" sz="1100" dirty="0" err="1">
                <a:solidFill>
                  <a:srgbClr val="3366FF"/>
                </a:solidFill>
                <a:latin typeface="Consolas" panose="020B0609020204030204" pitchFamily="49" charset="0"/>
              </a:rPr>
              <a:t>x_data</a:t>
            </a:r>
            <a:r>
              <a:rPr lang="en-US" sz="1100" dirty="0">
                <a:solidFill>
                  <a:srgbClr val="3366FF"/>
                </a:solidFill>
                <a:latin typeface="Consolas" panose="020B0609020204030204" pitchFamily="49" charset="0"/>
              </a:rPr>
              <a:t>, </a:t>
            </a:r>
            <a:r>
              <a:rPr lang="en-US" sz="1100" dirty="0" err="1">
                <a:solidFill>
                  <a:srgbClr val="3366FF"/>
                </a:solidFill>
                <a:latin typeface="Consolas" panose="020B0609020204030204" pitchFamily="49" charset="0"/>
              </a:rPr>
              <a:t>mp</a:t>
            </a:r>
            <a:r>
              <a:rPr lang="en-US" sz="1100" dirty="0">
                <a:solidFill>
                  <a:srgbClr val="3366FF"/>
                </a:solidFill>
                <a:latin typeface="Consolas" panose="020B0609020204030204" pitchFamily="49" charset="0"/>
              </a:rPr>
              <a:t>[column], label=column)</a:t>
            </a:r>
          </a:p>
          <a:p>
            <a:r>
              <a:rPr lang="en-US" sz="1100" dirty="0">
                <a:solidFill>
                  <a:srgbClr val="C00000"/>
                </a:solidFill>
                <a:latin typeface="Consolas" panose="020B0609020204030204" pitchFamily="49" charset="0"/>
              </a:rPr>
              <a:t># set title and legend</a:t>
            </a:r>
          </a:p>
          <a:p>
            <a:r>
              <a:rPr lang="en-US" sz="1100" dirty="0" err="1">
                <a:solidFill>
                  <a:srgbClr val="3366FF"/>
                </a:solidFill>
                <a:latin typeface="Consolas" panose="020B0609020204030204" pitchFamily="49" charset="0"/>
              </a:rPr>
              <a:t>ax.set_title</a:t>
            </a:r>
            <a:r>
              <a:rPr lang="en-US" sz="1100" dirty="0">
                <a:solidFill>
                  <a:srgbClr val="3366FF"/>
                </a:solidFill>
                <a:latin typeface="Consolas" panose="020B0609020204030204" pitchFamily="49" charset="0"/>
              </a:rPr>
              <a:t>('Stock Market Price')</a:t>
            </a:r>
          </a:p>
          <a:p>
            <a:r>
              <a:rPr lang="en-US" sz="1100" dirty="0" err="1">
                <a:solidFill>
                  <a:srgbClr val="3366FF"/>
                </a:solidFill>
                <a:latin typeface="Consolas" panose="020B0609020204030204" pitchFamily="49" charset="0"/>
              </a:rPr>
              <a:t>ax.xlabel</a:t>
            </a:r>
            <a:r>
              <a:rPr lang="en-US" sz="1100" dirty="0">
                <a:solidFill>
                  <a:srgbClr val="3366FF"/>
                </a:solidFill>
                <a:latin typeface="Consolas" panose="020B0609020204030204" pitchFamily="49" charset="0"/>
              </a:rPr>
              <a:t>('Date')</a:t>
            </a:r>
          </a:p>
          <a:p>
            <a:r>
              <a:rPr lang="en-US" sz="1100" dirty="0" err="1">
                <a:solidFill>
                  <a:srgbClr val="3366FF"/>
                </a:solidFill>
                <a:latin typeface="Consolas" panose="020B0609020204030204" pitchFamily="49" charset="0"/>
              </a:rPr>
              <a:t>ax.ylabel</a:t>
            </a:r>
            <a:r>
              <a:rPr lang="en-US" sz="1100" dirty="0">
                <a:solidFill>
                  <a:srgbClr val="3366FF"/>
                </a:solidFill>
                <a:latin typeface="Consolas" panose="020B0609020204030204" pitchFamily="49" charset="0"/>
              </a:rPr>
              <a:t>('Stock Price')</a:t>
            </a:r>
          </a:p>
          <a:p>
            <a:r>
              <a:rPr lang="en-US" sz="1100" dirty="0" err="1">
                <a:solidFill>
                  <a:srgbClr val="3366FF"/>
                </a:solidFill>
                <a:latin typeface="Consolas" panose="020B0609020204030204" pitchFamily="49" charset="0"/>
              </a:rPr>
              <a:t>ax.legend</a:t>
            </a:r>
            <a:r>
              <a:rPr lang="en-US" sz="1100" dirty="0" smtClean="0">
                <a:solidFill>
                  <a:srgbClr val="3366FF"/>
                </a:solidFill>
                <a:latin typeface="Consolas" panose="020B0609020204030204" pitchFamily="49" charset="0"/>
              </a:rPr>
              <a:t>()</a:t>
            </a:r>
          </a:p>
          <a:p>
            <a:endParaRPr lang="en-US" sz="1100" dirty="0">
              <a:solidFill>
                <a:srgbClr val="C00000"/>
              </a:solidFill>
              <a:latin typeface="Consolas" panose="020B0609020204030204" pitchFamily="49" charset="0"/>
            </a:endParaRPr>
          </a:p>
          <a:p>
            <a:r>
              <a:rPr lang="en-US" sz="1100" dirty="0">
                <a:solidFill>
                  <a:srgbClr val="C00000"/>
                </a:solidFill>
                <a:latin typeface="Consolas" panose="020B0609020204030204" pitchFamily="49" charset="0"/>
              </a:rPr>
              <a:t>##Compute monthly returns</a:t>
            </a:r>
          </a:p>
          <a:p>
            <a:r>
              <a:rPr lang="en-US" sz="1100" dirty="0" err="1">
                <a:solidFill>
                  <a:srgbClr val="3366FF"/>
                </a:solidFill>
                <a:latin typeface="Consolas" panose="020B0609020204030204" pitchFamily="49" charset="0"/>
              </a:rPr>
              <a:t>mr</a:t>
            </a:r>
            <a:r>
              <a:rPr lang="en-US" sz="1100" dirty="0">
                <a:solidFill>
                  <a:srgbClr val="3366FF"/>
                </a:solidFill>
                <a:latin typeface="Consolas" panose="020B0609020204030204" pitchFamily="49" charset="0"/>
              </a:rPr>
              <a:t> = </a:t>
            </a:r>
            <a:r>
              <a:rPr lang="en-US" sz="1100" dirty="0" err="1">
                <a:solidFill>
                  <a:srgbClr val="3366FF"/>
                </a:solidFill>
                <a:latin typeface="Consolas" panose="020B0609020204030204" pitchFamily="49" charset="0"/>
              </a:rPr>
              <a:t>pd.DataFrame</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for s in </a:t>
            </a:r>
            <a:r>
              <a:rPr lang="en-US" sz="1100" dirty="0" err="1">
                <a:solidFill>
                  <a:srgbClr val="3366FF"/>
                </a:solidFill>
                <a:latin typeface="Consolas" panose="020B0609020204030204" pitchFamily="49" charset="0"/>
              </a:rPr>
              <a:t>mp.columns</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    date = </a:t>
            </a:r>
            <a:r>
              <a:rPr lang="en-US" sz="1100" dirty="0" err="1">
                <a:solidFill>
                  <a:srgbClr val="3366FF"/>
                </a:solidFill>
                <a:latin typeface="Consolas" panose="020B0609020204030204" pitchFamily="49" charset="0"/>
              </a:rPr>
              <a:t>mp.index</a:t>
            </a:r>
            <a:r>
              <a:rPr lang="en-US" sz="1100" dirty="0">
                <a:solidFill>
                  <a:srgbClr val="3366FF"/>
                </a:solidFill>
                <a:latin typeface="Consolas" panose="020B0609020204030204" pitchFamily="49" charset="0"/>
              </a:rPr>
              <a:t>[0]</a:t>
            </a:r>
          </a:p>
          <a:p>
            <a:r>
              <a:rPr lang="en-US" sz="1100" dirty="0">
                <a:solidFill>
                  <a:srgbClr val="3366FF"/>
                </a:solidFill>
                <a:latin typeface="Consolas" panose="020B0609020204030204" pitchFamily="49" charset="0"/>
              </a:rPr>
              <a:t>    pr0 = </a:t>
            </a:r>
            <a:r>
              <a:rPr lang="en-US" sz="1100" dirty="0" err="1">
                <a:solidFill>
                  <a:srgbClr val="3366FF"/>
                </a:solidFill>
                <a:latin typeface="Consolas" panose="020B0609020204030204" pitchFamily="49" charset="0"/>
              </a:rPr>
              <a:t>mp</a:t>
            </a:r>
            <a:r>
              <a:rPr lang="en-US" sz="1100" dirty="0">
                <a:solidFill>
                  <a:srgbClr val="3366FF"/>
                </a:solidFill>
                <a:latin typeface="Consolas" panose="020B0609020204030204" pitchFamily="49" charset="0"/>
              </a:rPr>
              <a:t>[s][date]</a:t>
            </a:r>
          </a:p>
          <a:p>
            <a:r>
              <a:rPr lang="en-US" sz="1100" dirty="0">
                <a:solidFill>
                  <a:srgbClr val="3366FF"/>
                </a:solidFill>
                <a:latin typeface="Consolas" panose="020B0609020204030204" pitchFamily="49" charset="0"/>
              </a:rPr>
              <a:t>    for t in range(1,len(</a:t>
            </a:r>
            <a:r>
              <a:rPr lang="en-US" sz="1100" dirty="0" err="1">
                <a:solidFill>
                  <a:srgbClr val="3366FF"/>
                </a:solidFill>
                <a:latin typeface="Consolas" panose="020B0609020204030204" pitchFamily="49" charset="0"/>
              </a:rPr>
              <a:t>mp.index</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        date = </a:t>
            </a:r>
            <a:r>
              <a:rPr lang="en-US" sz="1100" dirty="0" err="1">
                <a:solidFill>
                  <a:srgbClr val="3366FF"/>
                </a:solidFill>
                <a:latin typeface="Consolas" panose="020B0609020204030204" pitchFamily="49" charset="0"/>
              </a:rPr>
              <a:t>mp.index</a:t>
            </a:r>
            <a:r>
              <a:rPr lang="en-US" sz="1100" dirty="0">
                <a:solidFill>
                  <a:srgbClr val="3366FF"/>
                </a:solidFill>
                <a:latin typeface="Consolas" panose="020B0609020204030204" pitchFamily="49" charset="0"/>
              </a:rPr>
              <a:t>[t]</a:t>
            </a:r>
          </a:p>
          <a:p>
            <a:r>
              <a:rPr lang="en-US" sz="1100" dirty="0">
                <a:solidFill>
                  <a:srgbClr val="3366FF"/>
                </a:solidFill>
                <a:latin typeface="Consolas" panose="020B0609020204030204" pitchFamily="49" charset="0"/>
              </a:rPr>
              <a:t>        pr1 = </a:t>
            </a:r>
            <a:r>
              <a:rPr lang="en-US" sz="1100" dirty="0" err="1">
                <a:solidFill>
                  <a:srgbClr val="3366FF"/>
                </a:solidFill>
                <a:latin typeface="Consolas" panose="020B0609020204030204" pitchFamily="49" charset="0"/>
              </a:rPr>
              <a:t>mp</a:t>
            </a:r>
            <a:r>
              <a:rPr lang="en-US" sz="1100" dirty="0">
                <a:solidFill>
                  <a:srgbClr val="3366FF"/>
                </a:solidFill>
                <a:latin typeface="Consolas" panose="020B0609020204030204" pitchFamily="49" charset="0"/>
              </a:rPr>
              <a:t>[s][date]</a:t>
            </a:r>
          </a:p>
          <a:p>
            <a:r>
              <a:rPr lang="en-US" sz="1100" dirty="0">
                <a:solidFill>
                  <a:srgbClr val="3366FF"/>
                </a:solidFill>
                <a:latin typeface="Consolas" panose="020B0609020204030204" pitchFamily="49" charset="0"/>
              </a:rPr>
              <a:t>        ret = (pr1-pr0)/pr0</a:t>
            </a:r>
          </a:p>
          <a:p>
            <a:r>
              <a:rPr lang="en-US" sz="1100" dirty="0">
                <a:solidFill>
                  <a:srgbClr val="3366FF"/>
                </a:solidFill>
                <a:latin typeface="Consolas" panose="020B0609020204030204" pitchFamily="49" charset="0"/>
              </a:rPr>
              <a:t>        </a:t>
            </a:r>
            <a:r>
              <a:rPr lang="en-US" sz="1100" dirty="0" err="1">
                <a:solidFill>
                  <a:srgbClr val="3366FF"/>
                </a:solidFill>
                <a:latin typeface="Consolas" panose="020B0609020204030204" pitchFamily="49" charset="0"/>
              </a:rPr>
              <a:t>mr.set_value</a:t>
            </a:r>
            <a:r>
              <a:rPr lang="en-US" sz="1100" dirty="0">
                <a:solidFill>
                  <a:srgbClr val="3366FF"/>
                </a:solidFill>
                <a:latin typeface="Consolas" panose="020B0609020204030204" pitchFamily="49" charset="0"/>
              </a:rPr>
              <a:t>(</a:t>
            </a:r>
            <a:r>
              <a:rPr lang="en-US" sz="1100" dirty="0" err="1">
                <a:solidFill>
                  <a:srgbClr val="3366FF"/>
                </a:solidFill>
                <a:latin typeface="Consolas" panose="020B0609020204030204" pitchFamily="49" charset="0"/>
              </a:rPr>
              <a:t>date,s,ret</a:t>
            </a:r>
            <a:r>
              <a:rPr lang="en-US" sz="1100" dirty="0">
                <a:solidFill>
                  <a:srgbClr val="3366FF"/>
                </a:solidFill>
                <a:latin typeface="Consolas" panose="020B0609020204030204" pitchFamily="49" charset="0"/>
              </a:rPr>
              <a:t>)</a:t>
            </a:r>
          </a:p>
          <a:p>
            <a:r>
              <a:rPr lang="en-US" sz="1100" dirty="0">
                <a:solidFill>
                  <a:srgbClr val="3366FF"/>
                </a:solidFill>
                <a:latin typeface="Consolas" panose="020B0609020204030204" pitchFamily="49" charset="0"/>
              </a:rPr>
              <a:t>        pr0=pr1</a:t>
            </a:r>
          </a:p>
          <a:p>
            <a:r>
              <a:rPr lang="en-US" sz="1100" dirty="0">
                <a:solidFill>
                  <a:srgbClr val="3366FF"/>
                </a:solidFill>
                <a:latin typeface="Consolas" panose="020B0609020204030204" pitchFamily="49" charset="0"/>
              </a:rPr>
              <a:t>        </a:t>
            </a:r>
          </a:p>
          <a:p>
            <a:r>
              <a:rPr lang="en-US" sz="1100" dirty="0" err="1">
                <a:solidFill>
                  <a:srgbClr val="3366FF"/>
                </a:solidFill>
                <a:latin typeface="Consolas" panose="020B0609020204030204" pitchFamily="49" charset="0"/>
              </a:rPr>
              <a:t>mr.head</a:t>
            </a:r>
            <a:r>
              <a:rPr lang="en-US" sz="1100" dirty="0" smtClean="0">
                <a:solidFill>
                  <a:srgbClr val="3366FF"/>
                </a:solidFill>
                <a:latin typeface="Consolas" panose="020B0609020204030204" pitchFamily="49" charset="0"/>
              </a:rPr>
              <a:t>()</a:t>
            </a:r>
            <a:endParaRPr lang="en-US" sz="1100" dirty="0">
              <a:solidFill>
                <a:srgbClr val="3366FF"/>
              </a:solidFill>
              <a:latin typeface="Consolas" panose="020B0609020204030204" pitchFamily="49" charset="0"/>
            </a:endParaRPr>
          </a:p>
        </p:txBody>
      </p:sp>
      <p:pic>
        <p:nvPicPr>
          <p:cNvPr id="3" name="Picture 2"/>
          <p:cNvPicPr>
            <a:picLocks noChangeAspect="1"/>
          </p:cNvPicPr>
          <p:nvPr/>
        </p:nvPicPr>
        <p:blipFill>
          <a:blip r:embed="rId4"/>
          <a:stretch>
            <a:fillRect/>
          </a:stretch>
        </p:blipFill>
        <p:spPr>
          <a:xfrm>
            <a:off x="5589756" y="960437"/>
            <a:ext cx="4699550" cy="2743200"/>
          </a:xfrm>
          <a:prstGeom prst="rect">
            <a:avLst/>
          </a:prstGeom>
        </p:spPr>
      </p:pic>
      <p:sp>
        <p:nvSpPr>
          <p:cNvPr id="7" name="Rectangle 6"/>
          <p:cNvSpPr/>
          <p:nvPr/>
        </p:nvSpPr>
        <p:spPr>
          <a:xfrm>
            <a:off x="5501481" y="3703637"/>
            <a:ext cx="5575300" cy="1938992"/>
          </a:xfrm>
          <a:prstGeom prst="rect">
            <a:avLst/>
          </a:prstGeom>
        </p:spPr>
        <p:txBody>
          <a:bodyPr>
            <a:spAutoFit/>
          </a:bodyPr>
          <a:lstStyle/>
          <a:p>
            <a:r>
              <a:rPr lang="en-US" sz="1200" dirty="0">
                <a:solidFill>
                  <a:srgbClr val="C00000"/>
                </a:solidFill>
                <a:latin typeface="Consolas" panose="020B0609020204030204" pitchFamily="49" charset="0"/>
              </a:rPr>
              <a:t>#Plot of returns</a:t>
            </a:r>
          </a:p>
          <a:p>
            <a:r>
              <a:rPr lang="en-US" sz="1200" dirty="0">
                <a:solidFill>
                  <a:srgbClr val="3366FF"/>
                </a:solidFill>
                <a:latin typeface="Consolas" panose="020B0609020204030204" pitchFamily="49" charset="0"/>
              </a:rPr>
              <a:t>columns = </a:t>
            </a:r>
            <a:r>
              <a:rPr lang="en-US" sz="1200" dirty="0" err="1">
                <a:solidFill>
                  <a:srgbClr val="3366FF"/>
                </a:solidFill>
                <a:latin typeface="Consolas" panose="020B0609020204030204" pitchFamily="49" charset="0"/>
              </a:rPr>
              <a:t>mr.columns</a:t>
            </a:r>
            <a:endParaRPr lang="en-US" sz="1200" dirty="0">
              <a:solidFill>
                <a:srgbClr val="3366FF"/>
              </a:solidFill>
              <a:latin typeface="Consolas" panose="020B0609020204030204" pitchFamily="49" charset="0"/>
            </a:endParaRPr>
          </a:p>
          <a:p>
            <a:r>
              <a:rPr lang="en-US" sz="1200" dirty="0" err="1">
                <a:solidFill>
                  <a:srgbClr val="3366FF"/>
                </a:solidFill>
                <a:latin typeface="Consolas" panose="020B0609020204030204" pitchFamily="49" charset="0"/>
              </a:rPr>
              <a:t>x_data</a:t>
            </a:r>
            <a:r>
              <a:rPr lang="en-US" sz="1200" dirty="0">
                <a:solidFill>
                  <a:srgbClr val="3366FF"/>
                </a:solidFill>
                <a:latin typeface="Consolas" panose="020B0609020204030204" pitchFamily="49" charset="0"/>
              </a:rPr>
              <a:t> = range(0,mr.shape[0])</a:t>
            </a:r>
          </a:p>
          <a:p>
            <a:r>
              <a:rPr lang="en-US" sz="1200" dirty="0" err="1">
                <a:solidFill>
                  <a:srgbClr val="3366FF"/>
                </a:solidFill>
                <a:latin typeface="Consolas" panose="020B0609020204030204" pitchFamily="49" charset="0"/>
              </a:rPr>
              <a:t>fig,ax</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plt.subplots</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for column in columns:</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ax.plot</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x_data,mr</a:t>
            </a:r>
            <a:r>
              <a:rPr lang="en-US" sz="1200" dirty="0">
                <a:solidFill>
                  <a:srgbClr val="3366FF"/>
                </a:solidFill>
                <a:latin typeface="Consolas" panose="020B0609020204030204" pitchFamily="49" charset="0"/>
              </a:rPr>
              <a:t>[column],label = column)</a:t>
            </a:r>
          </a:p>
          <a:p>
            <a:r>
              <a:rPr lang="en-US" sz="1200" dirty="0" err="1">
                <a:solidFill>
                  <a:srgbClr val="3366FF"/>
                </a:solidFill>
                <a:latin typeface="Consolas" panose="020B0609020204030204" pitchFamily="49" charset="0"/>
              </a:rPr>
              <a:t>ax.set_title</a:t>
            </a:r>
            <a:r>
              <a:rPr lang="en-US" sz="1200" dirty="0">
                <a:solidFill>
                  <a:srgbClr val="3366FF"/>
                </a:solidFill>
                <a:latin typeface="Consolas" panose="020B0609020204030204" pitchFamily="49" charset="0"/>
              </a:rPr>
              <a:t>("Stock price return")</a:t>
            </a:r>
          </a:p>
          <a:p>
            <a:r>
              <a:rPr lang="en-US" sz="1200" dirty="0" err="1">
                <a:solidFill>
                  <a:srgbClr val="3366FF"/>
                </a:solidFill>
                <a:latin typeface="Consolas" panose="020B0609020204030204" pitchFamily="49" charset="0"/>
              </a:rPr>
              <a:t>ax.xlabel</a:t>
            </a:r>
            <a:r>
              <a:rPr lang="en-US" sz="1200" dirty="0">
                <a:solidFill>
                  <a:srgbClr val="3366FF"/>
                </a:solidFill>
                <a:latin typeface="Consolas" panose="020B0609020204030204" pitchFamily="49" charset="0"/>
              </a:rPr>
              <a:t>('Date')</a:t>
            </a:r>
          </a:p>
          <a:p>
            <a:r>
              <a:rPr lang="en-US" sz="1200" dirty="0" err="1">
                <a:solidFill>
                  <a:srgbClr val="3366FF"/>
                </a:solidFill>
                <a:latin typeface="Consolas" panose="020B0609020204030204" pitchFamily="49" charset="0"/>
              </a:rPr>
              <a:t>ax.ylabel</a:t>
            </a:r>
            <a:r>
              <a:rPr lang="en-US" sz="1200" dirty="0">
                <a:solidFill>
                  <a:srgbClr val="3366FF"/>
                </a:solidFill>
                <a:latin typeface="Consolas" panose="020B0609020204030204" pitchFamily="49" charset="0"/>
              </a:rPr>
              <a:t>('Returns')</a:t>
            </a:r>
          </a:p>
          <a:p>
            <a:r>
              <a:rPr lang="en-US" sz="1200" dirty="0" err="1">
                <a:solidFill>
                  <a:srgbClr val="3366FF"/>
                </a:solidFill>
                <a:latin typeface="Consolas" panose="020B0609020204030204" pitchFamily="49" charset="0"/>
              </a:rPr>
              <a:t>ax.legend</a:t>
            </a:r>
            <a:r>
              <a:rPr lang="en-US" sz="1200" dirty="0">
                <a:solidFill>
                  <a:srgbClr val="3366FF"/>
                </a:solidFill>
                <a:latin typeface="Consolas" panose="020B0609020204030204" pitchFamily="49" charset="0"/>
              </a:rPr>
              <a:t>()</a:t>
            </a:r>
          </a:p>
        </p:txBody>
      </p:sp>
      <p:pic>
        <p:nvPicPr>
          <p:cNvPr id="8" name="Picture 7"/>
          <p:cNvPicPr>
            <a:picLocks noChangeAspect="1"/>
          </p:cNvPicPr>
          <p:nvPr/>
        </p:nvPicPr>
        <p:blipFill>
          <a:blip r:embed="rId5"/>
          <a:stretch>
            <a:fillRect/>
          </a:stretch>
        </p:blipFill>
        <p:spPr>
          <a:xfrm>
            <a:off x="5578474" y="5739427"/>
            <a:ext cx="4850823" cy="2764810"/>
          </a:xfrm>
          <a:prstGeom prst="rect">
            <a:avLst/>
          </a:prstGeom>
        </p:spPr>
      </p:pic>
    </p:spTree>
    <p:extLst>
      <p:ext uri="{BB962C8B-B14F-4D97-AF65-F5344CB8AC3E}">
        <p14:creationId xmlns:p14="http://schemas.microsoft.com/office/powerpoint/2010/main" val="265563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 y="8715216"/>
            <a:ext cx="5575300" cy="400110"/>
          </a:xfrm>
          <a:prstGeom prst="rect">
            <a:avLst/>
          </a:prstGeom>
        </p:spPr>
        <p:txBody>
          <a:bodyPr>
            <a:spAutoFit/>
          </a:bodyPr>
          <a:lstStyle/>
          <a:p>
            <a:r>
              <a:rPr lang="en-US" sz="1000" dirty="0" smtClean="0">
                <a:latin typeface="+mj-lt"/>
                <a:hlinkClick r:id="rId2"/>
              </a:rPr>
              <a:t>https://www.kdnuggets.com/2019/06/optimization-python-money-risk.html</a:t>
            </a:r>
            <a:endParaRPr lang="en-US" sz="1000" dirty="0" smtClean="0">
              <a:latin typeface="+mj-lt"/>
            </a:endParaRPr>
          </a:p>
          <a:p>
            <a:r>
              <a:rPr lang="en-US" sz="1000" dirty="0">
                <a:hlinkClick r:id="rId3"/>
              </a:rPr>
              <a:t>https://github.com/tirthajyoti/Optimization-Python/blob/master/Portfolio_optimization.ipynb</a:t>
            </a:r>
            <a:endParaRPr lang="en-US" sz="1000" dirty="0">
              <a:latin typeface="+mj-lt"/>
            </a:endParaRPr>
          </a:p>
        </p:txBody>
      </p:sp>
      <p:sp>
        <p:nvSpPr>
          <p:cNvPr id="3" name="Rectangle 2"/>
          <p:cNvSpPr/>
          <p:nvPr/>
        </p:nvSpPr>
        <p:spPr>
          <a:xfrm>
            <a:off x="91281" y="731837"/>
            <a:ext cx="5575300" cy="2492990"/>
          </a:xfrm>
          <a:prstGeom prst="rect">
            <a:avLst/>
          </a:prstGeom>
        </p:spPr>
        <p:txBody>
          <a:bodyPr>
            <a:spAutoFit/>
          </a:bodyPr>
          <a:lstStyle/>
          <a:p>
            <a:r>
              <a:rPr lang="en-US" sz="1200" dirty="0">
                <a:solidFill>
                  <a:srgbClr val="C00000"/>
                </a:solidFill>
                <a:latin typeface="Consolas" panose="020B0609020204030204" pitchFamily="49" charset="0"/>
              </a:rPr>
              <a:t>#Get symbol names</a:t>
            </a:r>
          </a:p>
          <a:p>
            <a:r>
              <a:rPr lang="en-US" sz="1200" dirty="0">
                <a:solidFill>
                  <a:srgbClr val="3366FF"/>
                </a:solidFill>
                <a:latin typeface="Consolas" panose="020B0609020204030204" pitchFamily="49" charset="0"/>
              </a:rPr>
              <a:t>symbols = </a:t>
            </a:r>
            <a:r>
              <a:rPr lang="en-US" sz="1200" dirty="0" err="1">
                <a:solidFill>
                  <a:srgbClr val="3366FF"/>
                </a:solidFill>
                <a:latin typeface="Consolas" panose="020B0609020204030204" pitchFamily="49" charset="0"/>
              </a:rPr>
              <a:t>mr.columns</a:t>
            </a:r>
            <a:endParaRPr lang="en-US" sz="1200" dirty="0">
              <a:solidFill>
                <a:srgbClr val="3366FF"/>
              </a:solidFill>
              <a:latin typeface="Consolas" panose="020B0609020204030204" pitchFamily="49" charset="0"/>
            </a:endParaRPr>
          </a:p>
          <a:p>
            <a:r>
              <a:rPr lang="en-US" sz="1200" dirty="0" err="1">
                <a:solidFill>
                  <a:srgbClr val="3366FF"/>
                </a:solidFill>
                <a:latin typeface="Consolas" panose="020B0609020204030204" pitchFamily="49" charset="0"/>
              </a:rPr>
              <a:t>return_data</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mr.as_matrix</a:t>
            </a:r>
            <a:r>
              <a:rPr lang="en-US" sz="1200" dirty="0">
                <a:solidFill>
                  <a:srgbClr val="3366FF"/>
                </a:solidFill>
                <a:latin typeface="Consolas" panose="020B0609020204030204" pitchFamily="49" charset="0"/>
              </a:rPr>
              <a:t>().T</a:t>
            </a:r>
          </a:p>
          <a:p>
            <a:endParaRPr lang="en-US" sz="1200" dirty="0">
              <a:solidFill>
                <a:srgbClr val="C00000"/>
              </a:solidFill>
              <a:latin typeface="Consolas" panose="020B0609020204030204" pitchFamily="49" charset="0"/>
            </a:endParaRPr>
          </a:p>
          <a:p>
            <a:r>
              <a:rPr lang="en-US" sz="1200" dirty="0">
                <a:solidFill>
                  <a:srgbClr val="C00000"/>
                </a:solidFill>
                <a:latin typeface="Consolas" panose="020B0609020204030204" pitchFamily="49" charset="0"/>
              </a:rPr>
              <a:t>#Mean Return</a:t>
            </a:r>
          </a:p>
          <a:p>
            <a:r>
              <a:rPr lang="en-US" sz="1200" dirty="0">
                <a:solidFill>
                  <a:srgbClr val="3366FF"/>
                </a:solidFill>
                <a:latin typeface="Consolas" panose="020B0609020204030204" pitchFamily="49" charset="0"/>
              </a:rPr>
              <a:t>r = </a:t>
            </a:r>
            <a:r>
              <a:rPr lang="en-US" sz="1200" dirty="0" err="1">
                <a:solidFill>
                  <a:srgbClr val="3366FF"/>
                </a:solidFill>
                <a:latin typeface="Consolas" panose="020B0609020204030204" pitchFamily="49" charset="0"/>
              </a:rPr>
              <a:t>np.asarray</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np.mean</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return_data,axis</a:t>
            </a:r>
            <a:r>
              <a:rPr lang="en-US" sz="1200" dirty="0">
                <a:solidFill>
                  <a:srgbClr val="3366FF"/>
                </a:solidFill>
                <a:latin typeface="Consolas" panose="020B0609020204030204" pitchFamily="49" charset="0"/>
              </a:rPr>
              <a:t>=1))</a:t>
            </a:r>
          </a:p>
          <a:p>
            <a:r>
              <a:rPr lang="en-US" sz="1200" dirty="0" smtClean="0">
                <a:solidFill>
                  <a:srgbClr val="3366FF"/>
                </a:solidFill>
                <a:latin typeface="Consolas" panose="020B0609020204030204" pitchFamily="49" charset="0"/>
              </a:rPr>
              <a:t>#array</a:t>
            </a:r>
            <a:r>
              <a:rPr lang="en-US" sz="1200" dirty="0">
                <a:solidFill>
                  <a:srgbClr val="3366FF"/>
                </a:solidFill>
                <a:latin typeface="Consolas" panose="020B0609020204030204" pitchFamily="49" charset="0"/>
              </a:rPr>
              <a:t>([0.00118054, 0.00097116, 0.0008688 ])</a:t>
            </a:r>
          </a:p>
          <a:p>
            <a:r>
              <a:rPr lang="en-US" sz="1200" dirty="0">
                <a:solidFill>
                  <a:srgbClr val="C00000"/>
                </a:solidFill>
                <a:latin typeface="Consolas" panose="020B0609020204030204" pitchFamily="49" charset="0"/>
              </a:rPr>
              <a:t>#Covariance Matrix</a:t>
            </a: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C = </a:t>
            </a:r>
            <a:r>
              <a:rPr lang="en-US" sz="1200" dirty="0" err="1">
                <a:solidFill>
                  <a:srgbClr val="3366FF"/>
                </a:solidFill>
                <a:latin typeface="Consolas" panose="020B0609020204030204" pitchFamily="49" charset="0"/>
              </a:rPr>
              <a:t>np.asmatrix</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np.cov</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return_data</a:t>
            </a:r>
            <a:r>
              <a:rPr lang="en-US" sz="1200" dirty="0" smtClean="0">
                <a:solidFill>
                  <a:srgbClr val="3366FF"/>
                </a:solidFill>
                <a:latin typeface="Consolas" panose="020B0609020204030204" pitchFamily="49" charset="0"/>
              </a:rPr>
              <a:t>))</a:t>
            </a:r>
          </a:p>
          <a:p>
            <a:r>
              <a:rPr lang="en-US" sz="1200" dirty="0">
                <a:solidFill>
                  <a:srgbClr val="C00000"/>
                </a:solidFill>
                <a:latin typeface="Consolas" panose="020B0609020204030204" pitchFamily="49" charset="0"/>
              </a:rPr>
              <a:t>[[1.95759379e-04, 1.29904478e-04, 4.32631258e-05],</a:t>
            </a:r>
          </a:p>
          <a:p>
            <a:r>
              <a:rPr lang="en-US" sz="1200" dirty="0">
                <a:solidFill>
                  <a:srgbClr val="C00000"/>
                </a:solidFill>
                <a:latin typeface="Consolas" panose="020B0609020204030204" pitchFamily="49" charset="0"/>
              </a:rPr>
              <a:t> </a:t>
            </a:r>
            <a:r>
              <a:rPr lang="en-US" sz="1200" dirty="0" smtClean="0">
                <a:solidFill>
                  <a:srgbClr val="C00000"/>
                </a:solidFill>
                <a:latin typeface="Consolas" panose="020B0609020204030204" pitchFamily="49" charset="0"/>
              </a:rPr>
              <a:t>[</a:t>
            </a:r>
            <a:r>
              <a:rPr lang="en-US" sz="1200" dirty="0">
                <a:solidFill>
                  <a:srgbClr val="C00000"/>
                </a:solidFill>
                <a:latin typeface="Consolas" panose="020B0609020204030204" pitchFamily="49" charset="0"/>
              </a:rPr>
              <a:t>1.29904478e-04, 1.61822825e-04, 4.13455766e-05],</a:t>
            </a:r>
          </a:p>
          <a:p>
            <a:r>
              <a:rPr lang="en-US" sz="1200" dirty="0">
                <a:solidFill>
                  <a:srgbClr val="C00000"/>
                </a:solidFill>
                <a:latin typeface="Consolas" panose="020B0609020204030204" pitchFamily="49" charset="0"/>
              </a:rPr>
              <a:t> </a:t>
            </a:r>
            <a:r>
              <a:rPr lang="en-US" sz="1200" dirty="0" smtClean="0">
                <a:solidFill>
                  <a:srgbClr val="C00000"/>
                </a:solidFill>
                <a:latin typeface="Consolas" panose="020B0609020204030204" pitchFamily="49" charset="0"/>
              </a:rPr>
              <a:t>[</a:t>
            </a:r>
            <a:r>
              <a:rPr lang="en-US" sz="1200" dirty="0">
                <a:solidFill>
                  <a:srgbClr val="C00000"/>
                </a:solidFill>
                <a:latin typeface="Consolas" panose="020B0609020204030204" pitchFamily="49" charset="0"/>
              </a:rPr>
              <a:t>4.32631258e-05, 4.13455766e-05, 1.50832804e-04]])</a:t>
            </a:r>
          </a:p>
        </p:txBody>
      </p:sp>
      <p:sp>
        <p:nvSpPr>
          <p:cNvPr id="4" name="Rectangle 3"/>
          <p:cNvSpPr/>
          <p:nvPr/>
        </p:nvSpPr>
        <p:spPr>
          <a:xfrm>
            <a:off x="97069" y="3322637"/>
            <a:ext cx="5575300" cy="1569660"/>
          </a:xfrm>
          <a:prstGeom prst="rect">
            <a:avLst/>
          </a:prstGeom>
        </p:spPr>
        <p:txBody>
          <a:bodyPr>
            <a:spAutoFit/>
          </a:bodyPr>
          <a:lstStyle/>
          <a:p>
            <a:r>
              <a:rPr lang="en-US" sz="1200" dirty="0">
                <a:solidFill>
                  <a:srgbClr val="C00000"/>
                </a:solidFill>
                <a:latin typeface="Consolas" panose="020B0609020204030204" pitchFamily="49" charset="0"/>
              </a:rPr>
              <a:t>##Print expected Returns and risk</a:t>
            </a:r>
          </a:p>
          <a:p>
            <a:r>
              <a:rPr lang="en-US" sz="1200" dirty="0">
                <a:solidFill>
                  <a:srgbClr val="3366FF"/>
                </a:solidFill>
                <a:latin typeface="Consolas" panose="020B0609020204030204" pitchFamily="49" charset="0"/>
              </a:rPr>
              <a:t>for j in range(</a:t>
            </a:r>
            <a:r>
              <a:rPr lang="en-US" sz="1200" dirty="0" err="1">
                <a:solidFill>
                  <a:srgbClr val="3366FF"/>
                </a:solidFill>
                <a:latin typeface="Consolas" panose="020B0609020204030204" pitchFamily="49" charset="0"/>
              </a:rPr>
              <a:t>len</a:t>
            </a:r>
            <a:r>
              <a:rPr lang="en-US" sz="1200" dirty="0">
                <a:solidFill>
                  <a:srgbClr val="3366FF"/>
                </a:solidFill>
                <a:latin typeface="Consolas" panose="020B0609020204030204" pitchFamily="49" charset="0"/>
              </a:rPr>
              <a:t>(symbols)):</a:t>
            </a:r>
          </a:p>
          <a:p>
            <a:r>
              <a:rPr lang="en-US" sz="1200" dirty="0">
                <a:solidFill>
                  <a:srgbClr val="3366FF"/>
                </a:solidFill>
                <a:latin typeface="Consolas" panose="020B0609020204030204" pitchFamily="49" charset="0"/>
              </a:rPr>
              <a:t>    print('%s: </a:t>
            </a:r>
            <a:r>
              <a:rPr lang="en-US" sz="1200" dirty="0" err="1">
                <a:solidFill>
                  <a:srgbClr val="3366FF"/>
                </a:solidFill>
                <a:latin typeface="Consolas" panose="020B0609020204030204" pitchFamily="49" charset="0"/>
              </a:rPr>
              <a:t>Exp</a:t>
            </a:r>
            <a:r>
              <a:rPr lang="en-US" sz="1200" dirty="0">
                <a:solidFill>
                  <a:srgbClr val="3366FF"/>
                </a:solidFill>
                <a:latin typeface="Consolas" panose="020B0609020204030204" pitchFamily="49" charset="0"/>
              </a:rPr>
              <a:t> ret = %</a:t>
            </a:r>
            <a:r>
              <a:rPr lang="en-US" sz="1200" dirty="0" err="1">
                <a:solidFill>
                  <a:srgbClr val="3366FF"/>
                </a:solidFill>
                <a:latin typeface="Consolas" panose="020B0609020204030204" pitchFamily="49" charset="0"/>
              </a:rPr>
              <a:t>f,Risk</a:t>
            </a:r>
            <a:r>
              <a:rPr lang="en-US" sz="1200" dirty="0">
                <a:solidFill>
                  <a:srgbClr val="3366FF"/>
                </a:solidFill>
                <a:latin typeface="Consolas" panose="020B0609020204030204" pitchFamily="49" charset="0"/>
              </a:rPr>
              <a:t> = %f' %(symbols[j], r[j],C[</a:t>
            </a:r>
            <a:r>
              <a:rPr lang="en-US" sz="1200" dirty="0" err="1">
                <a:solidFill>
                  <a:srgbClr val="3366FF"/>
                </a:solidFill>
                <a:latin typeface="Consolas" panose="020B0609020204030204" pitchFamily="49" charset="0"/>
              </a:rPr>
              <a:t>j,j</a:t>
            </a:r>
            <a:r>
              <a:rPr lang="en-US" sz="1200" dirty="0">
                <a:solidFill>
                  <a:srgbClr val="3366FF"/>
                </a:solidFill>
                <a:latin typeface="Consolas" panose="020B0609020204030204" pitchFamily="49" charset="0"/>
              </a:rPr>
              <a:t>]**0.5</a:t>
            </a:r>
            <a:r>
              <a:rPr lang="en-US" sz="1200" dirty="0" smtClean="0">
                <a:solidFill>
                  <a:srgbClr val="3366FF"/>
                </a:solidFill>
                <a:latin typeface="Consolas" panose="020B0609020204030204" pitchFamily="49" charset="0"/>
              </a:rPr>
              <a:t>))</a:t>
            </a:r>
          </a:p>
          <a:p>
            <a:endParaRPr lang="en-US" sz="1200" dirty="0">
              <a:solidFill>
                <a:srgbClr val="3366FF"/>
              </a:solidFill>
              <a:latin typeface="Consolas" panose="020B0609020204030204" pitchFamily="49" charset="0"/>
            </a:endParaRPr>
          </a:p>
          <a:p>
            <a:r>
              <a:rPr lang="sv-SE" sz="1200" dirty="0">
                <a:solidFill>
                  <a:srgbClr val="C00000"/>
                </a:solidFill>
                <a:latin typeface="Consolas" panose="020B0609020204030204" pitchFamily="49" charset="0"/>
              </a:rPr>
              <a:t>msft: Exp ret = 0.001181,Risk = 0.013991</a:t>
            </a:r>
          </a:p>
          <a:p>
            <a:r>
              <a:rPr lang="sv-SE" sz="1200" dirty="0" smtClean="0">
                <a:solidFill>
                  <a:srgbClr val="C00000"/>
                </a:solidFill>
                <a:latin typeface="Consolas" panose="020B0609020204030204" pitchFamily="49" charset="0"/>
              </a:rPr>
              <a:t>   v</a:t>
            </a:r>
            <a:r>
              <a:rPr lang="sv-SE" sz="1200" dirty="0">
                <a:solidFill>
                  <a:srgbClr val="C00000"/>
                </a:solidFill>
                <a:latin typeface="Consolas" panose="020B0609020204030204" pitchFamily="49" charset="0"/>
              </a:rPr>
              <a:t>: Exp ret = 0.000971,Risk = 0.012721</a:t>
            </a:r>
          </a:p>
          <a:p>
            <a:r>
              <a:rPr lang="sv-SE" sz="1200" dirty="0" smtClean="0">
                <a:solidFill>
                  <a:srgbClr val="C00000"/>
                </a:solidFill>
                <a:latin typeface="Consolas" panose="020B0609020204030204" pitchFamily="49" charset="0"/>
              </a:rPr>
              <a:t> wmt</a:t>
            </a:r>
            <a:r>
              <a:rPr lang="sv-SE" sz="1200" dirty="0">
                <a:solidFill>
                  <a:srgbClr val="C00000"/>
                </a:solidFill>
                <a:latin typeface="Consolas" panose="020B0609020204030204" pitchFamily="49" charset="0"/>
              </a:rPr>
              <a:t>: Exp ret = 0.000869,Risk = 0.012281</a:t>
            </a:r>
            <a:endParaRPr lang="en-US" sz="1200" dirty="0">
              <a:solidFill>
                <a:srgbClr val="C00000"/>
              </a:solidFill>
              <a:latin typeface="Consolas" panose="020B0609020204030204" pitchFamily="49" charset="0"/>
            </a:endParaRPr>
          </a:p>
        </p:txBody>
      </p:sp>
      <p:sp>
        <p:nvSpPr>
          <p:cNvPr id="5" name="Rectangle 4"/>
          <p:cNvSpPr/>
          <p:nvPr/>
        </p:nvSpPr>
        <p:spPr>
          <a:xfrm>
            <a:off x="5580063" y="731837"/>
            <a:ext cx="5575300" cy="6924973"/>
          </a:xfrm>
          <a:prstGeom prst="rect">
            <a:avLst/>
          </a:prstGeom>
        </p:spPr>
        <p:txBody>
          <a:bodyPr>
            <a:spAutoFit/>
          </a:bodyPr>
          <a:lstStyle/>
          <a:p>
            <a:r>
              <a:rPr lang="en-US" sz="1200" dirty="0">
                <a:solidFill>
                  <a:srgbClr val="C00000"/>
                </a:solidFill>
                <a:latin typeface="Consolas" panose="020B0609020204030204" pitchFamily="49" charset="0"/>
              </a:rPr>
              <a:t>#Number of variables</a:t>
            </a:r>
          </a:p>
          <a:p>
            <a:r>
              <a:rPr lang="en-US" sz="1200" dirty="0">
                <a:solidFill>
                  <a:srgbClr val="3366FF"/>
                </a:solidFill>
                <a:latin typeface="Consolas" panose="020B0609020204030204" pitchFamily="49" charset="0"/>
              </a:rPr>
              <a:t>  n = </a:t>
            </a:r>
            <a:r>
              <a:rPr lang="en-US" sz="1200" dirty="0" err="1">
                <a:solidFill>
                  <a:srgbClr val="3366FF"/>
                </a:solidFill>
                <a:latin typeface="Consolas" panose="020B0609020204030204" pitchFamily="49" charset="0"/>
              </a:rPr>
              <a:t>len</a:t>
            </a:r>
            <a:r>
              <a:rPr lang="en-US" sz="1200" dirty="0">
                <a:solidFill>
                  <a:srgbClr val="3366FF"/>
                </a:solidFill>
                <a:latin typeface="Consolas" panose="020B0609020204030204" pitchFamily="49" charset="0"/>
              </a:rPr>
              <a:t>(symbols)</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#The variables vector</a:t>
            </a:r>
          </a:p>
          <a:p>
            <a:r>
              <a:rPr lang="en-US" sz="1200" dirty="0">
                <a:solidFill>
                  <a:srgbClr val="3366FF"/>
                </a:solidFill>
                <a:latin typeface="Consolas" panose="020B0609020204030204" pitchFamily="49" charset="0"/>
              </a:rPr>
              <a:t>  x = Variable(n)</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#The minimum return</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req_return</a:t>
            </a:r>
            <a:r>
              <a:rPr lang="en-US" sz="1200" dirty="0">
                <a:solidFill>
                  <a:srgbClr val="3366FF"/>
                </a:solidFill>
                <a:latin typeface="Consolas" panose="020B0609020204030204" pitchFamily="49" charset="0"/>
              </a:rPr>
              <a:t> = 0.02</a:t>
            </a:r>
          </a:p>
          <a:p>
            <a:endParaRPr lang="en-US" sz="1200" dirty="0">
              <a:solidFill>
                <a:srgbClr val="C00000"/>
              </a:solidFill>
              <a:latin typeface="Consolas" panose="020B0609020204030204" pitchFamily="49" charset="0"/>
            </a:endParaRPr>
          </a:p>
          <a:p>
            <a:r>
              <a:rPr lang="en-US" sz="1200" dirty="0">
                <a:solidFill>
                  <a:srgbClr val="C00000"/>
                </a:solidFill>
                <a:latin typeface="Consolas" panose="020B0609020204030204" pitchFamily="49" charset="0"/>
              </a:rPr>
              <a:t>#The Return</a:t>
            </a:r>
          </a:p>
          <a:p>
            <a:r>
              <a:rPr lang="en-US" sz="1200" dirty="0">
                <a:solidFill>
                  <a:srgbClr val="3366FF"/>
                </a:solidFill>
                <a:latin typeface="Consolas" panose="020B0609020204030204" pitchFamily="49" charset="0"/>
              </a:rPr>
              <a:t>  ret = </a:t>
            </a:r>
            <a:r>
              <a:rPr lang="en-US" sz="1200" dirty="0" err="1">
                <a:solidFill>
                  <a:srgbClr val="3366FF"/>
                </a:solidFill>
                <a:latin typeface="Consolas" panose="020B0609020204030204" pitchFamily="49" charset="0"/>
              </a:rPr>
              <a:t>r.T</a:t>
            </a:r>
            <a:r>
              <a:rPr lang="en-US" sz="1200" dirty="0">
                <a:solidFill>
                  <a:srgbClr val="3366FF"/>
                </a:solidFill>
                <a:latin typeface="Consolas" panose="020B0609020204030204" pitchFamily="49" charset="0"/>
              </a:rPr>
              <a:t>*x</a:t>
            </a:r>
          </a:p>
          <a:p>
            <a:endParaRPr lang="en-US" sz="1200" dirty="0">
              <a:solidFill>
                <a:srgbClr val="3366FF"/>
              </a:solidFill>
              <a:latin typeface="Consolas" panose="020B0609020204030204" pitchFamily="49" charset="0"/>
            </a:endParaRPr>
          </a:p>
          <a:p>
            <a:r>
              <a:rPr lang="en-US" sz="1200" dirty="0">
                <a:solidFill>
                  <a:srgbClr val="C00000"/>
                </a:solidFill>
                <a:latin typeface="Consolas" panose="020B0609020204030204" pitchFamily="49" charset="0"/>
              </a:rPr>
              <a:t>#The risk in </a:t>
            </a:r>
            <a:r>
              <a:rPr lang="en-US" sz="1200" dirty="0" err="1">
                <a:solidFill>
                  <a:srgbClr val="C00000"/>
                </a:solidFill>
                <a:latin typeface="Consolas" panose="020B0609020204030204" pitchFamily="49" charset="0"/>
              </a:rPr>
              <a:t>xT.Q.x</a:t>
            </a:r>
            <a:r>
              <a:rPr lang="en-US" sz="1200" dirty="0">
                <a:solidFill>
                  <a:srgbClr val="C00000"/>
                </a:solidFill>
                <a:latin typeface="Consolas" panose="020B0609020204030204" pitchFamily="49" charset="0"/>
              </a:rPr>
              <a:t> format</a:t>
            </a:r>
          </a:p>
          <a:p>
            <a:r>
              <a:rPr lang="en-US" sz="1200" dirty="0">
                <a:solidFill>
                  <a:srgbClr val="3366FF"/>
                </a:solidFill>
                <a:latin typeface="Consolas" panose="020B0609020204030204" pitchFamily="49" charset="0"/>
              </a:rPr>
              <a:t>  risk = </a:t>
            </a:r>
            <a:r>
              <a:rPr lang="en-US" sz="1200" dirty="0" err="1">
                <a:solidFill>
                  <a:srgbClr val="3366FF"/>
                </a:solidFill>
                <a:latin typeface="Consolas" panose="020B0609020204030204" pitchFamily="49" charset="0"/>
              </a:rPr>
              <a:t>quad_form</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x,C</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  </a:t>
            </a:r>
          </a:p>
          <a:p>
            <a:r>
              <a:rPr lang="en-US" sz="1200" dirty="0">
                <a:solidFill>
                  <a:srgbClr val="C00000"/>
                </a:solidFill>
                <a:latin typeface="Consolas" panose="020B0609020204030204" pitchFamily="49" charset="0"/>
              </a:rPr>
              <a:t>#The core problem definition with the problem class from CVXPY</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prob</a:t>
            </a:r>
            <a:r>
              <a:rPr lang="en-US" sz="1200" dirty="0">
                <a:solidFill>
                  <a:srgbClr val="3366FF"/>
                </a:solidFill>
                <a:latin typeface="Consolas" panose="020B0609020204030204" pitchFamily="49" charset="0"/>
              </a:rPr>
              <a:t> = Problem(Minimize(risk), [sum(x)==1, ret &gt;= </a:t>
            </a:r>
            <a:r>
              <a:rPr lang="en-US" sz="1200" dirty="0" err="1">
                <a:solidFill>
                  <a:srgbClr val="3366FF"/>
                </a:solidFill>
                <a:latin typeface="Consolas" panose="020B0609020204030204" pitchFamily="49" charset="0"/>
              </a:rPr>
              <a:t>req_return</a:t>
            </a:r>
            <a:r>
              <a:rPr lang="en-US" sz="1200" dirty="0">
                <a:solidFill>
                  <a:srgbClr val="3366FF"/>
                </a:solidFill>
                <a:latin typeface="Consolas" panose="020B0609020204030204" pitchFamily="49" charset="0"/>
              </a:rPr>
              <a:t>, x &gt;=0])</a:t>
            </a:r>
          </a:p>
          <a:p>
            <a:r>
              <a:rPr lang="en-US" sz="1200" dirty="0">
                <a:solidFill>
                  <a:srgbClr val="3366FF"/>
                </a:solidFill>
                <a:latin typeface="Consolas" panose="020B0609020204030204" pitchFamily="49" charset="0"/>
              </a:rPr>
              <a:t>  </a:t>
            </a:r>
          </a:p>
          <a:p>
            <a:r>
              <a:rPr lang="en-US" sz="1200" dirty="0">
                <a:solidFill>
                  <a:srgbClr val="3366FF"/>
                </a:solidFill>
                <a:latin typeface="Consolas" panose="020B0609020204030204" pitchFamily="49" charset="0"/>
              </a:rPr>
              <a:t>##Try solving the problem within a try/except loop</a:t>
            </a:r>
            <a:endParaRPr lang="en-US" sz="1200" dirty="0">
              <a:solidFill>
                <a:srgbClr val="C00000"/>
              </a:solidFill>
              <a:latin typeface="Consolas" panose="020B0609020204030204" pitchFamily="49" charset="0"/>
            </a:endParaRPr>
          </a:p>
          <a:p>
            <a:r>
              <a:rPr lang="en-US" sz="1200" dirty="0">
                <a:solidFill>
                  <a:srgbClr val="3366FF"/>
                </a:solidFill>
                <a:latin typeface="Consolas" panose="020B0609020204030204" pitchFamily="49" charset="0"/>
              </a:rPr>
              <a:t>  try:</a:t>
            </a:r>
          </a:p>
          <a:p>
            <a:r>
              <a:rPr lang="en-US" sz="1200" dirty="0">
                <a:solidFill>
                  <a:srgbClr val="3366FF"/>
                </a:solidFill>
                <a:latin typeface="Consolas" panose="020B0609020204030204" pitchFamily="49" charset="0"/>
              </a:rPr>
              <a:t>      </a:t>
            </a:r>
            <a:r>
              <a:rPr lang="en-US" sz="1200" dirty="0" err="1">
                <a:solidFill>
                  <a:srgbClr val="3366FF"/>
                </a:solidFill>
                <a:latin typeface="Consolas" panose="020B0609020204030204" pitchFamily="49" charset="0"/>
              </a:rPr>
              <a:t>prob.solve</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      print("Optimal portfolio")</a:t>
            </a:r>
          </a:p>
          <a:p>
            <a:r>
              <a:rPr lang="en-US" sz="1200" dirty="0">
                <a:solidFill>
                  <a:srgbClr val="3366FF"/>
                </a:solidFill>
                <a:latin typeface="Consolas" panose="020B0609020204030204" pitchFamily="49" charset="0"/>
              </a:rPr>
              <a:t>      print("----------------------")</a:t>
            </a:r>
          </a:p>
          <a:p>
            <a:r>
              <a:rPr lang="en-US" sz="1200" dirty="0">
                <a:solidFill>
                  <a:srgbClr val="3366FF"/>
                </a:solidFill>
                <a:latin typeface="Consolas" panose="020B0609020204030204" pitchFamily="49" charset="0"/>
              </a:rPr>
              <a:t>      for s in range(</a:t>
            </a:r>
            <a:r>
              <a:rPr lang="en-US" sz="1200" dirty="0" err="1">
                <a:solidFill>
                  <a:srgbClr val="3366FF"/>
                </a:solidFill>
                <a:latin typeface="Consolas" panose="020B0609020204030204" pitchFamily="49" charset="0"/>
              </a:rPr>
              <a:t>len</a:t>
            </a:r>
            <a:r>
              <a:rPr lang="en-US" sz="1200" dirty="0">
                <a:solidFill>
                  <a:srgbClr val="3366FF"/>
                </a:solidFill>
                <a:latin typeface="Consolas" panose="020B0609020204030204" pitchFamily="49" charset="0"/>
              </a:rPr>
              <a:t>(symbols)):</a:t>
            </a:r>
          </a:p>
          <a:p>
            <a:r>
              <a:rPr lang="en-US" sz="1200" dirty="0">
                <a:solidFill>
                  <a:srgbClr val="3366FF"/>
                </a:solidFill>
                <a:latin typeface="Consolas" panose="020B0609020204030204" pitchFamily="49" charset="0"/>
              </a:rPr>
              <a:t>          print("Investment in {} : {}% of the </a:t>
            </a:r>
            <a:r>
              <a:rPr lang="en-US" sz="1200" dirty="0" err="1">
                <a:solidFill>
                  <a:srgbClr val="3366FF"/>
                </a:solidFill>
                <a:latin typeface="Consolas" panose="020B0609020204030204" pitchFamily="49" charset="0"/>
              </a:rPr>
              <a:t>portfolio".format</a:t>
            </a:r>
            <a:r>
              <a:rPr lang="en-US" sz="1200" dirty="0">
                <a:solidFill>
                  <a:srgbClr val="3366FF"/>
                </a:solidFill>
                <a:latin typeface="Consolas" panose="020B0609020204030204" pitchFamily="49" charset="0"/>
              </a:rPr>
              <a:t>(symbols[s],round(100*</a:t>
            </a:r>
            <a:r>
              <a:rPr lang="en-US" sz="1200" dirty="0" err="1">
                <a:solidFill>
                  <a:srgbClr val="3366FF"/>
                </a:solidFill>
                <a:latin typeface="Consolas" panose="020B0609020204030204" pitchFamily="49" charset="0"/>
              </a:rPr>
              <a:t>x.value</a:t>
            </a:r>
            <a:r>
              <a:rPr lang="en-US" sz="1200" dirty="0">
                <a:solidFill>
                  <a:srgbClr val="3366FF"/>
                </a:solidFill>
                <a:latin typeface="Consolas" panose="020B0609020204030204" pitchFamily="49" charset="0"/>
              </a:rPr>
              <a:t>[s],2)))</a:t>
            </a:r>
          </a:p>
          <a:p>
            <a:r>
              <a:rPr lang="en-US" sz="1200" dirty="0">
                <a:solidFill>
                  <a:srgbClr val="3366FF"/>
                </a:solidFill>
                <a:latin typeface="Consolas" panose="020B0609020204030204" pitchFamily="49" charset="0"/>
              </a:rPr>
              <a:t>      print("-------------------")</a:t>
            </a:r>
          </a:p>
          <a:p>
            <a:r>
              <a:rPr lang="en-US" sz="1200" dirty="0">
                <a:solidFill>
                  <a:srgbClr val="3366FF"/>
                </a:solidFill>
                <a:latin typeface="Consolas" panose="020B0609020204030204" pitchFamily="49" charset="0"/>
              </a:rPr>
              <a:t>      print("</a:t>
            </a:r>
            <a:r>
              <a:rPr lang="en-US" sz="1200" dirty="0" err="1">
                <a:solidFill>
                  <a:srgbClr val="3366FF"/>
                </a:solidFill>
                <a:latin typeface="Consolas" panose="020B0609020204030204" pitchFamily="49" charset="0"/>
              </a:rPr>
              <a:t>Exp</a:t>
            </a:r>
            <a:r>
              <a:rPr lang="en-US" sz="1200" dirty="0">
                <a:solidFill>
                  <a:srgbClr val="3366FF"/>
                </a:solidFill>
                <a:latin typeface="Consolas" panose="020B0609020204030204" pitchFamily="49" charset="0"/>
              </a:rPr>
              <a:t> ret = {}%".format(round(100*ret.value,2)))</a:t>
            </a:r>
          </a:p>
          <a:p>
            <a:r>
              <a:rPr lang="en-US" sz="1200" dirty="0">
                <a:solidFill>
                  <a:srgbClr val="3366FF"/>
                </a:solidFill>
                <a:latin typeface="Consolas" panose="020B0609020204030204" pitchFamily="49" charset="0"/>
              </a:rPr>
              <a:t>      print("Expected Risk = {}%".format(round(100*</a:t>
            </a:r>
            <a:r>
              <a:rPr lang="en-US" sz="1200" dirty="0" err="1">
                <a:solidFill>
                  <a:srgbClr val="3366FF"/>
                </a:solidFill>
                <a:latin typeface="Consolas" panose="020B0609020204030204" pitchFamily="49" charset="0"/>
              </a:rPr>
              <a:t>risk.value</a:t>
            </a:r>
            <a:r>
              <a:rPr lang="en-US" sz="1200" dirty="0">
                <a:solidFill>
                  <a:srgbClr val="3366FF"/>
                </a:solidFill>
                <a:latin typeface="Consolas" panose="020B0609020204030204" pitchFamily="49" charset="0"/>
              </a:rPr>
              <a:t>**0.5,2)))</a:t>
            </a:r>
          </a:p>
          <a:p>
            <a:r>
              <a:rPr lang="en-US" sz="1200" dirty="0">
                <a:solidFill>
                  <a:srgbClr val="3366FF"/>
                </a:solidFill>
                <a:latin typeface="Consolas" panose="020B0609020204030204" pitchFamily="49" charset="0"/>
              </a:rPr>
              <a:t>    except:</a:t>
            </a:r>
          </a:p>
          <a:p>
            <a:r>
              <a:rPr lang="en-US" sz="1200" dirty="0">
                <a:solidFill>
                  <a:srgbClr val="3366FF"/>
                </a:solidFill>
                <a:latin typeface="Consolas" panose="020B0609020204030204" pitchFamily="49" charset="0"/>
              </a:rPr>
              <a:t>        print("Error")</a:t>
            </a:r>
          </a:p>
          <a:p>
            <a:r>
              <a:rPr lang="en-US" sz="1200" dirty="0">
                <a:solidFill>
                  <a:srgbClr val="3366FF"/>
                </a:solidFill>
                <a:latin typeface="Consolas" panose="020B0609020204030204" pitchFamily="49" charset="0"/>
              </a:rPr>
              <a:t>        </a:t>
            </a:r>
          </a:p>
          <a:p>
            <a:r>
              <a:rPr lang="en-US" sz="1200" dirty="0" err="1">
                <a:solidFill>
                  <a:srgbClr val="3366FF"/>
                </a:solidFill>
                <a:latin typeface="Consolas" panose="020B0609020204030204" pitchFamily="49" charset="0"/>
              </a:rPr>
              <a:t>prob.status</a:t>
            </a:r>
            <a:endParaRPr lang="en-US" sz="1200" dirty="0">
              <a:solidFill>
                <a:srgbClr val="3366FF"/>
              </a:solidFill>
              <a:latin typeface="Consolas" panose="020B0609020204030204" pitchFamily="49" charset="0"/>
            </a:endParaRPr>
          </a:p>
          <a:p>
            <a:endParaRPr lang="en-US" sz="1200" dirty="0">
              <a:solidFill>
                <a:srgbClr val="3366FF"/>
              </a:solidFill>
              <a:latin typeface="Consolas" panose="020B0609020204030204" pitchFamily="49" charset="0"/>
            </a:endParaRPr>
          </a:p>
          <a:p>
            <a:r>
              <a:rPr lang="en-US" sz="1200" dirty="0" err="1">
                <a:solidFill>
                  <a:srgbClr val="3366FF"/>
                </a:solidFill>
                <a:latin typeface="Consolas" panose="020B0609020204030204" pitchFamily="49" charset="0"/>
              </a:rPr>
              <a:t>x.value</a:t>
            </a:r>
            <a:endParaRPr lang="en-US" sz="1200" dirty="0">
              <a:solidFill>
                <a:srgbClr val="3366FF"/>
              </a:solidFill>
              <a:latin typeface="Consolas" panose="020B0609020204030204" pitchFamily="49" charset="0"/>
            </a:endParaRPr>
          </a:p>
        </p:txBody>
      </p:sp>
    </p:spTree>
    <p:extLst>
      <p:ext uri="{BB962C8B-B14F-4D97-AF65-F5344CB8AC3E}">
        <p14:creationId xmlns:p14="http://schemas.microsoft.com/office/powerpoint/2010/main" val="407297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5853" y="4433372"/>
            <a:ext cx="184731" cy="246221"/>
          </a:xfrm>
          <a:prstGeom prst="rect">
            <a:avLst/>
          </a:prstGeom>
        </p:spPr>
        <p:txBody>
          <a:bodyPr wrap="none">
            <a:spAutoFit/>
          </a:bodyPr>
          <a:lstStyle/>
          <a:p>
            <a:endParaRPr lang="en-US" sz="10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167481" y="8580437"/>
            <a:ext cx="2468946" cy="246221"/>
          </a:xfrm>
          <a:prstGeom prst="rect">
            <a:avLst/>
          </a:prstGeom>
        </p:spPr>
        <p:txBody>
          <a:bodyPr wrap="none">
            <a:spAutoFit/>
          </a:bodyPr>
          <a:lstStyle/>
          <a:p>
            <a:r>
              <a:rPr lang="en-US" sz="1000" dirty="0">
                <a:latin typeface="Tahoma" panose="020B0604030504040204" pitchFamily="34" charset="0"/>
                <a:ea typeface="Tahoma" panose="020B0604030504040204" pitchFamily="34" charset="0"/>
                <a:cs typeface="Tahoma" panose="020B0604030504040204" pitchFamily="34" charset="0"/>
              </a:rPr>
              <a:t>https://neos-guide.org/optimization-tree</a:t>
            </a:r>
          </a:p>
        </p:txBody>
      </p:sp>
      <p:sp>
        <p:nvSpPr>
          <p:cNvPr id="6" name="Rectangle 5"/>
          <p:cNvSpPr/>
          <p:nvPr/>
        </p:nvSpPr>
        <p:spPr>
          <a:xfrm>
            <a:off x="104131" y="731837"/>
            <a:ext cx="2577950" cy="307777"/>
          </a:xfrm>
          <a:prstGeom prst="rect">
            <a:avLst/>
          </a:prstGeom>
        </p:spPr>
        <p:txBody>
          <a:bodyPr wrap="none">
            <a:spAutoFit/>
          </a:bodyPr>
          <a:lstStyle/>
          <a:p>
            <a:r>
              <a:rPr lang="en-US" sz="1400" b="1" dirty="0">
                <a:solidFill>
                  <a:srgbClr val="000000"/>
                </a:solidFill>
                <a:latin typeface="Arial" panose="020B0604020202020204" pitchFamily="34" charset="0"/>
              </a:rPr>
              <a:t>Introduction to Optimization</a:t>
            </a:r>
            <a:endParaRPr lang="en-US" sz="1400" b="1" i="0" dirty="0">
              <a:solidFill>
                <a:srgbClr val="000000"/>
              </a:solidFill>
              <a:effectLst/>
              <a:latin typeface="Arial" panose="020B0604020202020204" pitchFamily="34" charset="0"/>
            </a:endParaRPr>
          </a:p>
        </p:txBody>
      </p:sp>
      <p:sp>
        <p:nvSpPr>
          <p:cNvPr id="7" name="Rectangle 6"/>
          <p:cNvSpPr/>
          <p:nvPr/>
        </p:nvSpPr>
        <p:spPr>
          <a:xfrm>
            <a:off x="78581" y="1024969"/>
            <a:ext cx="5499894" cy="4431983"/>
          </a:xfrm>
          <a:prstGeom prst="rect">
            <a:avLst/>
          </a:prstGeom>
        </p:spPr>
        <p:txBody>
          <a:bodyPr wrap="square">
            <a:spAutoFit/>
          </a:bodyPr>
          <a:lstStyle/>
          <a:p>
            <a:pPr algn="just"/>
            <a:r>
              <a:rPr lang="en-US" sz="1200" b="1" i="1" dirty="0">
                <a:solidFill>
                  <a:srgbClr val="000000"/>
                </a:solidFill>
                <a:latin typeface="Tahoma" panose="020B0604030504040204" pitchFamily="34" charset="0"/>
                <a:ea typeface="Tahoma" panose="020B0604030504040204" pitchFamily="34" charset="0"/>
                <a:cs typeface="Tahoma" panose="020B0604030504040204" pitchFamily="34" charset="0"/>
              </a:rPr>
              <a:t>Optimization</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is an important tool in making decisions and in analyzing physical systems. In mathematical terms, an </a:t>
            </a:r>
            <a:r>
              <a:rPr lang="en-US" sz="1200" b="1" i="1" dirty="0">
                <a:solidFill>
                  <a:srgbClr val="000000"/>
                </a:solidFill>
                <a:latin typeface="Tahoma" panose="020B0604030504040204" pitchFamily="34" charset="0"/>
                <a:ea typeface="Tahoma" panose="020B0604030504040204" pitchFamily="34" charset="0"/>
                <a:cs typeface="Tahoma" panose="020B0604030504040204" pitchFamily="34" charset="0"/>
              </a:rPr>
              <a:t>optimization problem</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is the problem of finding the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best</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solution from among the set of all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feasible</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solutions.</a:t>
            </a:r>
          </a:p>
          <a:p>
            <a:pPr algn="just"/>
            <a:r>
              <a:rPr lang="en-US" sz="1200" b="1" dirty="0">
                <a:solidFill>
                  <a:srgbClr val="000000"/>
                </a:solidFill>
                <a:latin typeface="Tahoma" panose="020B0604030504040204" pitchFamily="34" charset="0"/>
                <a:ea typeface="Tahoma" panose="020B0604030504040204" pitchFamily="34" charset="0"/>
                <a:cs typeface="Tahoma" panose="020B0604030504040204" pitchFamily="34" charset="0"/>
              </a:rPr>
              <a:t>Constructing a Model</a:t>
            </a:r>
          </a:p>
          <a:p>
            <a:pPr algn="just"/>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The first step in the optimization process is constructing an appropriate model; </a:t>
            </a:r>
            <a:r>
              <a:rPr lang="en-US" sz="1200" b="1" i="1" dirty="0">
                <a:solidFill>
                  <a:srgbClr val="000000"/>
                </a:solidFill>
                <a:latin typeface="Tahoma" panose="020B0604030504040204" pitchFamily="34" charset="0"/>
                <a:ea typeface="Tahoma" panose="020B0604030504040204" pitchFamily="34" charset="0"/>
                <a:cs typeface="Tahoma" panose="020B0604030504040204" pitchFamily="34" charset="0"/>
              </a:rPr>
              <a:t>modeling</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is the process of identifying and expressing in mathematical terms the </a:t>
            </a:r>
            <a:r>
              <a:rPr lang="en-US" sz="1200" b="1" dirty="0">
                <a:solidFill>
                  <a:srgbClr val="000000"/>
                </a:solidFill>
                <a:latin typeface="Tahoma" panose="020B0604030504040204" pitchFamily="34" charset="0"/>
                <a:ea typeface="Tahoma" panose="020B0604030504040204" pitchFamily="34" charset="0"/>
                <a:cs typeface="Tahoma" panose="020B0604030504040204" pitchFamily="34" charset="0"/>
              </a:rPr>
              <a:t>objective</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the </a:t>
            </a:r>
            <a:r>
              <a:rPr lang="en-US" sz="1200" b="1" dirty="0">
                <a:solidFill>
                  <a:srgbClr val="000000"/>
                </a:solidFill>
                <a:latin typeface="Tahoma" panose="020B0604030504040204" pitchFamily="34" charset="0"/>
                <a:ea typeface="Tahoma" panose="020B0604030504040204" pitchFamily="34" charset="0"/>
                <a:cs typeface="Tahoma" panose="020B0604030504040204" pitchFamily="34" charset="0"/>
              </a:rPr>
              <a:t>variables</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and the </a:t>
            </a:r>
            <a:r>
              <a:rPr lang="en-US" sz="1200" b="1" dirty="0">
                <a:solidFill>
                  <a:srgbClr val="000000"/>
                </a:solidFill>
                <a:latin typeface="Tahoma" panose="020B0604030504040204" pitchFamily="34" charset="0"/>
                <a:ea typeface="Tahoma" panose="020B0604030504040204" pitchFamily="34" charset="0"/>
                <a:cs typeface="Tahoma" panose="020B0604030504040204" pitchFamily="34" charset="0"/>
              </a:rPr>
              <a:t>constraints</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of the problem.</a:t>
            </a:r>
          </a:p>
          <a:p>
            <a:pPr marL="171450" indent="-171450" algn="just">
              <a:buFont typeface="Arial" panose="020B0604020202020204" pitchFamily="34" charset="0"/>
              <a:buChar char="•"/>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An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objective</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is a quantitative measure of the performance of the system that we want to minimize or maximize. In manufacturing, we may want to maximize the profits or minimize the cost of production, whereas in fitting experimental data to a model, we may want to minimize the total deviation of the observed data from the predicted </a:t>
            </a: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data.</a:t>
            </a:r>
          </a:p>
          <a:p>
            <a:pPr marL="171450" indent="-171450" algn="just">
              <a:buFont typeface="Arial" panose="020B0604020202020204" pitchFamily="34" charset="0"/>
              <a:buChar char="•"/>
            </a:pP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The</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variables</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or the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unknowns</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are the components of the system for which we want to find values. In manufacturing, the variables may be the amount of each resource consumed or the time spent on each activity, whereas in data fitting, the variables would be the parameters of the </a:t>
            </a: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model.</a:t>
            </a:r>
          </a:p>
          <a:p>
            <a:pPr marL="171450" indent="-171450" algn="just">
              <a:buFont typeface="Arial" panose="020B0604020202020204" pitchFamily="34" charset="0"/>
              <a:buChar char="•"/>
            </a:pP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The</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constraints</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are the functions that describe the relationships among the variables and that define the allowable values for the variables. In manufacturing, the amount of a resource consumed cannot exceed the available amount</a:t>
            </a: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r>
              <a:rPr lang="en-US" sz="1200" b="1" dirty="0">
                <a:latin typeface="Tahoma" panose="020B0604030504040204" pitchFamily="34" charset="0"/>
                <a:ea typeface="Tahoma" panose="020B0604030504040204" pitchFamily="34" charset="0"/>
                <a:cs typeface="Tahoma" panose="020B0604030504040204" pitchFamily="34" charset="0"/>
              </a:rPr>
              <a:t>Types of Optimization Problems</a:t>
            </a:r>
          </a:p>
          <a:p>
            <a:pPr algn="just"/>
            <a:endParaRPr lang="en-US" sz="1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501481" y="885725"/>
            <a:ext cx="5575300" cy="8217634"/>
          </a:xfrm>
          <a:prstGeom prst="rect">
            <a:avLst/>
          </a:prstGeom>
        </p:spPr>
        <p:txBody>
          <a:bodyPr>
            <a:spAutoFit/>
          </a:bodyPr>
          <a:lstStyle/>
          <a:p>
            <a:pPr algn="just"/>
            <a:r>
              <a:rPr lang="en-US" sz="1200" b="1" dirty="0" smtClean="0">
                <a:latin typeface="Tahoma" panose="020B0604030504040204" pitchFamily="34" charset="0"/>
                <a:ea typeface="Tahoma" panose="020B0604030504040204" pitchFamily="34" charset="0"/>
                <a:cs typeface="Tahoma" panose="020B0604030504040204" pitchFamily="34" charset="0"/>
              </a:rPr>
              <a:t>Unconstrained </a:t>
            </a:r>
            <a:r>
              <a:rPr lang="en-US" sz="1200" b="1" dirty="0">
                <a:latin typeface="Tahoma" panose="020B0604030504040204" pitchFamily="34" charset="0"/>
                <a:ea typeface="Tahoma" panose="020B0604030504040204" pitchFamily="34" charset="0"/>
                <a:cs typeface="Tahoma" panose="020B0604030504040204" pitchFamily="34" charset="0"/>
              </a:rPr>
              <a:t>Optimization versus Constrained Optimization</a:t>
            </a:r>
          </a:p>
          <a:p>
            <a:pPr algn="just"/>
            <a:r>
              <a:rPr lang="en-US" sz="1200" dirty="0">
                <a:latin typeface="Tahoma" panose="020B0604030504040204" pitchFamily="34" charset="0"/>
                <a:ea typeface="Tahoma" panose="020B0604030504040204" pitchFamily="34" charset="0"/>
                <a:cs typeface="Tahoma" panose="020B0604030504040204" pitchFamily="34" charset="0"/>
              </a:rPr>
              <a:t>Another important distinction is between problems in which there are no constraints on the variables and problems in which there are constraints on the variables. Unconstrained optimization problems arise directly in many practical applications; they also arise in the reformulation of constrained optimization problems in which the constraints are replaced by a penalty term in the objective function. Constrained optimization problems arise from applications in which there are explicit constraints on the variables. The constraints on the variables can vary widely from simple bounds to systems of equalities and inequalities that model complex relationships among the variables. Constrained optimization problems can be furthered classified according to the nature of the constraints (e.g., linear, nonlinear, convex) and the smoothness of the functions (e.g., differentiable or </a:t>
            </a:r>
            <a:r>
              <a:rPr lang="en-US" sz="1200" dirty="0" err="1">
                <a:latin typeface="Tahoma" panose="020B0604030504040204" pitchFamily="34" charset="0"/>
                <a:ea typeface="Tahoma" panose="020B0604030504040204" pitchFamily="34" charset="0"/>
                <a:cs typeface="Tahoma" panose="020B0604030504040204" pitchFamily="34" charset="0"/>
              </a:rPr>
              <a:t>nondifferentiable</a:t>
            </a:r>
            <a:r>
              <a:rPr lang="en-US" sz="1200" dirty="0">
                <a:latin typeface="Tahoma" panose="020B0604030504040204" pitchFamily="34" charset="0"/>
                <a:ea typeface="Tahoma" panose="020B0604030504040204" pitchFamily="34" charset="0"/>
                <a:cs typeface="Tahoma" panose="020B0604030504040204" pitchFamily="34" charset="0"/>
              </a:rPr>
              <a:t>).</a:t>
            </a:r>
          </a:p>
          <a:p>
            <a:pPr algn="just"/>
            <a:r>
              <a:rPr lang="en-US" sz="1200" b="1" dirty="0">
                <a:latin typeface="Tahoma" panose="020B0604030504040204" pitchFamily="34" charset="0"/>
                <a:ea typeface="Tahoma" panose="020B0604030504040204" pitchFamily="34" charset="0"/>
                <a:cs typeface="Tahoma" panose="020B0604030504040204" pitchFamily="34" charset="0"/>
              </a:rPr>
              <a:t>None, One or Many Objectives</a:t>
            </a:r>
          </a:p>
          <a:p>
            <a:pPr algn="just"/>
            <a:r>
              <a:rPr lang="en-US" sz="1200" dirty="0">
                <a:latin typeface="Tahoma" panose="020B0604030504040204" pitchFamily="34" charset="0"/>
                <a:ea typeface="Tahoma" panose="020B0604030504040204" pitchFamily="34" charset="0"/>
                <a:cs typeface="Tahoma" panose="020B0604030504040204" pitchFamily="34" charset="0"/>
              </a:rPr>
              <a:t>Most optimization problems have a single objective function, however, there are interesting cases when optimization problems have no objective function or multiple objective functions. Feasibility problems are problems in which the goal is to find values for the variables that satisfy the constraints of a model with no particular objective to optimize. Complementarity problems are pervasive in engineering and economics. The goal is to find a solution that satisfies the complementarity conditions. Multi-objective optimization problems arise in many fields, such as engineering, economics, and logistics, when optimal decisions need to be taken in the presence of trade-offs between two or more conflicting objectives. For example, developing a new component might involve minimizing weight while maximizing strength or choosing a portfolio might involve maximizing the expected return while minimizing the risk. In practice, problems with multiple objectives often are reformulated as single objective problems by either forming a weighted combination of the different objectives or by replacing some of the objectives by constraints.</a:t>
            </a:r>
          </a:p>
          <a:p>
            <a:pPr algn="just"/>
            <a:r>
              <a:rPr lang="en-US" sz="1200" b="1" dirty="0">
                <a:latin typeface="Tahoma" panose="020B0604030504040204" pitchFamily="34" charset="0"/>
                <a:ea typeface="Tahoma" panose="020B0604030504040204" pitchFamily="34" charset="0"/>
                <a:cs typeface="Tahoma" panose="020B0604030504040204" pitchFamily="34" charset="0"/>
              </a:rPr>
              <a:t>Deterministic Optimization versus Stochastic Optimization</a:t>
            </a:r>
          </a:p>
          <a:p>
            <a:pPr algn="just"/>
            <a:r>
              <a:rPr lang="en-US" sz="1200" dirty="0">
                <a:latin typeface="Tahoma" panose="020B0604030504040204" pitchFamily="34" charset="0"/>
                <a:ea typeface="Tahoma" panose="020B0604030504040204" pitchFamily="34" charset="0"/>
                <a:cs typeface="Tahoma" panose="020B0604030504040204" pitchFamily="34" charset="0"/>
              </a:rPr>
              <a:t>In deterministic optimization, it is assumed that the data for the given problem are known accurately. However, for many actual problems, the data cannot be known accurately for a variety of reasons. The first reason is due to simple measurement error. The second and more fundamental reason is that some data represent information about the future (e. g., product demand or price for a future time period) and simply cannot be known with certainty. In optimization under uncertainty, or stochastic optimization, the uncertainty is incorporated into the model. Robust optimization techniques can be used when the parameters are known only within certain bounds; the goal is to find a solution that is feasible for all data and optimal in some sense. Stochastic programming models take advantage of the fact that probability distributions governing the data are known or can be estimated; the goal is to find some policy that is feasible for all (or almost all) the possible data instances and optimizes the expected performance of the model.</a:t>
            </a:r>
          </a:p>
        </p:txBody>
      </p:sp>
      <p:sp>
        <p:nvSpPr>
          <p:cNvPr id="10" name="Rectangle 9"/>
          <p:cNvSpPr/>
          <p:nvPr/>
        </p:nvSpPr>
        <p:spPr>
          <a:xfrm>
            <a:off x="40878" y="5125422"/>
            <a:ext cx="5575300" cy="2677656"/>
          </a:xfrm>
          <a:prstGeom prst="rect">
            <a:avLst/>
          </a:prstGeom>
        </p:spPr>
        <p:txBody>
          <a:bodyPr>
            <a:spAutoFit/>
          </a:bodyPr>
          <a:lstStyle/>
          <a:p>
            <a:pPr algn="just"/>
            <a:r>
              <a:rPr lang="en-US" sz="1200" b="1" dirty="0">
                <a:latin typeface="Tahoma" panose="020B0604030504040204" pitchFamily="34" charset="0"/>
                <a:ea typeface="Tahoma" panose="020B0604030504040204" pitchFamily="34" charset="0"/>
                <a:cs typeface="Tahoma" panose="020B0604030504040204" pitchFamily="34" charset="0"/>
              </a:rPr>
              <a:t>Continuous Optimization versus Discrete Optimization</a:t>
            </a:r>
          </a:p>
          <a:p>
            <a:pPr algn="just"/>
            <a:r>
              <a:rPr lang="en-US" sz="1200" dirty="0">
                <a:latin typeface="Tahoma" panose="020B0604030504040204" pitchFamily="34" charset="0"/>
                <a:ea typeface="Tahoma" panose="020B0604030504040204" pitchFamily="34" charset="0"/>
                <a:cs typeface="Tahoma" panose="020B0604030504040204" pitchFamily="34" charset="0"/>
              </a:rPr>
              <a:t>Some models only make sense if the variables take on values from a discrete set, often a subset of integers, whereas other models contain variables that can take on any real value. Models with discrete variables are discrete optimization problems; models with continuous variables are continuous optimization problems. Continuous optimization problems tend to be easier to solve than discrete optimization problems; the smoothness of the functions means that the objective function and constraint function values at a point x can be used to deduce information about points in a neighborhood of x. However, improvements in algorithms coupled with advancements in computing technology have dramatically increased the size and complexity of discrete optimization problems that can be solved efficiently. Continuous optimization algorithms are important in discrete optimization because many discrete optimization algorithms generate a sequence of continuous </a:t>
            </a:r>
            <a:r>
              <a:rPr lang="en-US" sz="1200" dirty="0" err="1">
                <a:latin typeface="Tahoma" panose="020B0604030504040204" pitchFamily="34" charset="0"/>
                <a:ea typeface="Tahoma" panose="020B0604030504040204" pitchFamily="34" charset="0"/>
                <a:cs typeface="Tahoma" panose="020B0604030504040204" pitchFamily="34" charset="0"/>
              </a:rPr>
              <a:t>subproblems</a:t>
            </a:r>
            <a:r>
              <a:rPr lang="en-US" sz="12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147701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8867616"/>
            <a:ext cx="7436644" cy="246221"/>
          </a:xfrm>
          <a:prstGeom prst="rect">
            <a:avLst/>
          </a:prstGeom>
        </p:spPr>
        <p:txBody>
          <a:bodyPr wrap="square">
            <a:spAutoFit/>
          </a:bodyPr>
          <a:lstStyle/>
          <a:p>
            <a:r>
              <a:rPr lang="en-US" sz="1000" dirty="0">
                <a:latin typeface="Tahoma" panose="020B0604030504040204" pitchFamily="34" charset="0"/>
                <a:ea typeface="Tahoma" panose="020B0604030504040204" pitchFamily="34" charset="0"/>
                <a:cs typeface="Tahoma" panose="020B0604030504040204" pitchFamily="34" charset="0"/>
                <a:hlinkClick r:id="rId2"/>
              </a:rPr>
              <a:t>https://towardsdatascience.com/linear-programming-and-discrete-optimization-with-python-using-pulp-449f3c5f6e99</a:t>
            </a:r>
            <a:endParaRPr lang="en-US" sz="10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91281" y="808037"/>
            <a:ext cx="5487194" cy="7478970"/>
          </a:xfrm>
          <a:prstGeom prst="rect">
            <a:avLst/>
          </a:prstGeom>
        </p:spPr>
        <p:txBody>
          <a:bodyPr wrap="square">
            <a:spAutoFit/>
          </a:bodyPr>
          <a:lstStyle/>
          <a:p>
            <a:pPr algn="just"/>
            <a:r>
              <a:rPr lang="en-US" sz="1200" b="1" dirty="0">
                <a:latin typeface="Tahoma" panose="020B0604030504040204" pitchFamily="34" charset="0"/>
                <a:ea typeface="Tahoma" panose="020B0604030504040204" pitchFamily="34" charset="0"/>
                <a:cs typeface="Tahoma" panose="020B0604030504040204" pitchFamily="34" charset="0"/>
              </a:rPr>
              <a:t>Linear programming and discrete optimization with Python using </a:t>
            </a:r>
            <a:r>
              <a:rPr lang="en-US" sz="1200" b="1" dirty="0" err="1">
                <a:latin typeface="Tahoma" panose="020B0604030504040204" pitchFamily="34" charset="0"/>
                <a:ea typeface="Tahoma" panose="020B0604030504040204" pitchFamily="34" charset="0"/>
                <a:cs typeface="Tahoma" panose="020B0604030504040204" pitchFamily="34" charset="0"/>
              </a:rPr>
              <a:t>PuLP</a:t>
            </a:r>
            <a:endParaRPr lang="en-US" sz="1200" b="1"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Linear and integer programming are key techniques for discrete optimization problems and they pop up pretty much everywhere in modern business and technology sectors. We will discuss how to tackle such problems using Python library </a:t>
            </a:r>
            <a:r>
              <a:rPr lang="en-US" sz="1200" dirty="0" err="1">
                <a:latin typeface="Tahoma" panose="020B0604030504040204" pitchFamily="34" charset="0"/>
                <a:ea typeface="Tahoma" panose="020B0604030504040204" pitchFamily="34" charset="0"/>
                <a:cs typeface="Tahoma" panose="020B0604030504040204" pitchFamily="34" charset="0"/>
              </a:rPr>
              <a:t>PuLP</a:t>
            </a:r>
            <a:r>
              <a:rPr lang="en-US" sz="1200" dirty="0">
                <a:latin typeface="Tahoma" panose="020B0604030504040204" pitchFamily="34" charset="0"/>
                <a:ea typeface="Tahoma" panose="020B0604030504040204" pitchFamily="34" charset="0"/>
                <a:cs typeface="Tahoma" panose="020B0604030504040204" pitchFamily="34" charset="0"/>
              </a:rPr>
              <a:t> and get a fast and robust solution</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b="1" dirty="0">
                <a:latin typeface="Tahoma" panose="020B0604030504040204" pitchFamily="34" charset="0"/>
                <a:ea typeface="Tahoma" panose="020B0604030504040204" pitchFamily="34" charset="0"/>
                <a:cs typeface="Tahoma" panose="020B0604030504040204" pitchFamily="34" charset="0"/>
              </a:rPr>
              <a:t>Introduction</a:t>
            </a:r>
          </a:p>
          <a:p>
            <a:pPr algn="just"/>
            <a:r>
              <a:rPr lang="en-US" sz="1200" dirty="0">
                <a:latin typeface="Tahoma" panose="020B0604030504040204" pitchFamily="34" charset="0"/>
                <a:ea typeface="Tahoma" panose="020B0604030504040204" pitchFamily="34" charset="0"/>
                <a:cs typeface="Tahoma" panose="020B0604030504040204" pitchFamily="34" charset="0"/>
                <a:hlinkClick r:id="rId3"/>
              </a:rPr>
              <a:t>Discrete optimization</a:t>
            </a:r>
            <a:r>
              <a:rPr lang="en-US" sz="1200" dirty="0">
                <a:latin typeface="Tahoma" panose="020B0604030504040204" pitchFamily="34" charset="0"/>
                <a:ea typeface="Tahoma" panose="020B0604030504040204" pitchFamily="34" charset="0"/>
                <a:cs typeface="Tahoma" panose="020B0604030504040204" pitchFamily="34" charset="0"/>
              </a:rPr>
              <a:t> is a branch of optimization methodology which deals with discrete quantities i.e. non-continuous functions. It is quite ubiquitous in as diverse applications such as </a:t>
            </a:r>
            <a:r>
              <a:rPr lang="en-US" sz="1200" dirty="0">
                <a:latin typeface="Tahoma" panose="020B0604030504040204" pitchFamily="34" charset="0"/>
                <a:ea typeface="Tahoma" panose="020B0604030504040204" pitchFamily="34" charset="0"/>
                <a:cs typeface="Tahoma" panose="020B0604030504040204" pitchFamily="34" charset="0"/>
                <a:hlinkClick r:id="rId4"/>
              </a:rPr>
              <a:t>financial investment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hlinkClick r:id="rId5"/>
              </a:rPr>
              <a:t>diet planning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hlinkClick r:id="rId6"/>
              </a:rPr>
              <a:t>manufacturing processes</a:t>
            </a:r>
            <a:r>
              <a:rPr lang="en-US" sz="1200" dirty="0">
                <a:latin typeface="Tahoma" panose="020B0604030504040204" pitchFamily="34" charset="0"/>
                <a:ea typeface="Tahoma" panose="020B0604030504040204" pitchFamily="34" charset="0"/>
                <a:cs typeface="Tahoma" panose="020B0604030504040204" pitchFamily="34" charset="0"/>
              </a:rPr>
              <a:t>, and </a:t>
            </a:r>
            <a:r>
              <a:rPr lang="en-US" sz="1200" dirty="0">
                <a:latin typeface="Tahoma" panose="020B0604030504040204" pitchFamily="34" charset="0"/>
                <a:ea typeface="Tahoma" panose="020B0604030504040204" pitchFamily="34" charset="0"/>
                <a:cs typeface="Tahoma" panose="020B0604030504040204" pitchFamily="34" charset="0"/>
                <a:hlinkClick r:id="rId7"/>
              </a:rPr>
              <a:t>player or schedule selection for professional sports</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b="1" dirty="0">
                <a:latin typeface="Tahoma" panose="020B0604030504040204" pitchFamily="34" charset="0"/>
                <a:ea typeface="Tahoma" panose="020B0604030504040204" pitchFamily="34" charset="0"/>
                <a:cs typeface="Tahoma" panose="020B0604030504040204" pitchFamily="34" charset="0"/>
              </a:rPr>
              <a:t>Linear and (mixed) integer programming</a:t>
            </a:r>
            <a:r>
              <a:rPr lang="en-US" sz="1200" dirty="0">
                <a:latin typeface="Tahoma" panose="020B0604030504040204" pitchFamily="34" charset="0"/>
                <a:ea typeface="Tahoma" panose="020B0604030504040204" pitchFamily="34" charset="0"/>
                <a:cs typeface="Tahoma" panose="020B0604030504040204" pitchFamily="34" charset="0"/>
              </a:rPr>
              <a:t> are techniques to solve problems which can be formulated within the framework of discrete optimization</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Knowledge of such optimization techniques is extremely useful for data scientists and machine learning (ML) practitioners as discrete and continuous optimization lie at the heart of modern ML and AI systems as well as </a:t>
            </a:r>
            <a:r>
              <a:rPr lang="en-US" sz="1200" dirty="0">
                <a:latin typeface="Tahoma" panose="020B0604030504040204" pitchFamily="34" charset="0"/>
                <a:ea typeface="Tahoma" panose="020B0604030504040204" pitchFamily="34" charset="0"/>
                <a:cs typeface="Tahoma" panose="020B0604030504040204" pitchFamily="34" charset="0"/>
                <a:hlinkClick r:id="rId8"/>
              </a:rPr>
              <a:t>data-driven business analytics processes</a:t>
            </a:r>
            <a:r>
              <a:rPr lang="en-US" sz="1200" dirty="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There are many commercial optimizer tools, but having hands-on experience with a programmatic way of doing optimization is invaluable.</a:t>
            </a:r>
          </a:p>
          <a:p>
            <a:pPr algn="just"/>
            <a:r>
              <a:rPr lang="en-US" sz="1200" dirty="0">
                <a:latin typeface="Tahoma" panose="020B0604030504040204" pitchFamily="34" charset="0"/>
                <a:ea typeface="Tahoma" panose="020B0604030504040204" pitchFamily="34" charset="0"/>
                <a:cs typeface="Tahoma" panose="020B0604030504040204" pitchFamily="34" charset="0"/>
              </a:rPr>
              <a:t>There is a long and rich history of the theoretical development of robust and efficient solvers for optimization problems. However, focusing on practical applications, we will skip that history and move straight to the part of learning how to use programmatic tools to formulate and solve such optimization problems</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just"/>
            <a:r>
              <a:rPr lang="en-US" sz="1200" b="1" dirty="0">
                <a:latin typeface="Tahoma" panose="020B0604030504040204" pitchFamily="34" charset="0"/>
                <a:ea typeface="Tahoma" panose="020B0604030504040204" pitchFamily="34" charset="0"/>
                <a:cs typeface="Tahoma" panose="020B0604030504040204" pitchFamily="34" charset="0"/>
              </a:rPr>
              <a:t>An example problem (or two)</a:t>
            </a:r>
          </a:p>
          <a:p>
            <a:pPr algn="just"/>
            <a:r>
              <a:rPr lang="en-US" sz="1200" dirty="0">
                <a:latin typeface="Tahoma" panose="020B0604030504040204" pitchFamily="34" charset="0"/>
                <a:ea typeface="Tahoma" panose="020B0604030504040204" pitchFamily="34" charset="0"/>
                <a:cs typeface="Tahoma" panose="020B0604030504040204" pitchFamily="34" charset="0"/>
              </a:rPr>
              <a:t>Suppose you are in charge of the diet plan for high school lunch. Your job is to make sure that the students get the right balance of nutrition from the chosen food</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However, there are some restrictions in terms of budget and the variety of food that needs to be in the diet to make it interesting. The following table shows, in detail, the complete nutritional value for each food item, and their maximum/minimum daily intake</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9"/>
          <a:stretch>
            <a:fillRect/>
          </a:stretch>
        </p:blipFill>
        <p:spPr>
          <a:xfrm>
            <a:off x="5595416" y="808037"/>
            <a:ext cx="5468666" cy="2554445"/>
          </a:xfrm>
          <a:prstGeom prst="rect">
            <a:avLst/>
          </a:prstGeom>
        </p:spPr>
      </p:pic>
      <p:sp>
        <p:nvSpPr>
          <p:cNvPr id="11" name="Rectangle 11"/>
          <p:cNvSpPr>
            <a:spLocks noChangeArrowheads="1"/>
          </p:cNvSpPr>
          <p:nvPr/>
        </p:nvSpPr>
        <p:spPr bwMode="auto">
          <a:xfrm>
            <a:off x="5577681" y="3516738"/>
            <a:ext cx="54368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The discrete optimization problem is simple: Minimize the cost of the lunch given these constraints (on total calories but also on each of the nutritional component e.g. cholesterol, vitamin A, calcium, etc.</a:t>
            </a:r>
            <a:endParaRPr kumimoji="0" lang="en-US" altLang="en-US" sz="12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Essentially, in a casual mathematical language, the problem is,</a:t>
            </a:r>
            <a:endParaRPr kumimoji="0" lang="en-US" altLang="en-US" sz="12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2058" name="Picture 4" descr="https://miro.medium.com/max/345/1*U4WABi7yPNpp1XvZ9YO3Xg.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7224" y="4313237"/>
            <a:ext cx="2247900" cy="571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2"/>
          <p:cNvSpPr>
            <a:spLocks noChangeArrowheads="1"/>
          </p:cNvSpPr>
          <p:nvPr/>
        </p:nvSpPr>
        <p:spPr bwMode="auto">
          <a:xfrm>
            <a:off x="5627224" y="4732337"/>
            <a:ext cx="111553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5544693" y="4922837"/>
            <a:ext cx="5575300" cy="3970318"/>
          </a:xfrm>
          <a:prstGeom prst="rect">
            <a:avLst/>
          </a:prstGeom>
        </p:spPr>
        <p:txBody>
          <a:bodyPr wrap="square">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Notice that the inequality relations are all linear in nature i.e. the variables f are multiplied by constant coefficients and the resulting terms are bounded by constant limits and that’s what makes this problem solvable by an LP technique.</a:t>
            </a:r>
          </a:p>
          <a:p>
            <a:pPr algn="just"/>
            <a:r>
              <a:rPr lang="en-US" sz="1200" dirty="0">
                <a:latin typeface="Tahoma" panose="020B0604030504040204" pitchFamily="34" charset="0"/>
                <a:ea typeface="Tahoma" panose="020B0604030504040204" pitchFamily="34" charset="0"/>
                <a:cs typeface="Tahoma" panose="020B0604030504040204" pitchFamily="34" charset="0"/>
              </a:rPr>
              <a:t>You can imagine that this kind of problem may pop up in business strategy extremely frequently. Instead of nutritional values, you will have profits and other types of business yields, and in place of price/serving, you may have project costs in thousands of dollars. As a manager, your job will be to choose the projects, that give maximum return on investment without exceeding a total budget of funding the project</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r>
              <a:rPr lang="en-US" sz="1200" dirty="0">
                <a:latin typeface="Tahoma" panose="020B0604030504040204" pitchFamily="34" charset="0"/>
                <a:ea typeface="Tahoma" panose="020B0604030504040204" pitchFamily="34" charset="0"/>
                <a:cs typeface="Tahoma" panose="020B0604030504040204" pitchFamily="34" charset="0"/>
              </a:rPr>
              <a:t>Similar optimization problem may crop up in a factory production plan too, where maximum production capacity will be functions of the machines used and individual products will have various profit characteristics. As a production engineer, your job could be to assign machine and labor resources carefully to maximize the profit while satisfying all the capacity constraints.</a:t>
            </a:r>
          </a:p>
          <a:p>
            <a:pPr algn="just"/>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Fundamentally, the commonality between these problems from disparate domains is that they involve maximizing or minimizing a linear objective function, subject to a set of linear inequality or equality constraints.</a:t>
            </a:r>
          </a:p>
          <a:p>
            <a:pPr algn="just"/>
            <a:r>
              <a:rPr lang="en-US" sz="1200" dirty="0">
                <a:latin typeface="Tahoma" panose="020B0604030504040204" pitchFamily="34" charset="0"/>
                <a:ea typeface="Tahoma" panose="020B0604030504040204" pitchFamily="34" charset="0"/>
                <a:cs typeface="Tahoma" panose="020B0604030504040204" pitchFamily="34" charset="0"/>
              </a:rPr>
              <a:t>For the diet problem, the objective function is the total cost which we are trying to minimize. The inequality constraints are given by the minimum and maximum bounds on each of the nutritional components.</a:t>
            </a:r>
          </a:p>
        </p:txBody>
      </p:sp>
    </p:spTree>
    <p:extLst>
      <p:ext uri="{BB962C8B-B14F-4D97-AF65-F5344CB8AC3E}">
        <p14:creationId xmlns:p14="http://schemas.microsoft.com/office/powerpoint/2010/main" val="4074732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8732837"/>
            <a:ext cx="7436644" cy="400110"/>
          </a:xfrm>
          <a:prstGeom prst="rect">
            <a:avLst/>
          </a:prstGeom>
        </p:spPr>
        <p:txBody>
          <a:bodyPr wrap="square">
            <a:spAutoFit/>
          </a:bodyPr>
          <a:lstStyle/>
          <a:p>
            <a:r>
              <a:rPr lang="en-US" sz="1000" dirty="0">
                <a:hlinkClick r:id="rId2"/>
              </a:rPr>
              <a:t>https://</a:t>
            </a:r>
            <a:r>
              <a:rPr lang="en-US" sz="1000" dirty="0" smtClean="0">
                <a:hlinkClick r:id="rId2"/>
              </a:rPr>
              <a:t>towardsdatascience.com/optimizing-portfolios-with-modern-portfolio-theory-using-python-60ce9a597808</a:t>
            </a:r>
            <a:endParaRPr lang="en-US" sz="1000" dirty="0" smtClean="0"/>
          </a:p>
          <a:p>
            <a:r>
              <a:rPr lang="en-US" sz="1000" dirty="0">
                <a:hlinkClick r:id="rId3"/>
              </a:rPr>
              <a:t>https://github.com/Poseyy/MarketAnalysis/blob/master/portfolios/PortfolioAnalysis.ipynb</a:t>
            </a:r>
            <a:endParaRPr lang="en-US" sz="1000" dirty="0"/>
          </a:p>
        </p:txBody>
      </p:sp>
      <p:sp>
        <p:nvSpPr>
          <p:cNvPr id="2" name="Rectangle 1"/>
          <p:cNvSpPr/>
          <p:nvPr/>
        </p:nvSpPr>
        <p:spPr>
          <a:xfrm>
            <a:off x="21973" y="655637"/>
            <a:ext cx="5575300" cy="461665"/>
          </a:xfrm>
          <a:prstGeom prst="rect">
            <a:avLst/>
          </a:prstGeom>
        </p:spPr>
        <p:txBody>
          <a:bodyPr>
            <a:spAutoFit/>
          </a:bodyPr>
          <a:lstStyle/>
          <a:p>
            <a:r>
              <a:rPr lang="en-US" sz="1200" b="1" dirty="0" smtClean="0">
                <a:latin typeface="Tahoma" panose="020B0604030504040204" pitchFamily="34" charset="0"/>
                <a:ea typeface="Tahoma" panose="020B0604030504040204" pitchFamily="34" charset="0"/>
                <a:cs typeface="Tahoma" panose="020B0604030504040204" pitchFamily="34" charset="0"/>
              </a:rPr>
              <a:t>Case 2 -Optimizing </a:t>
            </a:r>
            <a:r>
              <a:rPr lang="en-US" sz="1200" b="1" dirty="0">
                <a:latin typeface="Tahoma" panose="020B0604030504040204" pitchFamily="34" charset="0"/>
                <a:ea typeface="Tahoma" panose="020B0604030504040204" pitchFamily="34" charset="0"/>
                <a:cs typeface="Tahoma" panose="020B0604030504040204" pitchFamily="34" charset="0"/>
              </a:rPr>
              <a:t>Portfolios with Modern Portfolio Theory Using Python</a:t>
            </a:r>
            <a:endParaRPr lang="en-US" sz="1200" b="1" i="0"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91280" y="947042"/>
            <a:ext cx="5513639" cy="2862322"/>
          </a:xfrm>
          <a:prstGeom prst="rect">
            <a:avLst/>
          </a:prstGeom>
        </p:spPr>
        <p:txBody>
          <a:bodyPr wrap="square">
            <a:spAutoFit/>
          </a:bodyPr>
          <a:lstStyle/>
          <a:p>
            <a:pPr algn="just"/>
            <a:r>
              <a:rPr lang="en-US" sz="1200" dirty="0" smtClean="0">
                <a:latin typeface="Tahoma" panose="020B0604030504040204" pitchFamily="34" charset="0"/>
                <a:ea typeface="Tahoma" panose="020B0604030504040204" pitchFamily="34" charset="0"/>
                <a:cs typeface="Tahoma" panose="020B0604030504040204" pitchFamily="34" charset="0"/>
              </a:rPr>
              <a:t>Modern </a:t>
            </a:r>
            <a:r>
              <a:rPr lang="en-US" sz="1200" dirty="0">
                <a:latin typeface="Tahoma" panose="020B0604030504040204" pitchFamily="34" charset="0"/>
                <a:ea typeface="Tahoma" panose="020B0604030504040204" pitchFamily="34" charset="0"/>
                <a:cs typeface="Tahoma" panose="020B0604030504040204" pitchFamily="34" charset="0"/>
              </a:rPr>
              <a:t>portfolio theory (MPT) is used by many firms, fund managers, and wealth advisors. Nobel Laureate Harry Markowitz proposed this idea over six decades ago. And the theory remains hugely popular today because of its relative simplicity and performance.</a:t>
            </a:r>
          </a:p>
          <a:p>
            <a:pPr algn="just"/>
            <a:r>
              <a:rPr lang="en-US" sz="1200" dirty="0">
                <a:latin typeface="Tahoma" panose="020B0604030504040204" pitchFamily="34" charset="0"/>
                <a:ea typeface="Tahoma" panose="020B0604030504040204" pitchFamily="34" charset="0"/>
                <a:cs typeface="Tahoma" panose="020B0604030504040204" pitchFamily="34" charset="0"/>
              </a:rPr>
              <a:t>MPT is all about assembling a portfolio that maximizes expected return for a set level of risk. First, let us discuss expected return. We will perform our analysis on the top 6 stocks by market cap (as of 6/3/2019</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US" sz="1200" b="0" i="0" dirty="0">
              <a:effectLst/>
              <a:latin typeface="Tahoma" panose="020B0604030504040204" pitchFamily="34" charset="0"/>
              <a:ea typeface="Tahoma" panose="020B0604030504040204" pitchFamily="34" charset="0"/>
              <a:cs typeface="Tahoma" panose="020B0604030504040204" pitchFamily="34" charset="0"/>
            </a:endParaRPr>
          </a:p>
          <a:p>
            <a:pPr algn="just"/>
            <a:r>
              <a:rPr lang="en-US" sz="1200" b="1" dirty="0">
                <a:latin typeface="Tahoma" panose="020B0604030504040204" pitchFamily="34" charset="0"/>
                <a:ea typeface="Tahoma" panose="020B0604030504040204" pitchFamily="34" charset="0"/>
                <a:cs typeface="Tahoma" panose="020B0604030504040204" pitchFamily="34" charset="0"/>
              </a:rPr>
              <a:t>Expected Return</a:t>
            </a: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r>
              <a:rPr lang="en-US" sz="1200" dirty="0">
                <a:latin typeface="Tahoma" panose="020B0604030504040204" pitchFamily="34" charset="0"/>
                <a:ea typeface="Tahoma" panose="020B0604030504040204" pitchFamily="34" charset="0"/>
                <a:cs typeface="Tahoma" panose="020B0604030504040204" pitchFamily="34" charset="0"/>
              </a:rPr>
              <a:t>Expected return is the expected profits of purchasing some asset. It is easily calculated if probabilities for different ranges of expected prices are established. This can be found by studying past returns and performance of the asset to find the distribution of prices over established time-frames. The expected return will be the center of the distribution.</a:t>
            </a:r>
          </a:p>
          <a:p>
            <a:pPr algn="just"/>
            <a:endParaRPr lang="en-US" sz="1200" b="0" i="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4"/>
          <a:stretch>
            <a:fillRect/>
          </a:stretch>
        </p:blipFill>
        <p:spPr>
          <a:xfrm>
            <a:off x="243681" y="3723937"/>
            <a:ext cx="5181600" cy="2570499"/>
          </a:xfrm>
          <a:prstGeom prst="rect">
            <a:avLst/>
          </a:prstGeom>
        </p:spPr>
      </p:pic>
      <p:pic>
        <p:nvPicPr>
          <p:cNvPr id="7" name="Picture 6"/>
          <p:cNvPicPr>
            <a:picLocks noChangeAspect="1"/>
          </p:cNvPicPr>
          <p:nvPr/>
        </p:nvPicPr>
        <p:blipFill>
          <a:blip r:embed="rId5"/>
          <a:stretch>
            <a:fillRect/>
          </a:stretch>
        </p:blipFill>
        <p:spPr>
          <a:xfrm>
            <a:off x="91280" y="6446837"/>
            <a:ext cx="3914775" cy="1131093"/>
          </a:xfrm>
          <a:prstGeom prst="rect">
            <a:avLst/>
          </a:prstGeom>
        </p:spPr>
      </p:pic>
      <p:sp>
        <p:nvSpPr>
          <p:cNvPr id="8" name="Rectangle 7"/>
          <p:cNvSpPr/>
          <p:nvPr/>
        </p:nvSpPr>
        <p:spPr>
          <a:xfrm>
            <a:off x="60449" y="7557916"/>
            <a:ext cx="5575300" cy="461665"/>
          </a:xfrm>
          <a:prstGeom prst="rect">
            <a:avLst/>
          </a:prstGeom>
        </p:spPr>
        <p:txBody>
          <a:bodyPr>
            <a:spAutoFit/>
          </a:bodyPr>
          <a:lstStyle/>
          <a:p>
            <a:pPr algn="just"/>
            <a:r>
              <a:rPr lang="en-US" sz="1200" dirty="0">
                <a:latin typeface="Tahoma" panose="020B0604030504040204" pitchFamily="34" charset="0"/>
                <a:ea typeface="Tahoma" panose="020B0604030504040204" pitchFamily="34" charset="0"/>
                <a:cs typeface="Tahoma" panose="020B0604030504040204" pitchFamily="34" charset="0"/>
              </a:rPr>
              <a:t>Here are some implementations of the above methods, written in Python. The </a:t>
            </a:r>
            <a:r>
              <a:rPr lang="en-US" sz="1200" dirty="0" err="1">
                <a:latin typeface="Tahoma" panose="020B0604030504040204" pitchFamily="34" charset="0"/>
                <a:ea typeface="Tahoma" panose="020B0604030504040204" pitchFamily="34" charset="0"/>
                <a:cs typeface="Tahoma" panose="020B0604030504040204" pitchFamily="34" charset="0"/>
              </a:rPr>
              <a:t>Jupyter</a:t>
            </a:r>
            <a:r>
              <a:rPr lang="en-US" sz="1200" dirty="0">
                <a:latin typeface="Tahoma" panose="020B0604030504040204" pitchFamily="34" charset="0"/>
                <a:ea typeface="Tahoma" panose="020B0604030504040204" pitchFamily="34" charset="0"/>
                <a:cs typeface="Tahoma" panose="020B0604030504040204" pitchFamily="34" charset="0"/>
              </a:rPr>
              <a:t> Notebook of these methods will be linked at the end of the article.</a:t>
            </a:r>
          </a:p>
        </p:txBody>
      </p:sp>
      <p:sp>
        <p:nvSpPr>
          <p:cNvPr id="5" name="Rectangle 4"/>
          <p:cNvSpPr/>
          <p:nvPr/>
        </p:nvSpPr>
        <p:spPr>
          <a:xfrm>
            <a:off x="5644702" y="918738"/>
            <a:ext cx="5575300" cy="4524315"/>
          </a:xfrm>
          <a:prstGeom prst="rect">
            <a:avLst/>
          </a:prstGeom>
        </p:spPr>
        <p:txBody>
          <a:bodyPr>
            <a:spAutoFit/>
          </a:bodyPr>
          <a:lstStyle/>
          <a:p>
            <a:r>
              <a:rPr lang="en-US" sz="1200" dirty="0">
                <a:solidFill>
                  <a:srgbClr val="3366FF"/>
                </a:solidFill>
                <a:latin typeface="Consolas" panose="020B0609020204030204" pitchFamily="49" charset="0"/>
              </a:rPr>
              <a:t>import </a:t>
            </a:r>
            <a:r>
              <a:rPr lang="en-US" sz="1200" dirty="0" err="1">
                <a:solidFill>
                  <a:srgbClr val="3366FF"/>
                </a:solidFill>
                <a:latin typeface="Consolas" panose="020B0609020204030204" pitchFamily="49" charset="0"/>
              </a:rPr>
              <a:t>ffn</a:t>
            </a:r>
            <a:endParaRPr lang="en-US" sz="1200" dirty="0">
              <a:solidFill>
                <a:srgbClr val="3366FF"/>
              </a:solidFill>
              <a:latin typeface="Consolas" panose="020B0609020204030204" pitchFamily="49" charset="0"/>
            </a:endParaRPr>
          </a:p>
          <a:p>
            <a:r>
              <a:rPr lang="en-US" sz="1200" dirty="0" smtClean="0">
                <a:solidFill>
                  <a:srgbClr val="3366FF"/>
                </a:solidFill>
                <a:latin typeface="Consolas" panose="020B0609020204030204" pitchFamily="49" charset="0"/>
              </a:rPr>
              <a:t>from </a:t>
            </a:r>
            <a:r>
              <a:rPr lang="en-US" sz="1200" dirty="0" err="1">
                <a:solidFill>
                  <a:srgbClr val="3366FF"/>
                </a:solidFill>
                <a:latin typeface="Consolas" panose="020B0609020204030204" pitchFamily="49" charset="0"/>
              </a:rPr>
              <a:t>empyrical</a:t>
            </a:r>
            <a:r>
              <a:rPr lang="en-US" sz="1200" dirty="0">
                <a:solidFill>
                  <a:srgbClr val="3366FF"/>
                </a:solidFill>
                <a:latin typeface="Consolas" panose="020B0609020204030204" pitchFamily="49" charset="0"/>
              </a:rPr>
              <a:t> import </a:t>
            </a:r>
            <a:r>
              <a:rPr lang="en-US" sz="1200" dirty="0" err="1">
                <a:solidFill>
                  <a:srgbClr val="3366FF"/>
                </a:solidFill>
                <a:latin typeface="Consolas" panose="020B0609020204030204" pitchFamily="49" charset="0"/>
              </a:rPr>
              <a:t>alpha_beta</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from </a:t>
            </a:r>
            <a:r>
              <a:rPr lang="en-US" sz="1200" dirty="0" err="1">
                <a:solidFill>
                  <a:srgbClr val="3366FF"/>
                </a:solidFill>
                <a:latin typeface="Consolas" panose="020B0609020204030204" pitchFamily="49" charset="0"/>
              </a:rPr>
              <a:t>empyrical</a:t>
            </a:r>
            <a:r>
              <a:rPr lang="en-US" sz="1200" dirty="0">
                <a:solidFill>
                  <a:srgbClr val="3366FF"/>
                </a:solidFill>
                <a:latin typeface="Consolas" panose="020B0609020204030204" pitchFamily="49" charset="0"/>
              </a:rPr>
              <a:t> import </a:t>
            </a:r>
            <a:r>
              <a:rPr lang="en-US" sz="1200" dirty="0" err="1">
                <a:solidFill>
                  <a:srgbClr val="3366FF"/>
                </a:solidFill>
                <a:latin typeface="Consolas" panose="020B0609020204030204" pitchFamily="49" charset="0"/>
              </a:rPr>
              <a:t>alpha_beta</a:t>
            </a:r>
            <a:r>
              <a:rPr lang="en-US" sz="1200" dirty="0">
                <a:solidFill>
                  <a:srgbClr val="3366FF"/>
                </a:solidFill>
                <a:latin typeface="Consolas" panose="020B0609020204030204" pitchFamily="49" charset="0"/>
              </a:rPr>
              <a:t>	</a:t>
            </a:r>
          </a:p>
          <a:p>
            <a:r>
              <a:rPr lang="en-US" sz="1200" dirty="0">
                <a:solidFill>
                  <a:srgbClr val="3366FF"/>
                </a:solidFill>
                <a:latin typeface="Consolas" panose="020B0609020204030204" pitchFamily="49" charset="0"/>
              </a:rPr>
              <a:t>from </a:t>
            </a:r>
            <a:r>
              <a:rPr lang="en-US" sz="1200" dirty="0" err="1">
                <a:solidFill>
                  <a:srgbClr val="3366FF"/>
                </a:solidFill>
                <a:latin typeface="Consolas" panose="020B0609020204030204" pitchFamily="49" charset="0"/>
              </a:rPr>
              <a:t>pypfopt.efficient_frontier</a:t>
            </a:r>
            <a:r>
              <a:rPr lang="en-US" sz="1200" dirty="0">
                <a:solidFill>
                  <a:srgbClr val="3366FF"/>
                </a:solidFill>
                <a:latin typeface="Consolas" panose="020B0609020204030204" pitchFamily="49" charset="0"/>
              </a:rPr>
              <a:t> import </a:t>
            </a:r>
            <a:r>
              <a:rPr lang="en-US" sz="1200" dirty="0" err="1">
                <a:solidFill>
                  <a:srgbClr val="3366FF"/>
                </a:solidFill>
                <a:latin typeface="Consolas" panose="020B0609020204030204" pitchFamily="49" charset="0"/>
              </a:rPr>
              <a:t>EfficientFrontier</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from </a:t>
            </a:r>
            <a:r>
              <a:rPr lang="en-US" sz="1200" dirty="0" err="1">
                <a:solidFill>
                  <a:srgbClr val="3366FF"/>
                </a:solidFill>
                <a:latin typeface="Consolas" panose="020B0609020204030204" pitchFamily="49" charset="0"/>
              </a:rPr>
              <a:t>pypfopt</a:t>
            </a:r>
            <a:r>
              <a:rPr lang="en-US" sz="1200" dirty="0">
                <a:solidFill>
                  <a:srgbClr val="3366FF"/>
                </a:solidFill>
                <a:latin typeface="Consolas" panose="020B0609020204030204" pitchFamily="49" charset="0"/>
              </a:rPr>
              <a:t> import </a:t>
            </a:r>
            <a:r>
              <a:rPr lang="en-US" sz="1200" dirty="0" err="1">
                <a:solidFill>
                  <a:srgbClr val="3366FF"/>
                </a:solidFill>
                <a:latin typeface="Consolas" panose="020B0609020204030204" pitchFamily="49" charset="0"/>
              </a:rPr>
              <a:t>risk_models</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from </a:t>
            </a:r>
            <a:r>
              <a:rPr lang="en-US" sz="1200" dirty="0" err="1">
                <a:solidFill>
                  <a:srgbClr val="3366FF"/>
                </a:solidFill>
                <a:latin typeface="Consolas" panose="020B0609020204030204" pitchFamily="49" charset="0"/>
              </a:rPr>
              <a:t>pypfopt</a:t>
            </a:r>
            <a:r>
              <a:rPr lang="en-US" sz="1200" dirty="0">
                <a:solidFill>
                  <a:srgbClr val="3366FF"/>
                </a:solidFill>
                <a:latin typeface="Consolas" panose="020B0609020204030204" pitchFamily="49" charset="0"/>
              </a:rPr>
              <a:t> import </a:t>
            </a:r>
            <a:r>
              <a:rPr lang="en-US" sz="1200" dirty="0" err="1">
                <a:solidFill>
                  <a:srgbClr val="3366FF"/>
                </a:solidFill>
                <a:latin typeface="Consolas" panose="020B0609020204030204" pitchFamily="49" charset="0"/>
              </a:rPr>
              <a:t>expected_returns</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from </a:t>
            </a:r>
            <a:r>
              <a:rPr lang="en-US" sz="1200" dirty="0" err="1">
                <a:solidFill>
                  <a:srgbClr val="3366FF"/>
                </a:solidFill>
                <a:latin typeface="Consolas" panose="020B0609020204030204" pitchFamily="49" charset="0"/>
              </a:rPr>
              <a:t>pypfopt</a:t>
            </a:r>
            <a:r>
              <a:rPr lang="en-US" sz="1200" dirty="0">
                <a:solidFill>
                  <a:srgbClr val="3366FF"/>
                </a:solidFill>
                <a:latin typeface="Consolas" panose="020B0609020204030204" pitchFamily="49" charset="0"/>
              </a:rPr>
              <a:t> import </a:t>
            </a:r>
            <a:r>
              <a:rPr lang="en-US" sz="1200" dirty="0" err="1">
                <a:solidFill>
                  <a:srgbClr val="3366FF"/>
                </a:solidFill>
                <a:latin typeface="Consolas" panose="020B0609020204030204" pitchFamily="49" charset="0"/>
              </a:rPr>
              <a:t>discrete_allocation</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import </a:t>
            </a:r>
            <a:r>
              <a:rPr lang="en-US" sz="1200" dirty="0" err="1">
                <a:solidFill>
                  <a:srgbClr val="3366FF"/>
                </a:solidFill>
                <a:latin typeface="Consolas" panose="020B0609020204030204" pitchFamily="49" charset="0"/>
              </a:rPr>
              <a:t>matplotlib</a:t>
            </a:r>
            <a:r>
              <a:rPr lang="en-US" sz="1200" dirty="0">
                <a:solidFill>
                  <a:srgbClr val="3366FF"/>
                </a:solidFill>
                <a:latin typeface="Consolas" panose="020B0609020204030204" pitchFamily="49" charset="0"/>
              </a:rPr>
              <a:t> as </a:t>
            </a:r>
            <a:r>
              <a:rPr lang="en-US" sz="1200" dirty="0" err="1">
                <a:solidFill>
                  <a:srgbClr val="3366FF"/>
                </a:solidFill>
                <a:latin typeface="Consolas" panose="020B0609020204030204" pitchFamily="49" charset="0"/>
              </a:rPr>
              <a:t>pyplot</a:t>
            </a:r>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import </a:t>
            </a:r>
            <a:r>
              <a:rPr lang="en-US" sz="1200" dirty="0" err="1">
                <a:solidFill>
                  <a:srgbClr val="3366FF"/>
                </a:solidFill>
                <a:latin typeface="Consolas" panose="020B0609020204030204" pitchFamily="49" charset="0"/>
              </a:rPr>
              <a:t>numpy</a:t>
            </a:r>
            <a:r>
              <a:rPr lang="en-US" sz="1200" dirty="0">
                <a:solidFill>
                  <a:srgbClr val="3366FF"/>
                </a:solidFill>
                <a:latin typeface="Consolas" panose="020B0609020204030204" pitchFamily="49" charset="0"/>
              </a:rPr>
              <a:t> as np</a:t>
            </a:r>
          </a:p>
          <a:p>
            <a:r>
              <a:rPr lang="en-US" sz="1200" dirty="0">
                <a:solidFill>
                  <a:srgbClr val="3366FF"/>
                </a:solidFill>
                <a:latin typeface="Consolas" panose="020B0609020204030204" pitchFamily="49" charset="0"/>
              </a:rPr>
              <a:t>import pandas as </a:t>
            </a:r>
            <a:r>
              <a:rPr lang="en-US" sz="1200" dirty="0" err="1">
                <a:solidFill>
                  <a:srgbClr val="3366FF"/>
                </a:solidFill>
                <a:latin typeface="Consolas" panose="020B0609020204030204" pitchFamily="49" charset="0"/>
              </a:rPr>
              <a:t>pd</a:t>
            </a:r>
            <a:endParaRPr lang="en-US" sz="1200" dirty="0">
              <a:solidFill>
                <a:srgbClr val="3366FF"/>
              </a:solidFill>
              <a:latin typeface="Consolas" panose="020B0609020204030204" pitchFamily="49" charset="0"/>
            </a:endParaRP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prices = </a:t>
            </a:r>
            <a:r>
              <a:rPr lang="en-US" sz="1200" dirty="0" err="1">
                <a:solidFill>
                  <a:srgbClr val="3366FF"/>
                </a:solidFill>
                <a:latin typeface="Consolas" panose="020B0609020204030204" pitchFamily="49" charset="0"/>
              </a:rPr>
              <a:t>ffn.get</a:t>
            </a:r>
            <a:r>
              <a:rPr lang="en-US" sz="1200" dirty="0">
                <a:solidFill>
                  <a:srgbClr val="3366FF"/>
                </a:solidFill>
                <a:latin typeface="Consolas" panose="020B0609020204030204" pitchFamily="49" charset="0"/>
              </a:rPr>
              <a:t>('msft,aapl,amzn,fb,brk-b,</a:t>
            </a:r>
            <a:r>
              <a:rPr lang="en-US" sz="1200" dirty="0" err="1">
                <a:solidFill>
                  <a:srgbClr val="3366FF"/>
                </a:solidFill>
                <a:latin typeface="Consolas" panose="020B0609020204030204" pitchFamily="49" charset="0"/>
              </a:rPr>
              <a:t>jnj</a:t>
            </a:r>
            <a:r>
              <a:rPr lang="en-US" sz="1200" dirty="0">
                <a:solidFill>
                  <a:srgbClr val="3366FF"/>
                </a:solidFill>
                <a:latin typeface="Consolas" panose="020B0609020204030204" pitchFamily="49" charset="0"/>
              </a:rPr>
              <a:t>',start = '2016-01-01')</a:t>
            </a: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benchmark = </a:t>
            </a:r>
            <a:r>
              <a:rPr lang="en-US" sz="1200" dirty="0" err="1">
                <a:solidFill>
                  <a:srgbClr val="3366FF"/>
                </a:solidFill>
                <a:latin typeface="Consolas" panose="020B0609020204030204" pitchFamily="49" charset="0"/>
              </a:rPr>
              <a:t>ffn.get</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spy',start</a:t>
            </a:r>
            <a:r>
              <a:rPr lang="en-US" sz="1200" dirty="0">
                <a:solidFill>
                  <a:srgbClr val="3366FF"/>
                </a:solidFill>
                <a:latin typeface="Consolas" panose="020B0609020204030204" pitchFamily="49" charset="0"/>
              </a:rPr>
              <a:t> ='2016-01-01')</a:t>
            </a:r>
          </a:p>
          <a:p>
            <a:r>
              <a:rPr lang="en-US" sz="1200" dirty="0" err="1">
                <a:solidFill>
                  <a:srgbClr val="3366FF"/>
                </a:solidFill>
                <a:latin typeface="Consolas" panose="020B0609020204030204" pitchFamily="49" charset="0"/>
              </a:rPr>
              <a:t>msft</a:t>
            </a:r>
            <a:r>
              <a:rPr lang="en-US" sz="1200" dirty="0">
                <a:solidFill>
                  <a:srgbClr val="3366FF"/>
                </a:solidFill>
                <a:latin typeface="Consolas" panose="020B0609020204030204" pitchFamily="49" charset="0"/>
              </a:rPr>
              <a:t> = </a:t>
            </a:r>
            <a:r>
              <a:rPr lang="en-US" sz="1200" dirty="0" err="1">
                <a:solidFill>
                  <a:srgbClr val="3366FF"/>
                </a:solidFill>
                <a:latin typeface="Consolas" panose="020B0609020204030204" pitchFamily="49" charset="0"/>
              </a:rPr>
              <a:t>ffn.get</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msft</a:t>
            </a:r>
            <a:r>
              <a:rPr lang="en-US" sz="1200" dirty="0">
                <a:solidFill>
                  <a:srgbClr val="3366FF"/>
                </a:solidFill>
                <a:latin typeface="Consolas" panose="020B0609020204030204" pitchFamily="49" charset="0"/>
              </a:rPr>
              <a:t>', start='2016-01-01')</a:t>
            </a:r>
          </a:p>
          <a:p>
            <a:r>
              <a:rPr lang="en-US" sz="1200" dirty="0">
                <a:solidFill>
                  <a:srgbClr val="3366FF"/>
                </a:solidFill>
                <a:latin typeface="Consolas" panose="020B0609020204030204" pitchFamily="49" charset="0"/>
              </a:rPr>
              <a:t>ax = </a:t>
            </a:r>
            <a:r>
              <a:rPr lang="en-US" sz="1200" dirty="0" err="1">
                <a:solidFill>
                  <a:srgbClr val="3366FF"/>
                </a:solidFill>
                <a:latin typeface="Consolas" panose="020B0609020204030204" pitchFamily="49" charset="0"/>
              </a:rPr>
              <a:t>prices.rebase</a:t>
            </a:r>
            <a:r>
              <a:rPr lang="en-US" sz="1200" dirty="0">
                <a:solidFill>
                  <a:srgbClr val="3366FF"/>
                </a:solidFill>
                <a:latin typeface="Consolas" panose="020B0609020204030204" pitchFamily="49" charset="0"/>
              </a:rPr>
              <a:t>().plot()</a:t>
            </a: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returns = </a:t>
            </a:r>
            <a:r>
              <a:rPr lang="en-US" sz="1200" dirty="0" err="1">
                <a:solidFill>
                  <a:srgbClr val="3366FF"/>
                </a:solidFill>
                <a:latin typeface="Consolas" panose="020B0609020204030204" pitchFamily="49" charset="0"/>
              </a:rPr>
              <a:t>prices.to_returns</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dropna</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ax = </a:t>
            </a:r>
            <a:r>
              <a:rPr lang="en-US" sz="1200" dirty="0" err="1">
                <a:solidFill>
                  <a:srgbClr val="3366FF"/>
                </a:solidFill>
                <a:latin typeface="Consolas" panose="020B0609020204030204" pitchFamily="49" charset="0"/>
              </a:rPr>
              <a:t>returns.hist</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figsize</a:t>
            </a:r>
            <a:r>
              <a:rPr lang="en-US" sz="1200" dirty="0">
                <a:solidFill>
                  <a:srgbClr val="3366FF"/>
                </a:solidFill>
                <a:latin typeface="Consolas" panose="020B0609020204030204" pitchFamily="49" charset="0"/>
              </a:rPr>
              <a:t>=(10,10))</a:t>
            </a:r>
          </a:p>
          <a:p>
            <a:endParaRPr lang="en-US" sz="1200" dirty="0">
              <a:solidFill>
                <a:srgbClr val="3366FF"/>
              </a:solidFill>
              <a:latin typeface="Consolas" panose="020B0609020204030204" pitchFamily="49" charset="0"/>
            </a:endParaRPr>
          </a:p>
          <a:p>
            <a:r>
              <a:rPr lang="en-US" sz="1200" dirty="0">
                <a:solidFill>
                  <a:srgbClr val="3366FF"/>
                </a:solidFill>
                <a:latin typeface="Consolas" panose="020B0609020204030204" pitchFamily="49" charset="0"/>
              </a:rPr>
              <a:t>stats = </a:t>
            </a:r>
            <a:r>
              <a:rPr lang="en-US" sz="1200" dirty="0" err="1">
                <a:solidFill>
                  <a:srgbClr val="3366FF"/>
                </a:solidFill>
                <a:latin typeface="Consolas" panose="020B0609020204030204" pitchFamily="49" charset="0"/>
              </a:rPr>
              <a:t>prices.calc_stats</a:t>
            </a:r>
            <a:r>
              <a:rPr lang="en-US" sz="1200" dirty="0">
                <a:solidFill>
                  <a:srgbClr val="3366FF"/>
                </a:solidFill>
                <a:latin typeface="Consolas" panose="020B0609020204030204" pitchFamily="49" charset="0"/>
              </a:rPr>
              <a:t>()</a:t>
            </a:r>
          </a:p>
          <a:p>
            <a:r>
              <a:rPr lang="en-US" sz="1200" dirty="0" err="1">
                <a:solidFill>
                  <a:srgbClr val="3366FF"/>
                </a:solidFill>
                <a:latin typeface="Consolas" panose="020B0609020204030204" pitchFamily="49" charset="0"/>
              </a:rPr>
              <a:t>stats.display</a:t>
            </a:r>
            <a:r>
              <a:rPr lang="en-US" sz="1200" dirty="0">
                <a:solidFill>
                  <a:srgbClr val="3366FF"/>
                </a:solidFill>
                <a:latin typeface="Consolas" panose="020B0609020204030204" pitchFamily="49" charset="0"/>
              </a:rPr>
              <a:t>()</a:t>
            </a:r>
          </a:p>
          <a:p>
            <a:r>
              <a:rPr lang="en-US" sz="1200" dirty="0">
                <a:solidFill>
                  <a:srgbClr val="3366FF"/>
                </a:solidFill>
                <a:latin typeface="Consolas" panose="020B0609020204030204" pitchFamily="49" charset="0"/>
              </a:rPr>
              <a:t>ax = </a:t>
            </a:r>
            <a:r>
              <a:rPr lang="en-US" sz="1200" dirty="0" err="1">
                <a:solidFill>
                  <a:srgbClr val="3366FF"/>
                </a:solidFill>
                <a:latin typeface="Consolas" panose="020B0609020204030204" pitchFamily="49" charset="0"/>
              </a:rPr>
              <a:t>returns.hist</a:t>
            </a:r>
            <a:r>
              <a:rPr lang="en-US" sz="1200" dirty="0">
                <a:solidFill>
                  <a:srgbClr val="3366FF"/>
                </a:solidFill>
                <a:latin typeface="Consolas" panose="020B0609020204030204" pitchFamily="49" charset="0"/>
              </a:rPr>
              <a:t>(</a:t>
            </a:r>
            <a:r>
              <a:rPr lang="en-US" sz="1200" dirty="0" err="1">
                <a:solidFill>
                  <a:srgbClr val="3366FF"/>
                </a:solidFill>
                <a:latin typeface="Consolas" panose="020B0609020204030204" pitchFamily="49" charset="0"/>
              </a:rPr>
              <a:t>figsize</a:t>
            </a:r>
            <a:r>
              <a:rPr lang="en-US" sz="1200" dirty="0">
                <a:solidFill>
                  <a:srgbClr val="3366FF"/>
                </a:solidFill>
                <a:latin typeface="Consolas" panose="020B0609020204030204" pitchFamily="49" charset="0"/>
              </a:rPr>
              <a:t>=(10, 5</a:t>
            </a:r>
            <a:r>
              <a:rPr lang="en-US" sz="1200" dirty="0" smtClean="0">
                <a:solidFill>
                  <a:srgbClr val="3366FF"/>
                </a:solidFill>
                <a:latin typeface="Consolas" panose="020B0609020204030204" pitchFamily="49" charset="0"/>
              </a:rPr>
              <a:t>))</a:t>
            </a:r>
          </a:p>
        </p:txBody>
      </p:sp>
      <p:pic>
        <p:nvPicPr>
          <p:cNvPr id="9" name="Picture 8"/>
          <p:cNvPicPr>
            <a:picLocks noChangeAspect="1"/>
          </p:cNvPicPr>
          <p:nvPr/>
        </p:nvPicPr>
        <p:blipFill>
          <a:blip r:embed="rId6"/>
          <a:stretch>
            <a:fillRect/>
          </a:stretch>
        </p:blipFill>
        <p:spPr>
          <a:xfrm>
            <a:off x="5597273" y="5472363"/>
            <a:ext cx="4890614" cy="3201129"/>
          </a:xfrm>
          <a:prstGeom prst="rect">
            <a:avLst/>
          </a:prstGeom>
        </p:spPr>
      </p:pic>
    </p:spTree>
    <p:extLst>
      <p:ext uri="{BB962C8B-B14F-4D97-AF65-F5344CB8AC3E}">
        <p14:creationId xmlns:p14="http://schemas.microsoft.com/office/powerpoint/2010/main" val="149330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27407</TotalTime>
  <Words>14226</Words>
  <Application>Microsoft Office PowerPoint</Application>
  <PresentationFormat>Custom</PresentationFormat>
  <Paragraphs>1187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Consolas</vt:lpstr>
      <vt:lpstr>Tahoma</vt:lpstr>
      <vt:lpstr>Office Theme</vt:lpstr>
      <vt:lpstr>Optimization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Sun Life Financial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Method LSTM Neural Network</dc:title>
  <dc:creator>Jagdish Soni</dc:creator>
  <cp:lastModifiedBy>Jagdish Soni</cp:lastModifiedBy>
  <cp:revision>388</cp:revision>
  <dcterms:created xsi:type="dcterms:W3CDTF">2019-10-02T12:02:40Z</dcterms:created>
  <dcterms:modified xsi:type="dcterms:W3CDTF">2020-04-09T11:23:21Z</dcterms:modified>
</cp:coreProperties>
</file>