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3"/>
    <p:sldId id="341" r:id="rId5"/>
    <p:sldId id="418" r:id="rId6"/>
    <p:sldId id="342" r:id="rId7"/>
    <p:sldId id="419" r:id="rId8"/>
    <p:sldId id="420" r:id="rId9"/>
    <p:sldId id="349" r:id="rId10"/>
    <p:sldId id="350" r:id="rId11"/>
    <p:sldId id="352" r:id="rId12"/>
    <p:sldId id="344" r:id="rId13"/>
    <p:sldId id="421" r:id="rId14"/>
    <p:sldId id="428" r:id="rId15"/>
    <p:sldId id="422" r:id="rId16"/>
    <p:sldId id="400" r:id="rId17"/>
    <p:sldId id="324" r:id="rId18"/>
    <p:sldId id="416" r:id="rId19"/>
    <p:sldId id="423" r:id="rId20"/>
    <p:sldId id="424" r:id="rId21"/>
    <p:sldId id="442" r:id="rId22"/>
    <p:sldId id="446" r:id="rId23"/>
    <p:sldId id="427" r:id="rId24"/>
    <p:sldId id="429" r:id="rId25"/>
    <p:sldId id="430" r:id="rId26"/>
    <p:sldId id="441" r:id="rId27"/>
    <p:sldId id="439" r:id="rId28"/>
    <p:sldId id="33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8FCEF-95DE-4EBF-B11A-F2989CFE2C23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12592-3977-4A7F-B234-06375A3CFB2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78F984-91FA-4022-A536-49616831D8B0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A7174-0450-466D-84B3-66F729647D9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2587-A969-4AEA-9DF7-59ABE9A744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2587-A969-4AEA-9DF7-59ABE9A744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2587-A969-4AEA-9DF7-59ABE9A744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DBFD-6CB6-4DB0-BFDE-4F1A997693B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1FC8-87D9-425D-A58C-EEAF6D3404C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531" y="1000108"/>
            <a:ext cx="10358510" cy="357190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Zeal College of Engineering &amp; Research, Pune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589" y="2071678"/>
            <a:ext cx="12188825" cy="450912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Presentation 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Mobile Operating Systems: A Comparison of Android and iOS  ”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Jagdish Butte</a:t>
            </a:r>
            <a:endParaRPr lang="en-GB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Anuradha Thorat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881" name="Picture 1" descr="C:\Users\Om\Desktop\FINAL_REPORT_version17\newlogo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24680" y="-27384"/>
            <a:ext cx="1752600" cy="150019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525" y="274955"/>
            <a:ext cx="10503535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708" y="1447800"/>
            <a:ext cx="10575363" cy="5053034"/>
          </a:xfrm>
        </p:spPr>
        <p:txBody>
          <a:bodyPr>
            <a:normAutofit fontScale="25000"/>
          </a:bodyPr>
          <a:lstStyle/>
          <a:p>
            <a:pPr marL="0" indent="0" algn="just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Market Share: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 Apple's iOS holds a significant market share in developed markets like the US and Europe. In Q2 2023, iOS had a market share of </a:t>
            </a:r>
            <a:r>
              <a:rPr lang="en-GB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28.4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 Google's Android dominates the global market with an </a:t>
            </a:r>
            <a:r>
              <a:rPr lang="en-GB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70.8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share, catering to a wide range of devices from different manufacturers.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Ecosystem Integration: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 Apple's ecosystem seamlessly connects devices like iPhone, iPad, Mac, and Apple Watch. Features like Handoff and Continuity provide a consistent user experience.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 Android's openness allows integration across brands, allowing users to mix and match devices, like using a Samsung phone with a Google Nest smart speaker.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9993-3455-456D-B76B-54420194FCFA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910" y="526415"/>
            <a:ext cx="10549890" cy="5650865"/>
          </a:xfrm>
        </p:spPr>
        <p:txBody>
          <a:bodyPr>
            <a:noAutofit/>
          </a:bodyPr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App Stores: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iOS: The Apple App Store is known for its strict review process, ensuring app quality and security. In 2022, the App Store generated $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36.3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billion in revenue.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Android: The Google Play Store has a wider app selection but is sometimes criticized for security loopholes. It generated $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42.3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billion in revenue in 2022.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Security and Privacy: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iOS: Apple emphasizes privacy with features like App Tracking Transparency and Face ID. Data encryption and privacy-focused policies reduce the risk of data breaches.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Android: Google has improved security measures, but Android's open nature can make it more susceptible to malware. Android's permissions system was revamped to enhance privacy.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2485" y="349250"/>
            <a:ext cx="8306435" cy="5273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255" y="242570"/>
            <a:ext cx="10456545" cy="5934710"/>
          </a:xfrm>
        </p:spPr>
        <p:txBody>
          <a:bodyPr>
            <a:normAutofit fontScale="90000" lnSpcReduction="10000"/>
          </a:bodyPr>
          <a:p>
            <a:pPr algn="just"/>
            <a:endParaRPr 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alt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Cost and Accessibility:</a:t>
            </a:r>
            <a:endParaRPr lang="en-US" sz="222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iOS: iPhones are known for premium pricing, starting at </a:t>
            </a:r>
            <a:r>
              <a:rPr lang="en-GB" alt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Rs. 32,700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This exclusivity can limit accessibility to certain demographics.</a:t>
            </a:r>
            <a:endParaRPr 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Android: Android devices cover a wide price range, from budget phones under </a:t>
            </a:r>
            <a:r>
              <a:rPr lang="en-GB" alt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Rs. 10,000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premium models. This affordability contributes to Android's global dominance.</a:t>
            </a:r>
            <a:endParaRPr 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alt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Cross-Platform Compatibility:</a:t>
            </a:r>
            <a:endParaRPr lang="en-US" sz="222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iOS: Apple promotes cross-device compatibility with features like AirDrop, allowing easy sharing between iOS and macOS devices.</a:t>
            </a:r>
            <a:endParaRPr 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Android: Android's versatility extends to compatibility with various operating systems, making it more adaptable for users with diverse tech ecosystems.</a:t>
            </a:r>
            <a:endParaRPr lang="en-US" sz="222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alt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User Experience and Interface:</a:t>
            </a:r>
            <a:endParaRPr lang="en-US" sz="222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iOS: Apple's minimalist design philosophy results in a user-friendly interface, but it may feel restrictive to those seeking more customization.</a:t>
            </a:r>
            <a:endParaRPr 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Android: Android's diverse user interfaces cater to different preferences. Samsung's One UI, for example, offers a feature-rich experience, while stock Android is clean and straightforward.</a:t>
            </a:r>
            <a:endParaRPr 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39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Autofit/>
          </a:bodyPr>
          <a:lstStyle/>
          <a:p>
            <a:pPr marL="0" indent="0" algn="just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anose="020B0604020202020204"/>
              <a:buNone/>
            </a:pPr>
            <a:r>
              <a:rPr lang="en-GB" alt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Decision-Making:</a:t>
            </a: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 users to make informed choices between iOS and Android based on their preferences, needs, and priorities.</a:t>
            </a:r>
            <a:endParaRPr lang="en-IN" sz="20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anose="020B0604020202020204"/>
              <a:buNone/>
            </a:pPr>
            <a:r>
              <a:rPr lang="en-GB" alt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Analysis:</a:t>
            </a: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Evaluate the user experience, customization options, and interface design of both operating systems to determine which aligns better with user preferences.</a:t>
            </a:r>
            <a:endParaRPr lang="en-IN" sz="20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anose="020B0604020202020204"/>
              <a:buNone/>
            </a:pPr>
            <a:r>
              <a:rPr lang="en-GB" alt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Ecosystem Understanding: </a:t>
            </a: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integration, compatibility, and ecosystem benefits of each OS, aiding users in selecting the one that suits their existing device lineup.</a:t>
            </a:r>
            <a:endParaRPr lang="en-IN" sz="20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anose="020B0604020202020204"/>
              <a:buNone/>
            </a:pPr>
            <a:r>
              <a:rPr lang="en-GB" alt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</a:t>
            </a:r>
            <a:r>
              <a:rPr 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Security and Privacy Awareness:</a:t>
            </a: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Educate users about the security and privacy features of iOS and Android, helping them choose an OS that aligns with their data protection </a:t>
            </a:r>
            <a:endParaRPr lang="en-IN" sz="20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anose="020B0604020202020204"/>
              <a:buNone/>
            </a:pPr>
            <a:r>
              <a:rPr lang="en-GB" alt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 and Loyalty:</a:t>
            </a: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Explore user satisfaction levels, brand loyalty, and user retention to help users anticipate the long-term benefits of choosing iOS or Android.</a:t>
            </a:r>
            <a:endParaRPr lang="en-IN" sz="20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9993-3455-456D-B76B-54420194FCFA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35" y="260350"/>
            <a:ext cx="12190095" cy="11430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0733" y="1412776"/>
            <a:ext cx="10462437" cy="4800600"/>
          </a:xfrm>
        </p:spPr>
        <p:txBody>
          <a:bodyPr>
            <a:norm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Comparative Analysis of iOS and Android Operating Systems: A Comprehensive Examination of User Experience, Ecosystem Integration, Security, Customization,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Development Considerations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Market Share.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EDA14-350E-4ACF-B1DE-FBCB42851718}" type="slidenum">
              <a:rPr lang="en-IN" smtClean="0">
                <a:solidFill>
                  <a:schemeClr val="tx1"/>
                </a:solidFill>
              </a:rPr>
            </a:fld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Ecosystem Preference: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Choose iOS for seamless integration with other Apple devices.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Choose Android for compatibility with diverse brands and ecosystems.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vs. Simplicity: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Choose iOS for a polished and consistent user experience.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Choose Android for extensive customization options and diverse UI choices.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9993-3455-456D-B76B-54420194FCFA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905" y="856615"/>
            <a:ext cx="10716895" cy="53206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GB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Security and Privacy: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iOS for robust security features and stringent privacy controls.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Android for a balance between security measures and openness.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 Diversity and Store Policies: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iOS for a curated app store with high-quality apps and user-friendly policies.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Android for a wide app selection and more lenient app approval process.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Development Focus and Challenges: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iOS for streamlined development and early access to the latest features.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Android for flexibility and a broader user base, despite potential fragmentation challenges.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2460"/>
            <a:ext cx="10515600" cy="4351338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GB" altLang="en-US" sz="8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</a:t>
            </a:r>
            <a:r>
              <a:rPr lang="en-US" sz="8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Upgrade Frequency and Longevity:</a:t>
            </a:r>
            <a:endParaRPr lang="en-US" sz="8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iOS for timely updates and extended support for older devices.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Android for a range of devices at different price points, considering device longevity.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8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 </a:t>
            </a:r>
            <a:r>
              <a:rPr lang="en-US" sz="8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Budget and Affordability:</a:t>
            </a:r>
            <a:endParaRPr lang="en-US" sz="8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iOS if willing to invest in premium-priced devices.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Android for a wider range of budget-friendly options.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8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 </a:t>
            </a:r>
            <a:r>
              <a:rPr lang="en-US" sz="8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Cross-Platform Integration:</a:t>
            </a:r>
            <a:endParaRPr lang="en-US" sz="8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iOS for seamless integration within the Apple ecosystem.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Choose Android for compatibility across various platforms and devices.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GB" alt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 Foldable and Flexible Displays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5G Integration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3. AI and Machine Learning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4. Privacy and Data Protection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GB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 Ecosystem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Cross-Platform Integration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 Sustainability and Environmental Initiatives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 Emerging Markets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9. User Experience Innovations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10. Security and Biometrics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89" y="1"/>
            <a:ext cx="12188825" cy="150018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381092" y="1142985"/>
            <a:ext cx="10284254" cy="5072077"/>
          </a:xfrm>
        </p:spPr>
        <p:txBody>
          <a:bodyPr>
            <a:normAutofit/>
          </a:bodyPr>
          <a:lstStyle/>
          <a:p>
            <a:pPr algn="just" eaLnBrk="1" hangingPunct="1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defRPr/>
            </a:pPr>
            <a:fld id="{7DE0AED7-E7EF-46F3-B642-68A18E3B90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Market Share Analysis :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OS-Vs-Android-Smartphones-Share-In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925" y="2447925"/>
            <a:ext cx="7296150" cy="38398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700" y="0"/>
            <a:ext cx="10333355" cy="63588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740775" y="6358890"/>
            <a:ext cx="3049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Source : bankmycell.com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75105"/>
            <a:ext cx="11929745" cy="4046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04850" y="586740"/>
            <a:ext cx="4279900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 </a:t>
            </a: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984750" y="584390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iPhone Prices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807720"/>
            <a:ext cx="10125075" cy="46723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795520" y="57848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Android Phone Prices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99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comparison between Android and iOS has highlighted several key differences that are important for consumers and businesses alike. </a:t>
            </a: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1. Market Share </a:t>
            </a: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2. Prices</a:t>
            </a: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3. Evolution</a:t>
            </a: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4. Security</a:t>
            </a: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5. Economic Parameters</a:t>
            </a: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Ultimately, the choice between Android and iOS depends on individual preferences and needs. Businesses should consider their target audience, budget, security requirements, and economic objectives when deciding which platform to prioritize.</a:t>
            </a: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>
              <a:buAutoNum type="arabicPeriod"/>
            </a:pPr>
            <a:r>
              <a:rPr lang="en-US" sz="2445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of Android and iPhone Operating System main languages </a:t>
            </a:r>
            <a:r>
              <a:rPr lang="en-IN" altLang="en-US" sz="2445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45">
                <a:latin typeface="Times New Roman" panose="02020603050405020304" pitchFamily="18" charset="0"/>
                <a:cs typeface="Times New Roman" panose="02020603050405020304" pitchFamily="18" charset="0"/>
              </a:rPr>
              <a:t>Mohanad Ali Meteab Al-Obaidi, Yasmin Makki Mohialden, Muna Abdul Hussain Radhi, and Noor abdallah othman</a:t>
            </a:r>
            <a:r>
              <a:rPr lang="en-IN" altLang="en-US" sz="2445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altLang="en-US" sz="244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altLang="en-US" sz="2445">
                <a:latin typeface="Times New Roman" panose="02020603050405020304" pitchFamily="18" charset="0"/>
                <a:cs typeface="Times New Roman" panose="02020603050405020304" pitchFamily="18" charset="0"/>
              </a:rPr>
              <a:t>Security Comparison between Android and iOS (Aman Arora, Harsh Sharma, Puneet Aggarwal)</a:t>
            </a:r>
            <a:endParaRPr lang="en-IN" altLang="en-US" sz="244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altLang="en-US" sz="2445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Smartphone Operating system Android Apple iOS and Windows (Ankit Tiwari)</a:t>
            </a:r>
            <a:endParaRPr lang="en-IN" altLang="en-US" sz="244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altLang="en-US" sz="2445">
                <a:latin typeface="Times New Roman" panose="02020603050405020304" pitchFamily="18" charset="0"/>
                <a:cs typeface="Times New Roman" panose="02020603050405020304" pitchFamily="18" charset="0"/>
              </a:rPr>
              <a:t>Research on the brand image of iOS and Android smart phone operating systems based on mixed methods (Weifeng Hu, Tianyun Hao, Yue Hu, Hui Chen, Yi Zhou and Wantong Yin)</a:t>
            </a:r>
            <a:endParaRPr lang="en-IN" altLang="en-US" sz="244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816790" y="764706"/>
            <a:ext cx="10969943" cy="4967287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7200" dirty="0"/>
              <a:t>     THANK YOU!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920-D9E6-4F91-B57E-12547DAB44CA}" type="slidenum">
              <a:rPr lang="en-IN"/>
            </a:fld>
            <a:endParaRPr lang="en-IN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900" y="192405"/>
            <a:ext cx="11506200" cy="6472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52531" y="214290"/>
            <a:ext cx="10969943" cy="10096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483" y="1071546"/>
            <a:ext cx="10950931" cy="5786454"/>
          </a:xfrm>
        </p:spPr>
        <p:txBody>
          <a:bodyPr>
            <a:normAutofit/>
          </a:bodyPr>
          <a:lstStyle/>
          <a:p>
            <a:pPr marL="514350" indent="-514350" algn="just">
              <a:buClr>
                <a:schemeClr val="accent3"/>
              </a:buClr>
              <a:buNone/>
              <a:defRPr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>
                <a:schemeClr val="accent3"/>
              </a:buCl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operating systems are integral to modern technology interactions.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>
                <a:schemeClr val="accent3"/>
              </a:buCl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and Android OS are dominant players, influencing user experiences worldwide.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>
                <a:schemeClr val="accent3"/>
              </a:buCl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examines key aspects that guide user preferences and development choices.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>
                <a:schemeClr val="accent3"/>
              </a:buCl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ecosystem integration, security measures, app diversity, customization, and development challenges.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>
                <a:schemeClr val="accent3"/>
              </a:buCl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insights into the strengths and weaknesses that define iOS and Android.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>
                <a:schemeClr val="accent3"/>
              </a:buCl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yourself to make informed decisions tailored to your technological needs.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>
                <a:schemeClr val="accent3"/>
              </a:buCl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>
                <a:schemeClr val="accent3"/>
              </a:buCl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buClr>
                <a:schemeClr val="accent3"/>
              </a:buClr>
              <a:buFont typeface="Wingdings 2" panose="05020102010507070707"/>
              <a:buChar char="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buClr>
                <a:schemeClr val="accent3"/>
              </a:buClr>
              <a:buFont typeface="Wingdings 2" panose="05020102010507070707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4B8A5-6F70-49CB-8940-EDE4286C50AE}" type="slidenum">
              <a:rPr lang="en-IN"/>
            </a:fld>
            <a:endParaRPr lang="en-I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0740" y="527685"/>
            <a:ext cx="4963160" cy="55911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44245" y="52768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 Developement -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6345" y="0"/>
            <a:ext cx="7533005" cy="6807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88" y="1071546"/>
          <a:ext cx="12188825" cy="60567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2042"/>
                <a:gridCol w="1499235"/>
                <a:gridCol w="788938"/>
                <a:gridCol w="2079582"/>
                <a:gridCol w="1996535"/>
                <a:gridCol w="1862760"/>
                <a:gridCol w="2069733"/>
              </a:tblGrid>
              <a:tr h="571505"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paper 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</a:tr>
              <a:tr h="22610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Frontiers</a:t>
                      </a:r>
                      <a:endParaRPr lang="en-GB" alt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Weifeng Hu, Tianyun Hao, Yue Hu, Hui Chen, Yi Zhou and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Wantong Yin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GB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GB" alt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on the brand image of iOS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Android smart phone operating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systems based on mixed methods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To analyze the differences in system functions, interaction</a:t>
                      </a:r>
                      <a:r>
                        <a:rPr lang="en-GB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behaviors and user experience between iOS and Android smart phone operating system, and then study the differences in their brand images, so as to provide theory and research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for shaping corporate brand images from the perspective of product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 design.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information visualization methods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1.All claims expressed in this article are solely those of the authors and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not necessarily represent those of their affiliated organizations, or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those of the publisher, the editors and the reviewers.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</a:tr>
              <a:tr h="2881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IEEE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Shingo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Mabu et al.[3 ]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2011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intrusion Detection Model based on fuzzy Class-Association-Rule Mining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Using Genetic Network  Programming (GNP)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Fuzzy set theory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with GNP to extract important  class association rules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1.fuzzy Class-Association-Rule Mining is used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detect intrusions in the network.</a:t>
                      </a:r>
                      <a:endParaRPr 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DARPA98 and KDD Cup 99 dataset is used</a:t>
                      </a:r>
                      <a:endParaRPr 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1. Need to extract every time important class association rule.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09654" y="357166"/>
            <a:ext cx="928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9993-3455-456D-B76B-54420194FCFA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92" y="285728"/>
          <a:ext cx="12188825" cy="79165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5064"/>
                <a:gridCol w="1251585"/>
                <a:gridCol w="869315"/>
                <a:gridCol w="1971832"/>
                <a:gridCol w="2330215"/>
                <a:gridCol w="2087880"/>
                <a:gridCol w="2482930"/>
              </a:tblGrid>
              <a:tr h="987721"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u="none" strike="noStrike" kern="1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paper 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</a:tr>
              <a:tr h="27261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solidstatetechnology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Mohanad Ali Meteab Al-Obaidi, Yasmin Makki Mohialden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GB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GB" alt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A Comparative study of Android and iPhone 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Operating System main languages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Swift vs java, they are two different programming languages, and they have supporters and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opponents.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most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Solid State Technology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important programming languages used in programming Android and iPhone</a:t>
                      </a:r>
                      <a:r>
                        <a:rPr lang="en-GB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 within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operating system will be reviewed.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Two distinct systems, Samsung and iPhone are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conflict, and whoever knows Samsung sales volume knows the most popular systems.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</a:tr>
              <a:tr h="28584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alt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ResearchGate</a:t>
                      </a:r>
                      <a:endParaRPr lang="en-GB" alt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Mohd Shahdi Ahmad</a:t>
                      </a:r>
                      <a:r>
                        <a:rPr lang="en-GB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GB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Rosilah Hassan</a:t>
                      </a:r>
                      <a:endParaRPr lang="en-GB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GB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GB" alt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between android and iOS Operating System in terms of securit</a:t>
                      </a:r>
                      <a:r>
                        <a:rPr lang="en-GB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</a:t>
                      </a:r>
                      <a:endParaRPr lang="en-GB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application sandboxing have been applied to improve the security of the mobile.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security requirements for MOS are Application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Sandboxing, Memory Randomization, Encryption, Data Storage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and Built-in Antivirus.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protect the MOS from virus attacker, antivirus need to be install for increasing security areas.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9993-3455-456D-B76B-54420194FCFA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88" y="71416"/>
          <a:ext cx="12188824" cy="76354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33896"/>
                <a:gridCol w="1139318"/>
                <a:gridCol w="1183998"/>
                <a:gridCol w="1822886"/>
                <a:gridCol w="1580303"/>
                <a:gridCol w="2516803"/>
                <a:gridCol w="2211620"/>
              </a:tblGrid>
              <a:tr h="838914"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paper 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endParaRPr lang="en-I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sz="1800" b="1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888" marR="121888"/>
                </a:tc>
              </a:tr>
              <a:tr h="35811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IJARSE</a:t>
                      </a:r>
                      <a:endParaRPr lang="en-GB" alt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Ankit Tiwari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GB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GB" alt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Analysis of Smartphone Operating system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Apple iOS and Windows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a detail review and comparative analysis of smart phone operating systems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Android, and iOS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smart phone world is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categorized into three aspects depends upon the mobile operating system which is used in a particular smart phone.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“SERCURTIY PATCH” system is a new tech for the Android user by this we can secure over mobile in case told over mobile than no one kind access. It is works as the iOS security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</a:tr>
              <a:tr h="2795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91416" marR="91416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9993-3455-456D-B76B-54420194FCFA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10107</Words>
  <Application>WPS Presentation</Application>
  <PresentationFormat>Custom</PresentationFormat>
  <Paragraphs>347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Wingdings 2</vt:lpstr>
      <vt:lpstr>Calibri</vt:lpstr>
      <vt:lpstr>Microsoft YaHei</vt:lpstr>
      <vt:lpstr>Arial Unicode MS</vt:lpstr>
      <vt:lpstr>Calibri Light</vt:lpstr>
      <vt:lpstr>Arial</vt:lpstr>
      <vt:lpstr>Wingdings 2</vt:lpstr>
      <vt:lpstr>Wingdings</vt:lpstr>
      <vt:lpstr>Calibri</vt:lpstr>
      <vt:lpstr>Office Theme</vt:lpstr>
      <vt:lpstr>        Zeal College of Engineering &amp; Research, Pune Department of Information Technology</vt:lpstr>
      <vt:lpstr>Contents</vt:lpstr>
      <vt:lpstr>PowerPoint 演示文稿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Motivation</vt:lpstr>
      <vt:lpstr>PowerPoint 演示文稿</vt:lpstr>
      <vt:lpstr>PowerPoint 演示文稿</vt:lpstr>
      <vt:lpstr>PowerPoint 演示文稿</vt:lpstr>
      <vt:lpstr>Objectives</vt:lpstr>
      <vt:lpstr>          Problem Statement</vt:lpstr>
      <vt:lpstr>Proposed System</vt:lpstr>
      <vt:lpstr>PowerPoint 演示文稿</vt:lpstr>
      <vt:lpstr>PowerPoint 演示文稿</vt:lpstr>
      <vt:lpstr>Future Scope</vt:lpstr>
      <vt:lpstr>PowerPoint 演示文稿</vt:lpstr>
      <vt:lpstr>PowerPoint 演示文稿</vt:lpstr>
      <vt:lpstr>PowerPoint 演示文稿</vt:lpstr>
      <vt:lpstr>PowerPoint 演示文稿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Zeal College of Engineering &amp; Research, Pune Department of Information Technology</dc:title>
  <dc:creator>Anuradha Thorat (Ext)</dc:creator>
  <cp:lastModifiedBy>jagdi</cp:lastModifiedBy>
  <cp:revision>8</cp:revision>
  <dcterms:created xsi:type="dcterms:W3CDTF">2023-08-04T14:56:00Z</dcterms:created>
  <dcterms:modified xsi:type="dcterms:W3CDTF">2023-09-30T05:25:05Z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146F1C96451740159032BD55D984B1E5_12</vt:lpwstr>
  </property>
  <property fmtid="{D5CDD505-2E9C-101B-9397-08002B2CF9AE}" pid="3" name="KSOProductBuildVer">
    <vt:lpwstr>1033-12.2.0.13215</vt:lpwstr>
  </property>
</Properties>
</file>