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7" r:id="rId22"/>
    <p:sldId id="280"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C5188-722F-49AD-B0CA-C55DDD4B0833}" v="1" dt="2023-07-28T16:55:35.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tal Patil" userId="9d2e85d5e8bc5bf9" providerId="LiveId" clId="{0A5C5188-722F-49AD-B0CA-C55DDD4B0833}"/>
    <pc:docChg chg="undo custSel addSld modSld">
      <pc:chgData name="Shital Patil" userId="9d2e85d5e8bc5bf9" providerId="LiveId" clId="{0A5C5188-722F-49AD-B0CA-C55DDD4B0833}" dt="2023-07-28T18:16:12.154" v="3003" actId="680"/>
      <pc:docMkLst>
        <pc:docMk/>
      </pc:docMkLst>
      <pc:sldChg chg="modSp mod">
        <pc:chgData name="Shital Patil" userId="9d2e85d5e8bc5bf9" providerId="LiveId" clId="{0A5C5188-722F-49AD-B0CA-C55DDD4B0833}" dt="2023-07-26T15:37:16.250" v="1770" actId="207"/>
        <pc:sldMkLst>
          <pc:docMk/>
          <pc:sldMk cId="2915339247" sldId="257"/>
        </pc:sldMkLst>
        <pc:spChg chg="mod">
          <ac:chgData name="Shital Patil" userId="9d2e85d5e8bc5bf9" providerId="LiveId" clId="{0A5C5188-722F-49AD-B0CA-C55DDD4B0833}" dt="2023-07-25T17:12:52.724" v="33" actId="20577"/>
          <ac:spMkLst>
            <pc:docMk/>
            <pc:sldMk cId="2915339247" sldId="257"/>
            <ac:spMk id="2" creationId="{2A5DBF45-E750-C860-8CFB-77B4A268CE4C}"/>
          </ac:spMkLst>
        </pc:spChg>
        <pc:spChg chg="mod">
          <ac:chgData name="Shital Patil" userId="9d2e85d5e8bc5bf9" providerId="LiveId" clId="{0A5C5188-722F-49AD-B0CA-C55DDD4B0833}" dt="2023-07-26T15:37:16.250" v="1770" actId="207"/>
          <ac:spMkLst>
            <pc:docMk/>
            <pc:sldMk cId="2915339247" sldId="257"/>
            <ac:spMk id="3" creationId="{BC49348F-039B-53F7-47F2-DA9EABF12778}"/>
          </ac:spMkLst>
        </pc:spChg>
      </pc:sldChg>
      <pc:sldChg chg="modSp new mod">
        <pc:chgData name="Shital Patil" userId="9d2e85d5e8bc5bf9" providerId="LiveId" clId="{0A5C5188-722F-49AD-B0CA-C55DDD4B0833}" dt="2023-07-26T15:50:36.038" v="1829" actId="207"/>
        <pc:sldMkLst>
          <pc:docMk/>
          <pc:sldMk cId="2481914916" sldId="258"/>
        </pc:sldMkLst>
        <pc:spChg chg="mod">
          <ac:chgData name="Shital Patil" userId="9d2e85d5e8bc5bf9" providerId="LiveId" clId="{0A5C5188-722F-49AD-B0CA-C55DDD4B0833}" dt="2023-07-25T17:31:26.512" v="574" actId="20577"/>
          <ac:spMkLst>
            <pc:docMk/>
            <pc:sldMk cId="2481914916" sldId="258"/>
            <ac:spMk id="2" creationId="{CFFA6278-D164-F6AB-B856-8C8DD8D80F0C}"/>
          </ac:spMkLst>
        </pc:spChg>
        <pc:spChg chg="mod">
          <ac:chgData name="Shital Patil" userId="9d2e85d5e8bc5bf9" providerId="LiveId" clId="{0A5C5188-722F-49AD-B0CA-C55DDD4B0833}" dt="2023-07-26T15:50:36.038" v="1829" actId="207"/>
          <ac:spMkLst>
            <pc:docMk/>
            <pc:sldMk cId="2481914916" sldId="258"/>
            <ac:spMk id="3" creationId="{F1D7C9F5-EA67-3C10-F96A-182797D175D8}"/>
          </ac:spMkLst>
        </pc:spChg>
      </pc:sldChg>
      <pc:sldChg chg="modSp new mod">
        <pc:chgData name="Shital Patil" userId="9d2e85d5e8bc5bf9" providerId="LiveId" clId="{0A5C5188-722F-49AD-B0CA-C55DDD4B0833}" dt="2023-07-26T16:05:08.962" v="2072" actId="255"/>
        <pc:sldMkLst>
          <pc:docMk/>
          <pc:sldMk cId="1171086285" sldId="259"/>
        </pc:sldMkLst>
        <pc:spChg chg="mod">
          <ac:chgData name="Shital Patil" userId="9d2e85d5e8bc5bf9" providerId="LiveId" clId="{0A5C5188-722F-49AD-B0CA-C55DDD4B0833}" dt="2023-07-26T15:23:25.505" v="1755" actId="20577"/>
          <ac:spMkLst>
            <pc:docMk/>
            <pc:sldMk cId="1171086285" sldId="259"/>
            <ac:spMk id="2" creationId="{3F092B89-B42E-A785-CA4E-2E2C2B87052E}"/>
          </ac:spMkLst>
        </pc:spChg>
        <pc:spChg chg="mod">
          <ac:chgData name="Shital Patil" userId="9d2e85d5e8bc5bf9" providerId="LiveId" clId="{0A5C5188-722F-49AD-B0CA-C55DDD4B0833}" dt="2023-07-26T16:05:08.962" v="2072" actId="255"/>
          <ac:spMkLst>
            <pc:docMk/>
            <pc:sldMk cId="1171086285" sldId="259"/>
            <ac:spMk id="3" creationId="{22E75031-F239-6CEB-040D-EF5A66C3C6FF}"/>
          </ac:spMkLst>
        </pc:spChg>
      </pc:sldChg>
      <pc:sldChg chg="modSp new mod">
        <pc:chgData name="Shital Patil" userId="9d2e85d5e8bc5bf9" providerId="LiveId" clId="{0A5C5188-722F-49AD-B0CA-C55DDD4B0833}" dt="2023-07-26T16:04:37.052" v="2070" actId="255"/>
        <pc:sldMkLst>
          <pc:docMk/>
          <pc:sldMk cId="2478500705" sldId="260"/>
        </pc:sldMkLst>
        <pc:spChg chg="mod">
          <ac:chgData name="Shital Patil" userId="9d2e85d5e8bc5bf9" providerId="LiveId" clId="{0A5C5188-722F-49AD-B0CA-C55DDD4B0833}" dt="2023-07-26T16:00:28.931" v="1993" actId="20577"/>
          <ac:spMkLst>
            <pc:docMk/>
            <pc:sldMk cId="2478500705" sldId="260"/>
            <ac:spMk id="2" creationId="{A5409FEC-6404-BF1A-5902-B77C2BBB548A}"/>
          </ac:spMkLst>
        </pc:spChg>
        <pc:spChg chg="mod">
          <ac:chgData name="Shital Patil" userId="9d2e85d5e8bc5bf9" providerId="LiveId" clId="{0A5C5188-722F-49AD-B0CA-C55DDD4B0833}" dt="2023-07-26T16:04:37.052" v="2070" actId="255"/>
          <ac:spMkLst>
            <pc:docMk/>
            <pc:sldMk cId="2478500705" sldId="260"/>
            <ac:spMk id="3" creationId="{82FB9350-F391-00B4-53DF-02B3334A0FE8}"/>
          </ac:spMkLst>
        </pc:spChg>
      </pc:sldChg>
      <pc:sldChg chg="modSp new mod">
        <pc:chgData name="Shital Patil" userId="9d2e85d5e8bc5bf9" providerId="LiveId" clId="{0A5C5188-722F-49AD-B0CA-C55DDD4B0833}" dt="2023-07-26T16:11:13.608" v="2133" actId="255"/>
        <pc:sldMkLst>
          <pc:docMk/>
          <pc:sldMk cId="2086236725" sldId="261"/>
        </pc:sldMkLst>
        <pc:spChg chg="mod">
          <ac:chgData name="Shital Patil" userId="9d2e85d5e8bc5bf9" providerId="LiveId" clId="{0A5C5188-722F-49AD-B0CA-C55DDD4B0833}" dt="2023-07-26T16:06:32.458" v="2093" actId="20577"/>
          <ac:spMkLst>
            <pc:docMk/>
            <pc:sldMk cId="2086236725" sldId="261"/>
            <ac:spMk id="2" creationId="{5868C9CF-8D9D-6834-69CB-0ABF0AD49157}"/>
          </ac:spMkLst>
        </pc:spChg>
        <pc:spChg chg="mod">
          <ac:chgData name="Shital Patil" userId="9d2e85d5e8bc5bf9" providerId="LiveId" clId="{0A5C5188-722F-49AD-B0CA-C55DDD4B0833}" dt="2023-07-26T16:11:13.608" v="2133" actId="255"/>
          <ac:spMkLst>
            <pc:docMk/>
            <pc:sldMk cId="2086236725" sldId="261"/>
            <ac:spMk id="3" creationId="{BB725EBA-C479-E374-3576-A02ADFDB17B9}"/>
          </ac:spMkLst>
        </pc:spChg>
      </pc:sldChg>
      <pc:sldChg chg="modSp new mod">
        <pc:chgData name="Shital Patil" userId="9d2e85d5e8bc5bf9" providerId="LiveId" clId="{0A5C5188-722F-49AD-B0CA-C55DDD4B0833}" dt="2023-07-26T16:10:16.442" v="2129" actId="255"/>
        <pc:sldMkLst>
          <pc:docMk/>
          <pc:sldMk cId="1958900280" sldId="262"/>
        </pc:sldMkLst>
        <pc:spChg chg="mod">
          <ac:chgData name="Shital Patil" userId="9d2e85d5e8bc5bf9" providerId="LiveId" clId="{0A5C5188-722F-49AD-B0CA-C55DDD4B0833}" dt="2023-07-26T16:09:19.151" v="2124" actId="20577"/>
          <ac:spMkLst>
            <pc:docMk/>
            <pc:sldMk cId="1958900280" sldId="262"/>
            <ac:spMk id="2" creationId="{93CBE33A-D92C-5A03-4268-1BE01FAED7D9}"/>
          </ac:spMkLst>
        </pc:spChg>
        <pc:spChg chg="mod">
          <ac:chgData name="Shital Patil" userId="9d2e85d5e8bc5bf9" providerId="LiveId" clId="{0A5C5188-722F-49AD-B0CA-C55DDD4B0833}" dt="2023-07-26T16:10:16.442" v="2129" actId="255"/>
          <ac:spMkLst>
            <pc:docMk/>
            <pc:sldMk cId="1958900280" sldId="262"/>
            <ac:spMk id="3" creationId="{810FA025-EC6B-0274-D08B-3C5E2FA1699E}"/>
          </ac:spMkLst>
        </pc:spChg>
      </pc:sldChg>
      <pc:sldChg chg="modSp new mod">
        <pc:chgData name="Shital Patil" userId="9d2e85d5e8bc5bf9" providerId="LiveId" clId="{0A5C5188-722F-49AD-B0CA-C55DDD4B0833}" dt="2023-07-28T16:19:03.301" v="2482" actId="20577"/>
        <pc:sldMkLst>
          <pc:docMk/>
          <pc:sldMk cId="4135461394" sldId="263"/>
        </pc:sldMkLst>
        <pc:spChg chg="mod">
          <ac:chgData name="Shital Patil" userId="9d2e85d5e8bc5bf9" providerId="LiveId" clId="{0A5C5188-722F-49AD-B0CA-C55DDD4B0833}" dt="2023-07-28T14:18:05.129" v="2174" actId="20577"/>
          <ac:spMkLst>
            <pc:docMk/>
            <pc:sldMk cId="4135461394" sldId="263"/>
            <ac:spMk id="2" creationId="{4618A1F8-EB75-8CB4-CE15-1F76C360CCBD}"/>
          </ac:spMkLst>
        </pc:spChg>
        <pc:spChg chg="mod">
          <ac:chgData name="Shital Patil" userId="9d2e85d5e8bc5bf9" providerId="LiveId" clId="{0A5C5188-722F-49AD-B0CA-C55DDD4B0833}" dt="2023-07-28T16:19:03.301" v="2482" actId="20577"/>
          <ac:spMkLst>
            <pc:docMk/>
            <pc:sldMk cId="4135461394" sldId="263"/>
            <ac:spMk id="3" creationId="{3638E361-D980-D197-FA90-ADECD1F0219B}"/>
          </ac:spMkLst>
        </pc:spChg>
      </pc:sldChg>
      <pc:sldChg chg="modSp new mod">
        <pc:chgData name="Shital Patil" userId="9d2e85d5e8bc5bf9" providerId="LiveId" clId="{0A5C5188-722F-49AD-B0CA-C55DDD4B0833}" dt="2023-07-28T16:25:26.121" v="2757" actId="207"/>
        <pc:sldMkLst>
          <pc:docMk/>
          <pc:sldMk cId="404127232" sldId="264"/>
        </pc:sldMkLst>
        <pc:spChg chg="mod">
          <ac:chgData name="Shital Patil" userId="9d2e85d5e8bc5bf9" providerId="LiveId" clId="{0A5C5188-722F-49AD-B0CA-C55DDD4B0833}" dt="2023-07-28T16:19:51.512" v="2521" actId="20577"/>
          <ac:spMkLst>
            <pc:docMk/>
            <pc:sldMk cId="404127232" sldId="264"/>
            <ac:spMk id="2" creationId="{4EB6936A-8AD5-8AF8-DF2F-8C2D84C960D5}"/>
          </ac:spMkLst>
        </pc:spChg>
        <pc:spChg chg="mod">
          <ac:chgData name="Shital Patil" userId="9d2e85d5e8bc5bf9" providerId="LiveId" clId="{0A5C5188-722F-49AD-B0CA-C55DDD4B0833}" dt="2023-07-28T16:25:26.121" v="2757" actId="207"/>
          <ac:spMkLst>
            <pc:docMk/>
            <pc:sldMk cId="404127232" sldId="264"/>
            <ac:spMk id="3" creationId="{892BEECD-ECF8-8D64-A00F-EF3489A7F66D}"/>
          </ac:spMkLst>
        </pc:spChg>
      </pc:sldChg>
      <pc:sldChg chg="modSp new mod">
        <pc:chgData name="Shital Patil" userId="9d2e85d5e8bc5bf9" providerId="LiveId" clId="{0A5C5188-722F-49AD-B0CA-C55DDD4B0833}" dt="2023-07-28T16:44:54.584" v="2888" actId="20577"/>
        <pc:sldMkLst>
          <pc:docMk/>
          <pc:sldMk cId="2448197575" sldId="265"/>
        </pc:sldMkLst>
        <pc:spChg chg="mod">
          <ac:chgData name="Shital Patil" userId="9d2e85d5e8bc5bf9" providerId="LiveId" clId="{0A5C5188-722F-49AD-B0CA-C55DDD4B0833}" dt="2023-07-28T16:28:53.986" v="2776" actId="20577"/>
          <ac:spMkLst>
            <pc:docMk/>
            <pc:sldMk cId="2448197575" sldId="265"/>
            <ac:spMk id="2" creationId="{5EF54C41-3BA4-9D79-1D5A-4BDF6BB057E2}"/>
          </ac:spMkLst>
        </pc:spChg>
        <pc:spChg chg="mod">
          <ac:chgData name="Shital Patil" userId="9d2e85d5e8bc5bf9" providerId="LiveId" clId="{0A5C5188-722F-49AD-B0CA-C55DDD4B0833}" dt="2023-07-28T16:44:54.584" v="2888" actId="20577"/>
          <ac:spMkLst>
            <pc:docMk/>
            <pc:sldMk cId="2448197575" sldId="265"/>
            <ac:spMk id="3" creationId="{7A067A63-C264-52B6-A087-7E7AE89C5E10}"/>
          </ac:spMkLst>
        </pc:spChg>
      </pc:sldChg>
      <pc:sldChg chg="modSp new mod">
        <pc:chgData name="Shital Patil" userId="9d2e85d5e8bc5bf9" providerId="LiveId" clId="{0A5C5188-722F-49AD-B0CA-C55DDD4B0833}" dt="2023-07-28T17:04:38.344" v="2986" actId="20577"/>
        <pc:sldMkLst>
          <pc:docMk/>
          <pc:sldMk cId="2580156611" sldId="266"/>
        </pc:sldMkLst>
        <pc:spChg chg="mod">
          <ac:chgData name="Shital Patil" userId="9d2e85d5e8bc5bf9" providerId="LiveId" clId="{0A5C5188-722F-49AD-B0CA-C55DDD4B0833}" dt="2023-07-28T16:35:33.546" v="2831" actId="20577"/>
          <ac:spMkLst>
            <pc:docMk/>
            <pc:sldMk cId="2580156611" sldId="266"/>
            <ac:spMk id="2" creationId="{4EF48597-CB40-BE90-B145-104E5E02E224}"/>
          </ac:spMkLst>
        </pc:spChg>
        <pc:spChg chg="mod">
          <ac:chgData name="Shital Patil" userId="9d2e85d5e8bc5bf9" providerId="LiveId" clId="{0A5C5188-722F-49AD-B0CA-C55DDD4B0833}" dt="2023-07-28T17:04:38.344" v="2986" actId="20577"/>
          <ac:spMkLst>
            <pc:docMk/>
            <pc:sldMk cId="2580156611" sldId="266"/>
            <ac:spMk id="3" creationId="{E8A31CED-D003-9979-1AA3-F0FDBD8ACB2D}"/>
          </ac:spMkLst>
        </pc:spChg>
      </pc:sldChg>
      <pc:sldChg chg="addSp delSp modSp new mod modClrScheme chgLayout">
        <pc:chgData name="Shital Patil" userId="9d2e85d5e8bc5bf9" providerId="LiveId" clId="{0A5C5188-722F-49AD-B0CA-C55DDD4B0833}" dt="2023-07-28T17:24:04.481" v="3002" actId="14100"/>
        <pc:sldMkLst>
          <pc:docMk/>
          <pc:sldMk cId="3498858862" sldId="267"/>
        </pc:sldMkLst>
        <pc:spChg chg="mod ord">
          <ac:chgData name="Shital Patil" userId="9d2e85d5e8bc5bf9" providerId="LiveId" clId="{0A5C5188-722F-49AD-B0CA-C55DDD4B0833}" dt="2023-07-28T16:59:32.679" v="2944" actId="700"/>
          <ac:spMkLst>
            <pc:docMk/>
            <pc:sldMk cId="3498858862" sldId="267"/>
            <ac:spMk id="2" creationId="{363AF562-28A0-E326-36E2-BA08B83298D3}"/>
          </ac:spMkLst>
        </pc:spChg>
        <pc:spChg chg="del">
          <ac:chgData name="Shital Patil" userId="9d2e85d5e8bc5bf9" providerId="LiveId" clId="{0A5C5188-722F-49AD-B0CA-C55DDD4B0833}" dt="2023-07-28T16:55:35.399" v="2938" actId="931"/>
          <ac:spMkLst>
            <pc:docMk/>
            <pc:sldMk cId="3498858862" sldId="267"/>
            <ac:spMk id="3" creationId="{77BEF037-58BC-D8AB-8794-8E2BBFD6AA67}"/>
          </ac:spMkLst>
        </pc:spChg>
        <pc:spChg chg="add mod ord">
          <ac:chgData name="Shital Patil" userId="9d2e85d5e8bc5bf9" providerId="LiveId" clId="{0A5C5188-722F-49AD-B0CA-C55DDD4B0833}" dt="2023-07-28T17:24:04.481" v="3002" actId="14100"/>
          <ac:spMkLst>
            <pc:docMk/>
            <pc:sldMk cId="3498858862" sldId="267"/>
            <ac:spMk id="6" creationId="{AB355E7A-F5AB-044E-7C23-D2E3C84BFD79}"/>
          </ac:spMkLst>
        </pc:spChg>
        <pc:picChg chg="add mod ord">
          <ac:chgData name="Shital Patil" userId="9d2e85d5e8bc5bf9" providerId="LiveId" clId="{0A5C5188-722F-49AD-B0CA-C55DDD4B0833}" dt="2023-07-28T17:00:12.507" v="2951" actId="14100"/>
          <ac:picMkLst>
            <pc:docMk/>
            <pc:sldMk cId="3498858862" sldId="267"/>
            <ac:picMk id="5" creationId="{78CA047E-3812-2E99-8888-D6AA58FA8644}"/>
          </ac:picMkLst>
        </pc:picChg>
      </pc:sldChg>
      <pc:sldChg chg="addSp delSp modSp new mod modClrScheme chgLayout">
        <pc:chgData name="Shital Patil" userId="9d2e85d5e8bc5bf9" providerId="LiveId" clId="{0A5C5188-722F-49AD-B0CA-C55DDD4B0833}" dt="2023-07-28T17:14:21.487" v="2996" actId="113"/>
        <pc:sldMkLst>
          <pc:docMk/>
          <pc:sldMk cId="1956955273" sldId="268"/>
        </pc:sldMkLst>
        <pc:spChg chg="mod ord">
          <ac:chgData name="Shital Patil" userId="9d2e85d5e8bc5bf9" providerId="LiveId" clId="{0A5C5188-722F-49AD-B0CA-C55DDD4B0833}" dt="2023-07-28T17:14:21.487" v="2996" actId="113"/>
          <ac:spMkLst>
            <pc:docMk/>
            <pc:sldMk cId="1956955273" sldId="268"/>
            <ac:spMk id="2" creationId="{339EC302-31FE-A7E1-1562-272CDB195206}"/>
          </ac:spMkLst>
        </pc:spChg>
        <pc:spChg chg="del">
          <ac:chgData name="Shital Patil" userId="9d2e85d5e8bc5bf9" providerId="LiveId" clId="{0A5C5188-722F-49AD-B0CA-C55DDD4B0833}" dt="2023-07-28T17:11:59.036" v="2991" actId="700"/>
          <ac:spMkLst>
            <pc:docMk/>
            <pc:sldMk cId="1956955273" sldId="268"/>
            <ac:spMk id="3" creationId="{54A5DAF2-C8CA-C9F1-02D1-E13D0EF29301}"/>
          </ac:spMkLst>
        </pc:spChg>
        <pc:spChg chg="del mod ord">
          <ac:chgData name="Shital Patil" userId="9d2e85d5e8bc5bf9" providerId="LiveId" clId="{0A5C5188-722F-49AD-B0CA-C55DDD4B0833}" dt="2023-07-28T17:11:59.036" v="2991" actId="700"/>
          <ac:spMkLst>
            <pc:docMk/>
            <pc:sldMk cId="1956955273" sldId="268"/>
            <ac:spMk id="4" creationId="{EF845762-FF12-3B0C-9028-749E24ACA507}"/>
          </ac:spMkLst>
        </pc:spChg>
        <pc:spChg chg="del">
          <ac:chgData name="Shital Patil" userId="9d2e85d5e8bc5bf9" providerId="LiveId" clId="{0A5C5188-722F-49AD-B0CA-C55DDD4B0833}" dt="2023-07-28T17:11:59.036" v="2991" actId="700"/>
          <ac:spMkLst>
            <pc:docMk/>
            <pc:sldMk cId="1956955273" sldId="268"/>
            <ac:spMk id="5" creationId="{4D225408-DBED-E775-DA22-DC5AB7DA2562}"/>
          </ac:spMkLst>
        </pc:spChg>
        <pc:spChg chg="del">
          <ac:chgData name="Shital Patil" userId="9d2e85d5e8bc5bf9" providerId="LiveId" clId="{0A5C5188-722F-49AD-B0CA-C55DDD4B0833}" dt="2023-07-28T17:11:59.036" v="2991" actId="700"/>
          <ac:spMkLst>
            <pc:docMk/>
            <pc:sldMk cId="1956955273" sldId="268"/>
            <ac:spMk id="6" creationId="{7E4BB018-0FF0-7A6A-F0B7-88F0CED8E4F7}"/>
          </ac:spMkLst>
        </pc:spChg>
        <pc:spChg chg="add mod ord">
          <ac:chgData name="Shital Patil" userId="9d2e85d5e8bc5bf9" providerId="LiveId" clId="{0A5C5188-722F-49AD-B0CA-C55DDD4B0833}" dt="2023-07-28T17:11:59.036" v="2991" actId="700"/>
          <ac:spMkLst>
            <pc:docMk/>
            <pc:sldMk cId="1956955273" sldId="268"/>
            <ac:spMk id="7" creationId="{DB1108C1-F716-6637-A45F-BA71B52713BF}"/>
          </ac:spMkLst>
        </pc:spChg>
      </pc:sldChg>
      <pc:sldChg chg="new">
        <pc:chgData name="Shital Patil" userId="9d2e85d5e8bc5bf9" providerId="LiveId" clId="{0A5C5188-722F-49AD-B0CA-C55DDD4B0833}" dt="2023-07-28T17:11:51.521" v="2990" actId="680"/>
        <pc:sldMkLst>
          <pc:docMk/>
          <pc:sldMk cId="1384269755" sldId="269"/>
        </pc:sldMkLst>
      </pc:sldChg>
      <pc:sldChg chg="new">
        <pc:chgData name="Shital Patil" userId="9d2e85d5e8bc5bf9" providerId="LiveId" clId="{0A5C5188-722F-49AD-B0CA-C55DDD4B0833}" dt="2023-07-28T18:16:12.154" v="3003" actId="680"/>
        <pc:sldMkLst>
          <pc:docMk/>
          <pc:sldMk cId="22021062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446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756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228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146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776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993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01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52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615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262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8/11/2023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756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8/11/2023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407226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D86-9D17-15FD-167B-7976371192BF}"/>
              </a:ext>
            </a:extLst>
          </p:cNvPr>
          <p:cNvSpPr>
            <a:spLocks noGrp="1"/>
          </p:cNvSpPr>
          <p:nvPr>
            <p:ph type="ctrTitle"/>
          </p:nvPr>
        </p:nvSpPr>
        <p:spPr/>
        <p:txBody>
          <a:bodyPr>
            <a:normAutofit fontScale="90000"/>
          </a:bodyPr>
          <a:lstStyle/>
          <a:p>
            <a:r>
              <a:rPr lang="en-IN" dirty="0"/>
              <a:t>Evaluation and Visualization of Information Retrieval System</a:t>
            </a:r>
          </a:p>
        </p:txBody>
      </p:sp>
      <p:sp>
        <p:nvSpPr>
          <p:cNvPr id="3" name="Subtitle 2">
            <a:extLst>
              <a:ext uri="{FF2B5EF4-FFF2-40B4-BE49-F238E27FC236}">
                <a16:creationId xmlns:a16="http://schemas.microsoft.com/office/drawing/2014/main" id="{B20A3A40-3D8D-47FA-8759-F19906A371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601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4C41-3BA4-9D79-1D5A-4BDF6BB057E2}"/>
              </a:ext>
            </a:extLst>
          </p:cNvPr>
          <p:cNvSpPr>
            <a:spLocks noGrp="1"/>
          </p:cNvSpPr>
          <p:nvPr>
            <p:ph type="title"/>
          </p:nvPr>
        </p:nvSpPr>
        <p:spPr/>
        <p:txBody>
          <a:bodyPr/>
          <a:lstStyle/>
          <a:p>
            <a:r>
              <a:rPr lang="en-IN" dirty="0"/>
              <a:t>Mean Reciprocal Rank-MRR</a:t>
            </a:r>
            <a:br>
              <a:rPr lang="en-IN" dirty="0"/>
            </a:br>
            <a:r>
              <a:rPr lang="en-IN" dirty="0"/>
              <a:t>(example..)</a:t>
            </a:r>
          </a:p>
        </p:txBody>
      </p:sp>
      <p:sp>
        <p:nvSpPr>
          <p:cNvPr id="3" name="Content Placeholder 2">
            <a:extLst>
              <a:ext uri="{FF2B5EF4-FFF2-40B4-BE49-F238E27FC236}">
                <a16:creationId xmlns:a16="http://schemas.microsoft.com/office/drawing/2014/main" id="{7A067A63-C264-52B6-A087-7E7AE89C5E10}"/>
              </a:ext>
            </a:extLst>
          </p:cNvPr>
          <p:cNvSpPr>
            <a:spLocks noGrp="1"/>
          </p:cNvSpPr>
          <p:nvPr>
            <p:ph idx="1"/>
          </p:nvPr>
        </p:nvSpPr>
        <p:spPr>
          <a:xfrm>
            <a:off x="3586480" y="864108"/>
            <a:ext cx="8036560" cy="5120640"/>
          </a:xfrm>
        </p:spPr>
        <p:txBody>
          <a:bodyPr>
            <a:normAutofit fontScale="92500" lnSpcReduction="20000"/>
          </a:bodyPr>
          <a:lstStyle/>
          <a:p>
            <a:pPr marL="0" indent="0" algn="l">
              <a:buNone/>
            </a:pPr>
            <a:r>
              <a:rPr lang="en-US" b="0" i="0" dirty="0">
                <a:solidFill>
                  <a:schemeClr val="tx1"/>
                </a:solidFill>
                <a:effectLst/>
                <a:latin typeface="Söhne"/>
              </a:rPr>
              <a:t>Here's an example of how MRR is calculated:</a:t>
            </a:r>
          </a:p>
          <a:p>
            <a:pPr marL="0" indent="0" algn="l">
              <a:buNone/>
            </a:pPr>
            <a:r>
              <a:rPr lang="en-US" b="0" i="0" dirty="0">
                <a:solidFill>
                  <a:schemeClr val="tx1"/>
                </a:solidFill>
                <a:effectLst/>
                <a:latin typeface="Söhne"/>
              </a:rPr>
              <a:t>Let's say we have a query "apple" and an IR system retrieves the following ranked list of documents along with their relevance scores:</a:t>
            </a:r>
          </a:p>
          <a:p>
            <a:pPr marL="0" indent="0" algn="l">
              <a:buNone/>
            </a:pPr>
            <a:r>
              <a:rPr lang="en-US" b="0" i="0" dirty="0">
                <a:solidFill>
                  <a:schemeClr val="tx1"/>
                </a:solidFill>
                <a:effectLst/>
                <a:latin typeface="Söhne"/>
              </a:rPr>
              <a:t> Document A - Relevant</a:t>
            </a:r>
          </a:p>
          <a:p>
            <a:pPr marL="0" indent="0" algn="l">
              <a:buNone/>
            </a:pPr>
            <a:r>
              <a:rPr lang="en-US" b="0" i="0" dirty="0">
                <a:solidFill>
                  <a:schemeClr val="tx1"/>
                </a:solidFill>
                <a:effectLst/>
                <a:latin typeface="Söhne"/>
              </a:rPr>
              <a:t> Document B - Irrelevant</a:t>
            </a:r>
          </a:p>
          <a:p>
            <a:pPr marL="0" indent="0" algn="l">
              <a:buNone/>
            </a:pPr>
            <a:r>
              <a:rPr lang="en-US" b="0" i="0" dirty="0">
                <a:solidFill>
                  <a:schemeClr val="tx1"/>
                </a:solidFill>
                <a:effectLst/>
                <a:latin typeface="Söhne"/>
              </a:rPr>
              <a:t> Document C - Irrelevant</a:t>
            </a:r>
          </a:p>
          <a:p>
            <a:pPr marL="0" indent="0" algn="l">
              <a:buNone/>
            </a:pPr>
            <a:r>
              <a:rPr lang="en-US" b="0" i="0" dirty="0">
                <a:solidFill>
                  <a:schemeClr val="tx1"/>
                </a:solidFill>
                <a:effectLst/>
                <a:latin typeface="Söhne"/>
              </a:rPr>
              <a:t> Document D - Relevant</a:t>
            </a:r>
          </a:p>
          <a:p>
            <a:pPr marL="0" indent="0" algn="l">
              <a:buNone/>
            </a:pPr>
            <a:r>
              <a:rPr lang="en-US" b="0" i="0" dirty="0">
                <a:solidFill>
                  <a:schemeClr val="tx1"/>
                </a:solidFill>
                <a:effectLst/>
                <a:latin typeface="Söhne"/>
              </a:rPr>
              <a:t> Document E - Irrelevant</a:t>
            </a:r>
          </a:p>
          <a:p>
            <a:pPr marL="0" indent="0" algn="l">
              <a:buNone/>
            </a:pPr>
            <a:r>
              <a:rPr lang="en-US" b="0" i="0" dirty="0">
                <a:solidFill>
                  <a:schemeClr val="tx1"/>
                </a:solidFill>
                <a:effectLst/>
                <a:latin typeface="Söhne"/>
              </a:rPr>
              <a:t>To calculate MRR, we find the reciprocal rank for each relevant document:</a:t>
            </a:r>
          </a:p>
          <a:p>
            <a:pPr marL="0" indent="0" algn="l">
              <a:buNone/>
            </a:pPr>
            <a:r>
              <a:rPr lang="en-US" b="0" i="0" dirty="0">
                <a:solidFill>
                  <a:schemeClr val="tx1"/>
                </a:solidFill>
                <a:effectLst/>
                <a:latin typeface="Söhne"/>
              </a:rPr>
              <a:t>Reciprocal rank for Document A = 1/1 = 1.0 </a:t>
            </a:r>
          </a:p>
          <a:p>
            <a:pPr marL="0" indent="0" algn="l">
              <a:buNone/>
            </a:pPr>
            <a:r>
              <a:rPr lang="en-US" b="0" i="0" dirty="0">
                <a:solidFill>
                  <a:schemeClr val="tx1"/>
                </a:solidFill>
                <a:effectLst/>
                <a:latin typeface="Söhne"/>
              </a:rPr>
              <a:t>Reciprocal rank for Document D = 1/4 = 0.25</a:t>
            </a:r>
          </a:p>
          <a:p>
            <a:pPr marL="0" indent="0" algn="l">
              <a:buNone/>
            </a:pPr>
            <a:r>
              <a:rPr lang="en-US" b="0" i="0" dirty="0">
                <a:solidFill>
                  <a:schemeClr val="tx1"/>
                </a:solidFill>
                <a:effectLst/>
                <a:latin typeface="Söhne"/>
              </a:rPr>
              <a:t>Then, we take the average of these reciprocal ranks:</a:t>
            </a:r>
          </a:p>
          <a:p>
            <a:pPr marL="0" indent="0" algn="l">
              <a:buNone/>
            </a:pPr>
            <a:r>
              <a:rPr lang="en-US" b="0" i="0" dirty="0">
                <a:solidFill>
                  <a:schemeClr val="tx1"/>
                </a:solidFill>
                <a:effectLst/>
                <a:latin typeface="Söhne"/>
              </a:rPr>
              <a:t>MRR = (1.0 + 0.25) / 2 = 0.625</a:t>
            </a:r>
          </a:p>
          <a:p>
            <a:pPr marL="0" indent="0" algn="l">
              <a:buNone/>
            </a:pPr>
            <a:r>
              <a:rPr lang="en-US" b="0" i="0" dirty="0">
                <a:solidFill>
                  <a:schemeClr val="tx1"/>
                </a:solidFill>
                <a:effectLst/>
                <a:latin typeface="Söhne"/>
              </a:rPr>
              <a:t>So, the MRR for this example is 0.625.</a:t>
            </a:r>
          </a:p>
        </p:txBody>
      </p:sp>
    </p:spTree>
    <p:extLst>
      <p:ext uri="{BB962C8B-B14F-4D97-AF65-F5344CB8AC3E}">
        <p14:creationId xmlns:p14="http://schemas.microsoft.com/office/powerpoint/2010/main" val="244819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8597-CB40-BE90-B145-104E5E02E224}"/>
              </a:ext>
            </a:extLst>
          </p:cNvPr>
          <p:cNvSpPr>
            <a:spLocks noGrp="1"/>
          </p:cNvSpPr>
          <p:nvPr>
            <p:ph type="title"/>
          </p:nvPr>
        </p:nvSpPr>
        <p:spPr/>
        <p:txBody>
          <a:bodyPr/>
          <a:lstStyle/>
          <a:p>
            <a:r>
              <a:rPr lang="en-IN" dirty="0"/>
              <a:t>F-Score</a:t>
            </a:r>
          </a:p>
        </p:txBody>
      </p:sp>
      <p:sp>
        <p:nvSpPr>
          <p:cNvPr id="3" name="Content Placeholder 2">
            <a:extLst>
              <a:ext uri="{FF2B5EF4-FFF2-40B4-BE49-F238E27FC236}">
                <a16:creationId xmlns:a16="http://schemas.microsoft.com/office/drawing/2014/main" id="{E8A31CED-D003-9979-1AA3-F0FDBD8ACB2D}"/>
              </a:ext>
            </a:extLst>
          </p:cNvPr>
          <p:cNvSpPr>
            <a:spLocks noGrp="1"/>
          </p:cNvSpPr>
          <p:nvPr>
            <p:ph idx="1"/>
          </p:nvPr>
        </p:nvSpPr>
        <p:spPr>
          <a:xfrm>
            <a:off x="3869268" y="934720"/>
            <a:ext cx="7315200" cy="5050028"/>
          </a:xfrm>
        </p:spPr>
        <p:txBody>
          <a:bodyPr>
            <a:normAutofit/>
          </a:bodyPr>
          <a:lstStyle/>
          <a:p>
            <a:pPr algn="l"/>
            <a:r>
              <a:rPr lang="en-US" b="0" i="0" dirty="0">
                <a:solidFill>
                  <a:schemeClr val="tx1"/>
                </a:solidFill>
                <a:effectLst/>
                <a:latin typeface="Söhne"/>
              </a:rPr>
              <a:t>In </a:t>
            </a:r>
            <a:r>
              <a:rPr lang="en-US" b="0" i="0" u="none" strike="noStrike" dirty="0">
                <a:solidFill>
                  <a:schemeClr val="tx1"/>
                </a:solidFill>
                <a:effectLst/>
                <a:latin typeface="Söhne"/>
              </a:rPr>
              <a:t>statistical</a:t>
            </a:r>
            <a:r>
              <a:rPr lang="en-US" b="0" i="0" dirty="0">
                <a:solidFill>
                  <a:schemeClr val="tx1"/>
                </a:solidFill>
                <a:effectLst/>
                <a:latin typeface="Söhne"/>
              </a:rPr>
              <a:t> analysis of </a:t>
            </a:r>
            <a:r>
              <a:rPr lang="en-US" b="0" i="0" u="none" strike="noStrike" dirty="0">
                <a:solidFill>
                  <a:schemeClr val="tx1"/>
                </a:solidFill>
                <a:effectLst/>
                <a:latin typeface="Söhne"/>
              </a:rPr>
              <a:t>binary classification</a:t>
            </a:r>
            <a:r>
              <a:rPr lang="en-US" b="0" i="0" dirty="0">
                <a:solidFill>
                  <a:schemeClr val="tx1"/>
                </a:solidFill>
                <a:effectLst/>
                <a:latin typeface="Söhne"/>
              </a:rPr>
              <a:t>, the </a:t>
            </a:r>
            <a:r>
              <a:rPr lang="en-US" b="1" i="0" dirty="0">
                <a:solidFill>
                  <a:schemeClr val="tx1"/>
                </a:solidFill>
                <a:effectLst/>
                <a:latin typeface="Söhne"/>
              </a:rPr>
              <a:t>F-score</a:t>
            </a:r>
            <a:r>
              <a:rPr lang="en-US" b="0" i="0" dirty="0">
                <a:solidFill>
                  <a:schemeClr val="tx1"/>
                </a:solidFill>
                <a:effectLst/>
                <a:latin typeface="Söhne"/>
              </a:rPr>
              <a:t> or </a:t>
            </a:r>
            <a:r>
              <a:rPr lang="en-US" b="1" i="0" dirty="0">
                <a:solidFill>
                  <a:schemeClr val="tx1"/>
                </a:solidFill>
                <a:effectLst/>
                <a:latin typeface="Söhne"/>
              </a:rPr>
              <a:t>F-measure</a:t>
            </a:r>
            <a:r>
              <a:rPr lang="en-US" b="0" i="0" dirty="0">
                <a:solidFill>
                  <a:schemeClr val="tx1"/>
                </a:solidFill>
                <a:effectLst/>
                <a:latin typeface="Söhne"/>
              </a:rPr>
              <a:t> is a measure of a test's </a:t>
            </a:r>
            <a:r>
              <a:rPr lang="en-US" b="0" i="0" strike="noStrike" dirty="0">
                <a:solidFill>
                  <a:schemeClr val="tx1"/>
                </a:solidFill>
                <a:effectLst/>
                <a:latin typeface="Söhne"/>
              </a:rPr>
              <a:t>accurac</a:t>
            </a:r>
            <a:r>
              <a:rPr lang="en-US" b="0" i="0" u="none" strike="noStrike" dirty="0">
                <a:solidFill>
                  <a:schemeClr val="tx1"/>
                </a:solidFill>
                <a:effectLst/>
                <a:latin typeface="Söhne"/>
              </a:rPr>
              <a:t>y</a:t>
            </a:r>
            <a:r>
              <a:rPr lang="en-US" b="0" i="0" dirty="0">
                <a:solidFill>
                  <a:schemeClr val="tx1"/>
                </a:solidFill>
                <a:effectLst/>
                <a:latin typeface="Söhne"/>
              </a:rPr>
              <a:t>.</a:t>
            </a:r>
          </a:p>
          <a:p>
            <a:pPr algn="l"/>
            <a:r>
              <a:rPr lang="en-US" b="0" i="0" dirty="0">
                <a:solidFill>
                  <a:schemeClr val="tx1"/>
                </a:solidFill>
                <a:effectLst/>
                <a:latin typeface="Söhne"/>
              </a:rPr>
              <a:t>F-score is a metric commonly used to evaluate the system's performance in terms of both precision and recall. It provides a single value that considers both metrics together.</a:t>
            </a:r>
          </a:p>
          <a:p>
            <a:r>
              <a:rPr lang="en-US" b="0" i="0" dirty="0">
                <a:solidFill>
                  <a:schemeClr val="tx1"/>
                </a:solidFill>
                <a:effectLst/>
                <a:latin typeface="Söhne"/>
              </a:rPr>
              <a:t>Precision is also known as </a:t>
            </a:r>
            <a:r>
              <a:rPr lang="en-US" b="0" i="0" u="none" strike="noStrike" dirty="0">
                <a:solidFill>
                  <a:schemeClr val="tx1"/>
                </a:solidFill>
                <a:effectLst/>
                <a:latin typeface="Söhne"/>
              </a:rPr>
              <a:t>positive predictive value</a:t>
            </a:r>
            <a:r>
              <a:rPr lang="en-US" b="0" i="0" dirty="0">
                <a:solidFill>
                  <a:schemeClr val="tx1"/>
                </a:solidFill>
                <a:effectLst/>
                <a:latin typeface="Söhne"/>
              </a:rPr>
              <a:t>, and recall is also known as </a:t>
            </a:r>
            <a:r>
              <a:rPr lang="en-US" b="0" i="0" u="none" strike="noStrike" dirty="0">
                <a:solidFill>
                  <a:schemeClr val="tx1"/>
                </a:solidFill>
                <a:effectLst/>
                <a:latin typeface="Söhne"/>
              </a:rPr>
              <a:t>sensitivity</a:t>
            </a:r>
            <a:r>
              <a:rPr lang="en-US" b="0" i="0" dirty="0">
                <a:solidFill>
                  <a:schemeClr val="tx1"/>
                </a:solidFill>
                <a:effectLst/>
                <a:latin typeface="Söhne"/>
              </a:rPr>
              <a:t> in diagnostic binary classification.</a:t>
            </a:r>
          </a:p>
          <a:p>
            <a:r>
              <a:rPr lang="en-US" b="0" i="0" dirty="0">
                <a:solidFill>
                  <a:schemeClr val="tx1"/>
                </a:solidFill>
                <a:effectLst/>
                <a:latin typeface="Söhne"/>
              </a:rPr>
              <a:t>The </a:t>
            </a:r>
            <a:r>
              <a:rPr lang="en-US" b="1" i="0" dirty="0">
                <a:solidFill>
                  <a:schemeClr val="tx1"/>
                </a:solidFill>
                <a:effectLst/>
                <a:latin typeface="Söhne"/>
              </a:rPr>
              <a:t>F</a:t>
            </a:r>
            <a:r>
              <a:rPr lang="en-US" b="1" i="0" baseline="-25000" dirty="0">
                <a:solidFill>
                  <a:schemeClr val="tx1"/>
                </a:solidFill>
                <a:effectLst/>
                <a:latin typeface="Söhne"/>
              </a:rPr>
              <a:t>1</a:t>
            </a:r>
            <a:r>
              <a:rPr lang="en-US" b="0" i="0" dirty="0">
                <a:solidFill>
                  <a:schemeClr val="tx1"/>
                </a:solidFill>
                <a:effectLst/>
                <a:latin typeface="Söhne"/>
              </a:rPr>
              <a:t> score is the </a:t>
            </a:r>
            <a:r>
              <a:rPr lang="en-US" b="0" i="0" u="none" strike="noStrike" dirty="0">
                <a:solidFill>
                  <a:schemeClr val="tx1"/>
                </a:solidFill>
                <a:effectLst/>
                <a:latin typeface="Söhne"/>
              </a:rPr>
              <a:t>harmonic mean</a:t>
            </a:r>
            <a:r>
              <a:rPr lang="en-US" b="0" i="0" dirty="0">
                <a:solidFill>
                  <a:schemeClr val="tx1"/>
                </a:solidFill>
                <a:effectLst/>
                <a:latin typeface="Söhne"/>
              </a:rPr>
              <a:t> of the precision and recall.</a:t>
            </a:r>
          </a:p>
        </p:txBody>
      </p:sp>
    </p:spTree>
    <p:extLst>
      <p:ext uri="{BB962C8B-B14F-4D97-AF65-F5344CB8AC3E}">
        <p14:creationId xmlns:p14="http://schemas.microsoft.com/office/powerpoint/2010/main" val="258015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562-28A0-E326-36E2-BA08B83298D3}"/>
              </a:ext>
            </a:extLst>
          </p:cNvPr>
          <p:cNvSpPr>
            <a:spLocks noGrp="1"/>
          </p:cNvSpPr>
          <p:nvPr>
            <p:ph type="title"/>
          </p:nvPr>
        </p:nvSpPr>
        <p:spPr/>
        <p:txBody>
          <a:bodyPr/>
          <a:lstStyle/>
          <a:p>
            <a:r>
              <a:rPr lang="en-IN" dirty="0"/>
              <a:t>F-Score</a:t>
            </a:r>
            <a:br>
              <a:rPr lang="en-IN" dirty="0"/>
            </a:br>
            <a:r>
              <a:rPr lang="en-IN" dirty="0"/>
              <a:t>(continues..)</a:t>
            </a:r>
          </a:p>
        </p:txBody>
      </p:sp>
      <p:pic>
        <p:nvPicPr>
          <p:cNvPr id="5" name="Content Placeholder 4">
            <a:extLst>
              <a:ext uri="{FF2B5EF4-FFF2-40B4-BE49-F238E27FC236}">
                <a16:creationId xmlns:a16="http://schemas.microsoft.com/office/drawing/2014/main" id="{78CA047E-3812-2E99-8888-D6AA58FA8644}"/>
              </a:ext>
            </a:extLst>
          </p:cNvPr>
          <p:cNvPicPr>
            <a:picLocks noGrp="1" noChangeAspect="1"/>
          </p:cNvPicPr>
          <p:nvPr>
            <p:ph sz="half" idx="1"/>
          </p:nvPr>
        </p:nvPicPr>
        <p:blipFill>
          <a:blip r:embed="rId2"/>
          <a:stretch>
            <a:fillRect/>
          </a:stretch>
        </p:blipFill>
        <p:spPr>
          <a:xfrm>
            <a:off x="8605520" y="1010920"/>
            <a:ext cx="3040342" cy="5120640"/>
          </a:xfrm>
        </p:spPr>
      </p:pic>
      <p:sp>
        <p:nvSpPr>
          <p:cNvPr id="6" name="Content Placeholder 5">
            <a:extLst>
              <a:ext uri="{FF2B5EF4-FFF2-40B4-BE49-F238E27FC236}">
                <a16:creationId xmlns:a16="http://schemas.microsoft.com/office/drawing/2014/main" id="{AB355E7A-F5AB-044E-7C23-D2E3C84BFD79}"/>
              </a:ext>
            </a:extLst>
          </p:cNvPr>
          <p:cNvSpPr>
            <a:spLocks noGrp="1"/>
          </p:cNvSpPr>
          <p:nvPr>
            <p:ph sz="half" idx="2"/>
          </p:nvPr>
        </p:nvSpPr>
        <p:spPr>
          <a:xfrm>
            <a:off x="3586481" y="822960"/>
            <a:ext cx="4947919" cy="5308600"/>
          </a:xfrm>
        </p:spPr>
        <p:txBody>
          <a:bodyPr>
            <a:normAutofit/>
          </a:bodyPr>
          <a:lstStyle/>
          <a:p>
            <a:pPr algn="l"/>
            <a:r>
              <a:rPr lang="en-US" b="0" i="0" dirty="0">
                <a:solidFill>
                  <a:schemeClr val="tx1"/>
                </a:solidFill>
                <a:effectLst/>
                <a:latin typeface="Söhne"/>
              </a:rPr>
              <a:t>The F-score is calculated using the following formula:</a:t>
            </a:r>
          </a:p>
          <a:p>
            <a:pPr marL="0" indent="0" algn="l">
              <a:buNone/>
            </a:pPr>
            <a:r>
              <a:rPr lang="en-US" b="0" i="0" dirty="0">
                <a:solidFill>
                  <a:schemeClr val="tx1"/>
                </a:solidFill>
                <a:effectLst/>
                <a:latin typeface="Söhne"/>
              </a:rPr>
              <a:t>       F-score = </a:t>
            </a:r>
            <a:r>
              <a:rPr lang="en-US" b="0" i="0" u="sng" dirty="0">
                <a:solidFill>
                  <a:schemeClr val="tx1"/>
                </a:solidFill>
                <a:effectLst/>
                <a:latin typeface="Söhne"/>
              </a:rPr>
              <a:t>2 * (Precision * Recall)</a:t>
            </a:r>
          </a:p>
          <a:p>
            <a:pPr marL="0" indent="0" algn="l">
              <a:buNone/>
            </a:pPr>
            <a:r>
              <a:rPr lang="en-US" dirty="0">
                <a:solidFill>
                  <a:schemeClr val="tx1"/>
                </a:solidFill>
                <a:latin typeface="Söhne"/>
              </a:rPr>
              <a:t>                       </a:t>
            </a:r>
            <a:r>
              <a:rPr lang="en-US" b="0" i="0" dirty="0">
                <a:solidFill>
                  <a:schemeClr val="tx1"/>
                </a:solidFill>
                <a:effectLst/>
                <a:latin typeface="Söhne"/>
              </a:rPr>
              <a:t>        (Precision + Recall)</a:t>
            </a:r>
          </a:p>
          <a:p>
            <a:pPr marL="0" indent="0">
              <a:buNone/>
            </a:pPr>
            <a:r>
              <a:rPr lang="en-US" b="0" i="0" dirty="0">
                <a:solidFill>
                  <a:srgbClr val="202122"/>
                </a:solidFill>
                <a:effectLst/>
                <a:latin typeface="Söhne"/>
              </a:rPr>
              <a:t>where ,</a:t>
            </a:r>
          </a:p>
          <a:p>
            <a:pPr marL="0" indent="0">
              <a:buNone/>
            </a:pPr>
            <a:r>
              <a:rPr lang="en-US" b="0" i="0" dirty="0">
                <a:solidFill>
                  <a:srgbClr val="202122"/>
                </a:solidFill>
                <a:effectLst/>
                <a:latin typeface="Söhne"/>
              </a:rPr>
              <a:t> </a:t>
            </a:r>
            <a:r>
              <a:rPr lang="en-US" b="1" i="0" dirty="0">
                <a:solidFill>
                  <a:srgbClr val="202122"/>
                </a:solidFill>
                <a:effectLst/>
                <a:latin typeface="Söhne"/>
              </a:rPr>
              <a:t>precision</a:t>
            </a:r>
            <a:r>
              <a:rPr lang="en-US" b="0" i="0" dirty="0">
                <a:solidFill>
                  <a:srgbClr val="202122"/>
                </a:solidFill>
                <a:effectLst/>
                <a:latin typeface="Söhne"/>
              </a:rPr>
              <a:t> is the number of true positive results divided by the number of all positive results, including those not identified correctly, and</a:t>
            </a:r>
            <a:r>
              <a:rPr lang="en-US" i="0" dirty="0">
                <a:solidFill>
                  <a:srgbClr val="202122"/>
                </a:solidFill>
                <a:effectLst/>
                <a:latin typeface="Söhne"/>
              </a:rPr>
              <a:t> </a:t>
            </a:r>
            <a:r>
              <a:rPr lang="en-US" b="1" i="0" dirty="0">
                <a:solidFill>
                  <a:schemeClr val="tx1"/>
                </a:solidFill>
                <a:effectLst/>
                <a:latin typeface="Söhne"/>
              </a:rPr>
              <a:t>recall </a:t>
            </a:r>
            <a:r>
              <a:rPr lang="en-US" b="0" i="0" dirty="0">
                <a:solidFill>
                  <a:srgbClr val="202122"/>
                </a:solidFill>
                <a:effectLst/>
                <a:latin typeface="Söhne"/>
              </a:rPr>
              <a:t>is the number of true positive results divided by the number of all samples that should have been identified as positive.</a:t>
            </a:r>
          </a:p>
          <a:p>
            <a:r>
              <a:rPr lang="en-US" b="0" i="0" dirty="0">
                <a:solidFill>
                  <a:srgbClr val="202122"/>
                </a:solidFill>
                <a:effectLst/>
                <a:latin typeface="Söhne"/>
              </a:rPr>
              <a:t>The highest possible value of an F-score is 1.0, indicating perfect precision and recall, and the lowest possible value is 0, if either precision or recall are zero.</a:t>
            </a:r>
            <a:endParaRPr lang="en-IN" dirty="0">
              <a:latin typeface="Söhne"/>
            </a:endParaRPr>
          </a:p>
        </p:txBody>
      </p:sp>
    </p:spTree>
    <p:extLst>
      <p:ext uri="{BB962C8B-B14F-4D97-AF65-F5344CB8AC3E}">
        <p14:creationId xmlns:p14="http://schemas.microsoft.com/office/powerpoint/2010/main" val="349885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C302-31FE-A7E1-1562-272CDB195206}"/>
              </a:ext>
            </a:extLst>
          </p:cNvPr>
          <p:cNvSpPr>
            <a:spLocks noGrp="1"/>
          </p:cNvSpPr>
          <p:nvPr>
            <p:ph type="title"/>
          </p:nvPr>
        </p:nvSpPr>
        <p:spPr/>
        <p:txBody>
          <a:bodyPr/>
          <a:lstStyle/>
          <a:p>
            <a:r>
              <a:rPr lang="en-IN" i="0" dirty="0">
                <a:solidFill>
                  <a:schemeClr val="bg1"/>
                </a:solidFill>
                <a:effectLst/>
              </a:rPr>
              <a:t>F</a:t>
            </a:r>
            <a:r>
              <a:rPr lang="el-GR" i="0" baseline="-25000" dirty="0">
                <a:solidFill>
                  <a:schemeClr val="bg1"/>
                </a:solidFill>
                <a:effectLst/>
              </a:rPr>
              <a:t>β</a:t>
            </a:r>
            <a:r>
              <a:rPr lang="el-GR" i="0" dirty="0">
                <a:solidFill>
                  <a:schemeClr val="bg1"/>
                </a:solidFill>
                <a:effectLst/>
              </a:rPr>
              <a:t> </a:t>
            </a:r>
            <a:r>
              <a:rPr lang="en-IN" i="0" dirty="0">
                <a:solidFill>
                  <a:schemeClr val="bg1"/>
                </a:solidFill>
                <a:effectLst/>
              </a:rPr>
              <a:t>score</a:t>
            </a:r>
            <a:br>
              <a:rPr lang="en-IN" b="1" i="0" dirty="0">
                <a:solidFill>
                  <a:srgbClr val="000000"/>
                </a:solidFill>
                <a:effectLst/>
                <a:latin typeface="Arial" panose="020B0604020202020204" pitchFamily="34" charset="0"/>
              </a:rPr>
            </a:br>
            <a:endParaRPr lang="en-IN" dirty="0"/>
          </a:p>
        </p:txBody>
      </p:sp>
      <p:sp>
        <p:nvSpPr>
          <p:cNvPr id="7" name="Content Placeholder 6">
            <a:extLst>
              <a:ext uri="{FF2B5EF4-FFF2-40B4-BE49-F238E27FC236}">
                <a16:creationId xmlns:a16="http://schemas.microsoft.com/office/drawing/2014/main" id="{DB1108C1-F716-6637-A45F-BA71B52713BF}"/>
              </a:ext>
            </a:extLst>
          </p:cNvPr>
          <p:cNvSpPr>
            <a:spLocks noGrp="1"/>
          </p:cNvSpPr>
          <p:nvPr>
            <p:ph idx="1"/>
          </p:nvPr>
        </p:nvSpPr>
        <p:spPr>
          <a:xfrm>
            <a:off x="3869268" y="599440"/>
            <a:ext cx="7315200" cy="5385308"/>
          </a:xfrm>
        </p:spPr>
        <p:txBody>
          <a:bodyPr>
            <a:normAutofit fontScale="92500" lnSpcReduction="20000"/>
          </a:bodyPr>
          <a:lstStyle/>
          <a:p>
            <a:r>
              <a:rPr lang="en-US" dirty="0">
                <a:solidFill>
                  <a:schemeClr val="tx1"/>
                </a:solidFill>
              </a:rPr>
              <a:t>The Fβ score is a variant of the F1 score that allows you to balance precision and recall based on a parameter β. The F1 score is the harmonic mean of precision and recall, giving equal weight to both metrics. However, in some cases, you might want to give more importance to either precision or recall, depending on the specific needs of your problem.</a:t>
            </a:r>
          </a:p>
          <a:p>
            <a:r>
              <a:rPr lang="en-US" dirty="0">
                <a:solidFill>
                  <a:schemeClr val="tx1"/>
                </a:solidFill>
              </a:rPr>
              <a:t>The formula for the Fβ score is as follows:</a:t>
            </a:r>
          </a:p>
          <a:p>
            <a:pPr marL="0" indent="0">
              <a:buNone/>
            </a:pPr>
            <a:r>
              <a:rPr lang="en-US" dirty="0">
                <a:solidFill>
                  <a:schemeClr val="tx1"/>
                </a:solidFill>
              </a:rPr>
              <a:t>     Fβ = (1 + β²) * (precision * recall) / (β² * precision + recall)</a:t>
            </a:r>
          </a:p>
          <a:p>
            <a:pPr marL="0" indent="0">
              <a:buNone/>
            </a:pPr>
            <a:r>
              <a:rPr lang="en-US" dirty="0">
                <a:solidFill>
                  <a:schemeClr val="tx1"/>
                </a:solidFill>
              </a:rPr>
              <a:t>      Where:</a:t>
            </a:r>
          </a:p>
          <a:p>
            <a:r>
              <a:rPr lang="en-US" dirty="0">
                <a:solidFill>
                  <a:schemeClr val="tx1"/>
                </a:solidFill>
              </a:rPr>
              <a:t> Precision is the ratio of true positive predictions to the total number of positive predictions made by the model.</a:t>
            </a:r>
          </a:p>
          <a:p>
            <a:r>
              <a:rPr lang="en-US" dirty="0">
                <a:solidFill>
                  <a:schemeClr val="tx1"/>
                </a:solidFill>
              </a:rPr>
              <a:t>- Recall (sensitivity) is the ratio of true positive predictions to the total number of actual positive instances in the dataset.</a:t>
            </a:r>
          </a:p>
          <a:p>
            <a:r>
              <a:rPr lang="en-US" dirty="0">
                <a:solidFill>
                  <a:schemeClr val="tx1"/>
                </a:solidFill>
              </a:rPr>
              <a:t>- β is a parameter that determines the trade-off between precision and recall. When β &gt; 1, more emphasis is placed on recall; when 0 &lt; β &lt; 1, more emphasis is placed on </a:t>
            </a:r>
            <a:r>
              <a:rPr lang="en-US" sz="2400" dirty="0">
                <a:solidFill>
                  <a:schemeClr val="tx1"/>
                </a:solidFill>
                <a:latin typeface="Söhne"/>
              </a:rPr>
              <a:t>precision</a:t>
            </a:r>
            <a:r>
              <a:rPr lang="en-US" dirty="0">
                <a:solidFill>
                  <a:schemeClr val="tx1"/>
                </a:solidFill>
              </a:rPr>
              <a:t>; and when β = 1, the Fβ score reduces to the F1 score.</a:t>
            </a:r>
          </a:p>
          <a:p>
            <a:r>
              <a:rPr lang="en-US" dirty="0">
                <a:solidFill>
                  <a:schemeClr val="tx1"/>
                </a:solidFill>
              </a:rPr>
              <a:t>In summary, the Fβ score allows you to customize the balance between precision and recall to suit your specific requirements</a:t>
            </a:r>
            <a:r>
              <a:rPr lang="en-US">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195695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A651-2BF1-A503-D1E1-C20059056473}"/>
              </a:ext>
            </a:extLst>
          </p:cNvPr>
          <p:cNvSpPr>
            <a:spLocks noGrp="1"/>
          </p:cNvSpPr>
          <p:nvPr>
            <p:ph type="title"/>
          </p:nvPr>
        </p:nvSpPr>
        <p:spPr/>
        <p:txBody>
          <a:bodyPr/>
          <a:lstStyle/>
          <a:p>
            <a:r>
              <a:rPr lang="en-IN" dirty="0"/>
              <a:t>Discounted Cumulative Gain(DCG)</a:t>
            </a:r>
          </a:p>
        </p:txBody>
      </p:sp>
      <p:sp>
        <p:nvSpPr>
          <p:cNvPr id="3" name="Content Placeholder 2">
            <a:extLst>
              <a:ext uri="{FF2B5EF4-FFF2-40B4-BE49-F238E27FC236}">
                <a16:creationId xmlns:a16="http://schemas.microsoft.com/office/drawing/2014/main" id="{6A157B86-3A8C-8A61-F91C-C969BB1B4BBC}"/>
              </a:ext>
            </a:extLst>
          </p:cNvPr>
          <p:cNvSpPr>
            <a:spLocks noGrp="1"/>
          </p:cNvSpPr>
          <p:nvPr>
            <p:ph idx="1"/>
          </p:nvPr>
        </p:nvSpPr>
        <p:spPr>
          <a:xfrm>
            <a:off x="3869268" y="599440"/>
            <a:ext cx="7315200" cy="5974080"/>
          </a:xfrm>
        </p:spPr>
        <p:txBody>
          <a:bodyPr>
            <a:noAutofit/>
          </a:bodyPr>
          <a:lstStyle/>
          <a:p>
            <a:pPr>
              <a:lnSpc>
                <a:spcPct val="100000"/>
              </a:lnSpc>
            </a:pPr>
            <a:r>
              <a:rPr lang="en-US" sz="1800" dirty="0">
                <a:solidFill>
                  <a:schemeClr val="tx1"/>
                </a:solidFill>
                <a:latin typeface="Söhne"/>
              </a:rPr>
              <a:t>DCG stands for "Discounted Cumulative Gain," and it is a commonly used metric in information retrieval (IR) systems to evaluate the quality of search results or ranking algorithms. DCG takes into account both the relevance and the rank position of documents retrieved in response to a user query.</a:t>
            </a:r>
          </a:p>
          <a:p>
            <a:pPr>
              <a:lnSpc>
                <a:spcPct val="100000"/>
              </a:lnSpc>
            </a:pPr>
            <a:r>
              <a:rPr lang="en-US" sz="1800" dirty="0">
                <a:solidFill>
                  <a:schemeClr val="tx1"/>
                </a:solidFill>
                <a:latin typeface="Söhne"/>
              </a:rPr>
              <a:t>Here's how DCG is calculated:</a:t>
            </a:r>
          </a:p>
          <a:p>
            <a:pPr marL="0" indent="0">
              <a:lnSpc>
                <a:spcPct val="100000"/>
              </a:lnSpc>
              <a:buNone/>
            </a:pPr>
            <a:r>
              <a:rPr lang="en-US" sz="1800" dirty="0">
                <a:solidFill>
                  <a:schemeClr val="tx1"/>
                </a:solidFill>
                <a:latin typeface="Söhne"/>
              </a:rPr>
              <a:t>        1. The DCG value for a ranked list of documents is calculated by summing up the  relevance scores of the documents at each rank position, discounted by a logarithmic function of the rank position.</a:t>
            </a:r>
          </a:p>
          <a:p>
            <a:pPr marL="0" indent="0">
              <a:lnSpc>
                <a:spcPct val="100000"/>
              </a:lnSpc>
              <a:buNone/>
            </a:pPr>
            <a:r>
              <a:rPr lang="en-US" sz="1800" dirty="0">
                <a:solidFill>
                  <a:schemeClr val="tx1"/>
                </a:solidFill>
                <a:latin typeface="Söhne"/>
              </a:rPr>
              <a:t>       2. The relevance scores of the documents are usually assigned as binary values (e.g., 0 for non-relevant documents and 1 for relevant documents) or graded values (e.g., relevance scores from 0 to 3).</a:t>
            </a:r>
          </a:p>
          <a:p>
            <a:pPr marL="0" indent="0">
              <a:buNone/>
            </a:pPr>
            <a:r>
              <a:rPr lang="en-US" sz="1800" dirty="0">
                <a:solidFill>
                  <a:schemeClr val="tx1"/>
                </a:solidFill>
                <a:latin typeface="Söhne"/>
              </a:rPr>
              <a:t>       3. The discount factor in DCG penalizes documents appearing at lower ranks, giving higher importance to relevant documents that are ranked higher</a:t>
            </a:r>
          </a:p>
          <a:p>
            <a:pPr marL="0" indent="0">
              <a:buNone/>
            </a:pPr>
            <a:r>
              <a:rPr lang="en-US" sz="1800" dirty="0">
                <a:solidFill>
                  <a:schemeClr val="tx1"/>
                </a:solidFill>
                <a:latin typeface="Söhne"/>
              </a:rPr>
              <a:t>      4. The formula for DCG at rank k is given by:</a:t>
            </a:r>
          </a:p>
          <a:p>
            <a:pPr marL="0" indent="0">
              <a:buNone/>
            </a:pPr>
            <a:r>
              <a:rPr lang="en-US" sz="1800" dirty="0">
                <a:solidFill>
                  <a:schemeClr val="tx1"/>
                </a:solidFill>
                <a:latin typeface="Söhne"/>
              </a:rPr>
              <a:t>     </a:t>
            </a:r>
            <a:r>
              <a:rPr lang="en-US" sz="1800" dirty="0" err="1">
                <a:solidFill>
                  <a:schemeClr val="tx1"/>
                </a:solidFill>
                <a:latin typeface="Söhne"/>
              </a:rPr>
              <a:t>DCG@k</a:t>
            </a:r>
            <a:r>
              <a:rPr lang="en-US" sz="1800" dirty="0">
                <a:solidFill>
                  <a:schemeClr val="tx1"/>
                </a:solidFill>
                <a:latin typeface="Söhne"/>
              </a:rPr>
              <a:t> = rel_1 + ∑(</a:t>
            </a:r>
            <a:r>
              <a:rPr lang="en-US" sz="1800" dirty="0" err="1">
                <a:solidFill>
                  <a:schemeClr val="tx1"/>
                </a:solidFill>
                <a:latin typeface="Söhne"/>
              </a:rPr>
              <a:t>rel_i</a:t>
            </a:r>
            <a:r>
              <a:rPr lang="en-US" sz="1800" dirty="0">
                <a:solidFill>
                  <a:schemeClr val="tx1"/>
                </a:solidFill>
                <a:latin typeface="Söhne"/>
              </a:rPr>
              <a:t> / log2(</a:t>
            </a:r>
            <a:r>
              <a:rPr lang="en-US" sz="1800" dirty="0" err="1">
                <a:solidFill>
                  <a:schemeClr val="tx1"/>
                </a:solidFill>
                <a:latin typeface="Söhne"/>
              </a:rPr>
              <a:t>i</a:t>
            </a:r>
            <a:r>
              <a:rPr lang="en-US" sz="1800" dirty="0">
                <a:solidFill>
                  <a:schemeClr val="tx1"/>
                </a:solidFill>
                <a:latin typeface="Söhne"/>
              </a:rPr>
              <a:t> + 1)), where </a:t>
            </a:r>
            <a:r>
              <a:rPr lang="en-US" sz="1800" dirty="0" err="1">
                <a:solidFill>
                  <a:schemeClr val="tx1"/>
                </a:solidFill>
                <a:latin typeface="Söhne"/>
              </a:rPr>
              <a:t>i</a:t>
            </a:r>
            <a:r>
              <a:rPr lang="en-US" sz="1800" dirty="0">
                <a:solidFill>
                  <a:schemeClr val="tx1"/>
                </a:solidFill>
                <a:latin typeface="Söhne"/>
              </a:rPr>
              <a:t> ranges from 2 to k.</a:t>
            </a:r>
          </a:p>
          <a:p>
            <a:pPr marL="0" indent="0">
              <a:buNone/>
            </a:pPr>
            <a:r>
              <a:rPr lang="en-US" sz="1800" dirty="0">
                <a:solidFill>
                  <a:schemeClr val="tx1"/>
                </a:solidFill>
                <a:latin typeface="Söhne"/>
              </a:rPr>
              <a:t>     Here, </a:t>
            </a:r>
            <a:r>
              <a:rPr lang="en-US" sz="1800" dirty="0" err="1">
                <a:solidFill>
                  <a:schemeClr val="tx1"/>
                </a:solidFill>
                <a:latin typeface="Söhne"/>
              </a:rPr>
              <a:t>rel_i</a:t>
            </a:r>
            <a:r>
              <a:rPr lang="en-US" sz="1800" dirty="0">
                <a:solidFill>
                  <a:schemeClr val="tx1"/>
                </a:solidFill>
                <a:latin typeface="Söhne"/>
              </a:rPr>
              <a:t> represents the relevance score of the document at position </a:t>
            </a:r>
            <a:r>
              <a:rPr lang="en-US" sz="1800" dirty="0" err="1">
                <a:solidFill>
                  <a:schemeClr val="tx1"/>
                </a:solidFill>
                <a:latin typeface="Söhne"/>
              </a:rPr>
              <a:t>i</a:t>
            </a:r>
            <a:r>
              <a:rPr lang="en-US" sz="1800" dirty="0">
                <a:solidFill>
                  <a:schemeClr val="tx1"/>
                </a:solidFill>
                <a:latin typeface="Söhne"/>
              </a:rPr>
              <a:t> in the ranking.</a:t>
            </a:r>
          </a:p>
        </p:txBody>
      </p:sp>
    </p:spTree>
    <p:extLst>
      <p:ext uri="{BB962C8B-B14F-4D97-AF65-F5344CB8AC3E}">
        <p14:creationId xmlns:p14="http://schemas.microsoft.com/office/powerpoint/2010/main" val="220210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BF7-E3F7-2A5A-52A5-613D2414919E}"/>
              </a:ext>
            </a:extLst>
          </p:cNvPr>
          <p:cNvSpPr>
            <a:spLocks noGrp="1"/>
          </p:cNvSpPr>
          <p:nvPr>
            <p:ph type="title"/>
          </p:nvPr>
        </p:nvSpPr>
        <p:spPr/>
        <p:txBody>
          <a:bodyPr/>
          <a:lstStyle/>
          <a:p>
            <a:r>
              <a:rPr lang="en-IN" dirty="0"/>
              <a:t>Normalized Discounted Cumulative Gain(NDGC)</a:t>
            </a:r>
            <a:br>
              <a:rPr lang="en-IN" dirty="0"/>
            </a:br>
            <a:endParaRPr lang="en-IN" dirty="0"/>
          </a:p>
        </p:txBody>
      </p:sp>
      <p:sp>
        <p:nvSpPr>
          <p:cNvPr id="3" name="Content Placeholder 2">
            <a:extLst>
              <a:ext uri="{FF2B5EF4-FFF2-40B4-BE49-F238E27FC236}">
                <a16:creationId xmlns:a16="http://schemas.microsoft.com/office/drawing/2014/main" id="{CCB1D552-72BB-9237-207D-1EF2485BFF12}"/>
              </a:ext>
            </a:extLst>
          </p:cNvPr>
          <p:cNvSpPr>
            <a:spLocks noGrp="1"/>
          </p:cNvSpPr>
          <p:nvPr>
            <p:ph idx="1"/>
          </p:nvPr>
        </p:nvSpPr>
        <p:spPr>
          <a:xfrm>
            <a:off x="3869268" y="1473200"/>
            <a:ext cx="7315200" cy="4927600"/>
          </a:xfrm>
        </p:spPr>
        <p:txBody>
          <a:bodyPr>
            <a:noAutofit/>
          </a:bodyPr>
          <a:lstStyle/>
          <a:p>
            <a:r>
              <a:rPr lang="en-US" sz="1700" i="0" dirty="0">
                <a:solidFill>
                  <a:schemeClr val="tx1"/>
                </a:solidFill>
                <a:effectLst/>
                <a:latin typeface="Söhne"/>
              </a:rPr>
              <a:t>The  term is "</a:t>
            </a:r>
            <a:r>
              <a:rPr lang="en-US" sz="1700" i="0" dirty="0" err="1">
                <a:solidFill>
                  <a:schemeClr val="tx1"/>
                </a:solidFill>
                <a:effectLst/>
                <a:latin typeface="Söhne"/>
              </a:rPr>
              <a:t>nDCG</a:t>
            </a:r>
            <a:r>
              <a:rPr lang="en-US" sz="1700" i="0" dirty="0">
                <a:solidFill>
                  <a:schemeClr val="tx1"/>
                </a:solidFill>
                <a:effectLst/>
                <a:latin typeface="Söhne"/>
              </a:rPr>
              <a:t>," which stands for "Normalized Discounted Cumulative Gain." As I explained in my previous response, </a:t>
            </a:r>
            <a:r>
              <a:rPr lang="en-US" sz="1700" i="0" dirty="0" err="1">
                <a:solidFill>
                  <a:schemeClr val="tx1"/>
                </a:solidFill>
                <a:effectLst/>
                <a:latin typeface="Söhne"/>
              </a:rPr>
              <a:t>nDCG</a:t>
            </a:r>
            <a:r>
              <a:rPr lang="en-US" sz="1700" i="0" dirty="0">
                <a:solidFill>
                  <a:schemeClr val="tx1"/>
                </a:solidFill>
                <a:effectLst/>
                <a:latin typeface="Söhne"/>
              </a:rPr>
              <a:t> is a normalization of DCG (Discounted Cumulative Gain) and is commonly used in information retrieval (IR) systems to evaluate the quality of search results or ranking algorithms.</a:t>
            </a:r>
          </a:p>
          <a:p>
            <a:pPr algn="l"/>
            <a:r>
              <a:rPr lang="en-US" sz="1700" i="0" dirty="0">
                <a:solidFill>
                  <a:schemeClr val="tx1"/>
                </a:solidFill>
                <a:effectLst/>
                <a:latin typeface="Söhne"/>
              </a:rPr>
              <a:t>DCG is used to compare the performance of different retrieval models or configurations objectively. It ranges from 0 to 1, where 1 represents the perfect ranking order of documents, and lower values indicate suboptimal rankings.</a:t>
            </a:r>
          </a:p>
          <a:p>
            <a:pPr algn="l"/>
            <a:r>
              <a:rPr lang="en-US" sz="1700" i="0" dirty="0">
                <a:solidFill>
                  <a:schemeClr val="tx1"/>
                </a:solidFill>
                <a:effectLst/>
                <a:latin typeface="Söhne"/>
              </a:rPr>
              <a:t>To calculate </a:t>
            </a:r>
            <a:r>
              <a:rPr lang="en-US" sz="1700" i="0" dirty="0" err="1">
                <a:solidFill>
                  <a:schemeClr val="tx1"/>
                </a:solidFill>
                <a:effectLst/>
                <a:latin typeface="Söhne"/>
              </a:rPr>
              <a:t>nDCG</a:t>
            </a:r>
            <a:r>
              <a:rPr lang="en-US" sz="1700" i="0" dirty="0">
                <a:solidFill>
                  <a:schemeClr val="tx1"/>
                </a:solidFill>
                <a:effectLst/>
                <a:latin typeface="Söhne"/>
              </a:rPr>
              <a:t>:</a:t>
            </a:r>
          </a:p>
          <a:p>
            <a:pPr algn="l">
              <a:buFont typeface="+mj-lt"/>
              <a:buAutoNum type="arabicPeriod"/>
            </a:pPr>
            <a:r>
              <a:rPr lang="en-US" sz="1700" i="0" dirty="0">
                <a:solidFill>
                  <a:schemeClr val="tx1"/>
                </a:solidFill>
                <a:effectLst/>
                <a:latin typeface="Söhne"/>
              </a:rPr>
              <a:t>Calculate the DCG for the ranked list of documents at a specific rank cutoff (e.g., </a:t>
            </a:r>
            <a:r>
              <a:rPr lang="en-US" sz="1700" i="0" dirty="0" err="1">
                <a:solidFill>
                  <a:schemeClr val="tx1"/>
                </a:solidFill>
                <a:effectLst/>
                <a:latin typeface="Söhne"/>
              </a:rPr>
              <a:t>nDCG@k</a:t>
            </a:r>
            <a:r>
              <a:rPr lang="en-US" sz="1700" i="0" dirty="0">
                <a:solidFill>
                  <a:schemeClr val="tx1"/>
                </a:solidFill>
                <a:effectLst/>
                <a:latin typeface="Söhne"/>
              </a:rPr>
              <a:t>).</a:t>
            </a:r>
          </a:p>
          <a:p>
            <a:pPr algn="l">
              <a:buFont typeface="+mj-lt"/>
              <a:buAutoNum type="arabicPeriod"/>
            </a:pPr>
            <a:r>
              <a:rPr lang="en-US" sz="1700" i="0" dirty="0">
                <a:solidFill>
                  <a:schemeClr val="tx1"/>
                </a:solidFill>
                <a:effectLst/>
                <a:latin typeface="Söhne"/>
              </a:rPr>
              <a:t>Calculate the ideal DCG for the same set of relevance scores but with documents sorted in descending order of their relevance scores.</a:t>
            </a:r>
          </a:p>
          <a:p>
            <a:pPr algn="l">
              <a:buFont typeface="+mj-lt"/>
              <a:buAutoNum type="arabicPeriod"/>
            </a:pPr>
            <a:r>
              <a:rPr lang="en-US" sz="1700" i="0" dirty="0">
                <a:solidFill>
                  <a:schemeClr val="tx1"/>
                </a:solidFill>
                <a:effectLst/>
                <a:latin typeface="Söhne"/>
              </a:rPr>
              <a:t>Divide the DCG by the ideal DCG to get the normalized value.</a:t>
            </a:r>
          </a:p>
          <a:p>
            <a:pPr algn="l"/>
            <a:r>
              <a:rPr lang="en-US" sz="1700" i="0" dirty="0">
                <a:solidFill>
                  <a:schemeClr val="tx1"/>
                </a:solidFill>
                <a:effectLst/>
                <a:latin typeface="Söhne"/>
              </a:rPr>
              <a:t>The formula for </a:t>
            </a:r>
            <a:r>
              <a:rPr lang="en-US" sz="1700" i="0" dirty="0" err="1">
                <a:solidFill>
                  <a:schemeClr val="tx1"/>
                </a:solidFill>
                <a:effectLst/>
                <a:latin typeface="Söhne"/>
              </a:rPr>
              <a:t>nDCG</a:t>
            </a:r>
            <a:r>
              <a:rPr lang="en-US" sz="1700" i="0" dirty="0">
                <a:solidFill>
                  <a:schemeClr val="tx1"/>
                </a:solidFill>
                <a:effectLst/>
                <a:latin typeface="Söhne"/>
              </a:rPr>
              <a:t> at rank k is given by:</a:t>
            </a:r>
          </a:p>
          <a:p>
            <a:pPr marL="0" indent="0" algn="l">
              <a:buNone/>
            </a:pPr>
            <a:r>
              <a:rPr lang="en-US" sz="1700" i="0" dirty="0">
                <a:solidFill>
                  <a:schemeClr val="tx1"/>
                </a:solidFill>
                <a:effectLst/>
                <a:latin typeface="Söhne"/>
              </a:rPr>
              <a:t>     </a:t>
            </a:r>
            <a:r>
              <a:rPr lang="en-US" sz="1700" i="0" dirty="0" err="1">
                <a:solidFill>
                  <a:schemeClr val="tx1"/>
                </a:solidFill>
                <a:effectLst/>
                <a:latin typeface="Söhne"/>
              </a:rPr>
              <a:t>nDCG@k</a:t>
            </a:r>
            <a:r>
              <a:rPr lang="en-US" sz="1700" i="0" dirty="0">
                <a:solidFill>
                  <a:schemeClr val="tx1"/>
                </a:solidFill>
                <a:effectLst/>
                <a:latin typeface="Söhne"/>
              </a:rPr>
              <a:t> = </a:t>
            </a:r>
            <a:r>
              <a:rPr lang="en-US" sz="1700" i="0" dirty="0" err="1">
                <a:solidFill>
                  <a:schemeClr val="tx1"/>
                </a:solidFill>
                <a:effectLst/>
                <a:latin typeface="Söhne"/>
              </a:rPr>
              <a:t>DCG@k</a:t>
            </a:r>
            <a:r>
              <a:rPr lang="en-US" sz="1700" i="0" dirty="0">
                <a:solidFill>
                  <a:schemeClr val="tx1"/>
                </a:solidFill>
                <a:effectLst/>
                <a:latin typeface="Söhne"/>
              </a:rPr>
              <a:t> / </a:t>
            </a:r>
            <a:r>
              <a:rPr lang="en-US" sz="1700" i="0" dirty="0" err="1">
                <a:solidFill>
                  <a:schemeClr val="tx1"/>
                </a:solidFill>
                <a:effectLst/>
                <a:latin typeface="Söhne"/>
              </a:rPr>
              <a:t>IDCG@k</a:t>
            </a:r>
            <a:endParaRPr lang="en-US" sz="1700" i="0" dirty="0">
              <a:solidFill>
                <a:schemeClr val="tx1"/>
              </a:solidFill>
              <a:effectLst/>
              <a:latin typeface="Söhne"/>
            </a:endParaRPr>
          </a:p>
          <a:p>
            <a:pPr algn="l"/>
            <a:r>
              <a:rPr lang="en-US" sz="1700" i="0" dirty="0">
                <a:solidFill>
                  <a:schemeClr val="tx1"/>
                </a:solidFill>
                <a:effectLst/>
                <a:latin typeface="Söhne"/>
              </a:rPr>
              <a:t>Where:</a:t>
            </a:r>
          </a:p>
          <a:p>
            <a:pPr marL="0" indent="0" algn="l">
              <a:buNone/>
            </a:pPr>
            <a:r>
              <a:rPr lang="en-US" sz="1700" i="0" dirty="0">
                <a:solidFill>
                  <a:schemeClr val="tx1"/>
                </a:solidFill>
                <a:effectLst/>
                <a:latin typeface="Söhne"/>
              </a:rPr>
              <a:t>    </a:t>
            </a:r>
            <a:r>
              <a:rPr lang="en-US" sz="1700" i="0" dirty="0" err="1">
                <a:solidFill>
                  <a:schemeClr val="tx1"/>
                </a:solidFill>
                <a:effectLst/>
                <a:latin typeface="Söhne"/>
              </a:rPr>
              <a:t>DCG@k</a:t>
            </a:r>
            <a:r>
              <a:rPr lang="en-US" sz="1700" i="0" dirty="0">
                <a:solidFill>
                  <a:schemeClr val="tx1"/>
                </a:solidFill>
                <a:effectLst/>
                <a:latin typeface="Söhne"/>
              </a:rPr>
              <a:t> is the Discounted Cumulative Gain at rank k.</a:t>
            </a:r>
          </a:p>
          <a:p>
            <a:pPr marL="0" indent="0" algn="l">
              <a:buNone/>
            </a:pPr>
            <a:r>
              <a:rPr lang="en-US" sz="1700" i="0" dirty="0">
                <a:solidFill>
                  <a:schemeClr val="tx1"/>
                </a:solidFill>
                <a:effectLst/>
                <a:latin typeface="Söhne"/>
              </a:rPr>
              <a:t>     </a:t>
            </a:r>
            <a:r>
              <a:rPr lang="en-US" sz="1700" i="0" dirty="0" err="1">
                <a:solidFill>
                  <a:schemeClr val="tx1"/>
                </a:solidFill>
                <a:effectLst/>
                <a:latin typeface="Söhne"/>
              </a:rPr>
              <a:t>IDCG@k</a:t>
            </a:r>
            <a:r>
              <a:rPr lang="en-US" sz="1700" i="0" dirty="0">
                <a:solidFill>
                  <a:schemeClr val="tx1"/>
                </a:solidFill>
                <a:effectLst/>
                <a:latin typeface="Söhne"/>
              </a:rPr>
              <a:t> is the Ideal Discounted Cumulative Gain at rank k (obtained from    the perfect ranking).</a:t>
            </a:r>
          </a:p>
          <a:p>
            <a:pPr algn="l"/>
            <a:endParaRPr lang="en-US" sz="1700" i="0" dirty="0">
              <a:solidFill>
                <a:schemeClr val="tx1"/>
              </a:solidFill>
              <a:effectLst/>
              <a:latin typeface="Söhne"/>
            </a:endParaRPr>
          </a:p>
          <a:p>
            <a:endParaRPr lang="en-IN" sz="1700" dirty="0">
              <a:solidFill>
                <a:schemeClr val="tx1"/>
              </a:solidFill>
            </a:endParaRPr>
          </a:p>
        </p:txBody>
      </p:sp>
    </p:spTree>
    <p:extLst>
      <p:ext uri="{BB962C8B-B14F-4D97-AF65-F5344CB8AC3E}">
        <p14:creationId xmlns:p14="http://schemas.microsoft.com/office/powerpoint/2010/main" val="138426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4C9E-AD6E-0C69-0B11-4C2ABA31FF28}"/>
              </a:ext>
            </a:extLst>
          </p:cNvPr>
          <p:cNvSpPr>
            <a:spLocks noGrp="1"/>
          </p:cNvSpPr>
          <p:nvPr>
            <p:ph type="title"/>
          </p:nvPr>
        </p:nvSpPr>
        <p:spPr/>
        <p:txBody>
          <a:bodyPr/>
          <a:lstStyle/>
          <a:p>
            <a:r>
              <a:rPr lang="en-IN" dirty="0"/>
              <a:t>Visualization in Information System:</a:t>
            </a:r>
            <a:br>
              <a:rPr lang="en-IN" dirty="0"/>
            </a:br>
            <a:r>
              <a:rPr lang="en-IN" dirty="0"/>
              <a:t>Starting points</a:t>
            </a:r>
          </a:p>
        </p:txBody>
      </p:sp>
      <p:sp>
        <p:nvSpPr>
          <p:cNvPr id="3" name="Content Placeholder 2">
            <a:extLst>
              <a:ext uri="{FF2B5EF4-FFF2-40B4-BE49-F238E27FC236}">
                <a16:creationId xmlns:a16="http://schemas.microsoft.com/office/drawing/2014/main" id="{AFB5AC7E-DEAF-FEF6-607F-EFE12FC77E72}"/>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Times New Roman" panose="02020603050405020304" pitchFamily="18" charset="0"/>
              </a:rPr>
              <a:t>Search interfaces must provide users with good ways to get started. An empty screen or a blank entry form does not provide clues to help a user decide how to start the search process. Users usually do not begin by creating a long, detailed expression of their information need.</a:t>
            </a:r>
          </a:p>
          <a:p>
            <a:pPr algn="l"/>
            <a:r>
              <a:rPr lang="en-US" b="0" i="0" dirty="0">
                <a:solidFill>
                  <a:srgbClr val="000000"/>
                </a:solidFill>
                <a:effectLst/>
                <a:latin typeface="Times New Roman" panose="02020603050405020304" pitchFamily="18" charset="0"/>
              </a:rPr>
              <a:t>Studies show that users tend to start out with very short queries, inspect the results, and then modify those queries in an incremental feedback cycle .</a:t>
            </a:r>
          </a:p>
          <a:p>
            <a:pPr algn="l"/>
            <a:r>
              <a:rPr lang="en-US" b="0" i="0" dirty="0">
                <a:solidFill>
                  <a:srgbClr val="000000"/>
                </a:solidFill>
                <a:effectLst/>
                <a:latin typeface="Times New Roman" panose="02020603050405020304" pitchFamily="18" charset="0"/>
              </a:rPr>
              <a:t>The initial query can be seen as a kind of `testing the water' to see what kinds of results are returned and get an idea of how to reformulate the query . Thus, one task of an information access interface is to help users select the sources and collections to search on.</a:t>
            </a:r>
          </a:p>
          <a:p>
            <a:pPr algn="l"/>
            <a:r>
              <a:rPr lang="en-US" b="0" i="0" dirty="0">
                <a:solidFill>
                  <a:srgbClr val="000000"/>
                </a:solidFill>
                <a:effectLst/>
                <a:latin typeface="Times New Roman" panose="02020603050405020304" pitchFamily="18" charset="0"/>
              </a:rPr>
              <a:t>For example, there are many different information sources associated with cancer, and there are many different kinds of information a user might like to know about cancer. Guiding the user to the right set of starting points can help with the initial problem formulation. </a:t>
            </a:r>
          </a:p>
          <a:p>
            <a:pPr algn="l"/>
            <a:r>
              <a:rPr lang="en-US" b="0" i="0" dirty="0">
                <a:solidFill>
                  <a:srgbClr val="000000"/>
                </a:solidFill>
                <a:effectLst/>
                <a:latin typeface="Times New Roman" panose="02020603050405020304" pitchFamily="18" charset="0"/>
              </a:rPr>
              <a:t>In this section we will discuss four main types of starting points: </a:t>
            </a:r>
            <a:r>
              <a:rPr lang="en-US" b="0" i="1" dirty="0">
                <a:solidFill>
                  <a:srgbClr val="000000"/>
                </a:solidFill>
                <a:effectLst/>
                <a:latin typeface="Times New Roman" panose="02020603050405020304" pitchFamily="18" charset="0"/>
              </a:rPr>
              <a:t>lists</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overviews</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examples</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automated source selection</a:t>
            </a:r>
            <a:r>
              <a:rPr lang="en-US" b="0" i="0" dirty="0">
                <a:solidFill>
                  <a:srgbClr val="000000"/>
                </a:solidFill>
                <a:effectLst/>
                <a:latin typeface="Times New Roman" panose="02020603050405020304" pitchFamily="18" charset="0"/>
              </a:rPr>
              <a:t>.</a:t>
            </a:r>
          </a:p>
          <a:p>
            <a:endParaRPr lang="en-IN" dirty="0"/>
          </a:p>
        </p:txBody>
      </p:sp>
    </p:spTree>
    <p:extLst>
      <p:ext uri="{BB962C8B-B14F-4D97-AF65-F5344CB8AC3E}">
        <p14:creationId xmlns:p14="http://schemas.microsoft.com/office/powerpoint/2010/main" val="13376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3F9E-8F10-6510-850E-B03A27EFDAA9}"/>
              </a:ext>
            </a:extLst>
          </p:cNvPr>
          <p:cNvSpPr>
            <a:spLocks noGrp="1"/>
          </p:cNvSpPr>
          <p:nvPr>
            <p:ph type="title"/>
          </p:nvPr>
        </p:nvSpPr>
        <p:spPr/>
        <p:txBody>
          <a:bodyPr/>
          <a:lstStyle/>
          <a:p>
            <a:r>
              <a:rPr lang="en-IN" dirty="0"/>
              <a:t>Starting Points:-</a:t>
            </a:r>
            <a:br>
              <a:rPr lang="en-IN" dirty="0"/>
            </a:br>
            <a:r>
              <a:rPr lang="en-IN" dirty="0"/>
              <a:t>List of Collections</a:t>
            </a:r>
            <a:br>
              <a:rPr lang="en-IN" dirty="0"/>
            </a:br>
            <a:endParaRPr lang="en-IN" dirty="0"/>
          </a:p>
        </p:txBody>
      </p:sp>
      <p:sp>
        <p:nvSpPr>
          <p:cNvPr id="3" name="Content Placeholder 2">
            <a:extLst>
              <a:ext uri="{FF2B5EF4-FFF2-40B4-BE49-F238E27FC236}">
                <a16:creationId xmlns:a16="http://schemas.microsoft.com/office/drawing/2014/main" id="{23D1535A-829A-AE89-A486-CA6951E55814}"/>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Typical online systems such as LEXIS-NEXIS require users to begin any inquiry with a scan through a long list of source names and guess which ones will be of interest.</a:t>
            </a:r>
          </a:p>
          <a:p>
            <a:r>
              <a:rPr lang="en-US" b="0" i="0" dirty="0">
                <a:solidFill>
                  <a:srgbClr val="000000"/>
                </a:solidFill>
                <a:effectLst/>
                <a:latin typeface="Times New Roman" panose="02020603050405020304" pitchFamily="18" charset="0"/>
              </a:rPr>
              <a:t>Usually little information beyond the name of the collection is provided online for these sources</a:t>
            </a:r>
            <a:r>
              <a:rPr lang="en-US" dirty="0">
                <a:solidFill>
                  <a:srgbClr val="000000"/>
                </a:solidFill>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If the user is not satisfied with the results on one collection, they must reissue the query on another collection.</a:t>
            </a: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44EEF9FF-CA34-BDB4-9342-E9FBE5D3CD9F}"/>
              </a:ext>
            </a:extLst>
          </p:cNvPr>
          <p:cNvPicPr>
            <a:picLocks noChangeAspect="1"/>
          </p:cNvPicPr>
          <p:nvPr/>
        </p:nvPicPr>
        <p:blipFill>
          <a:blip r:embed="rId2"/>
          <a:stretch>
            <a:fillRect/>
          </a:stretch>
        </p:blipFill>
        <p:spPr>
          <a:xfrm>
            <a:off x="4857222" y="2898379"/>
            <a:ext cx="5339291" cy="3604022"/>
          </a:xfrm>
          <a:prstGeom prst="rect">
            <a:avLst/>
          </a:prstGeom>
        </p:spPr>
      </p:pic>
    </p:spTree>
    <p:extLst>
      <p:ext uri="{BB962C8B-B14F-4D97-AF65-F5344CB8AC3E}">
        <p14:creationId xmlns:p14="http://schemas.microsoft.com/office/powerpoint/2010/main" val="20901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B92A-25B7-DCD9-BA7F-8C872F53B660}"/>
              </a:ext>
            </a:extLst>
          </p:cNvPr>
          <p:cNvSpPr>
            <a:spLocks noGrp="1"/>
          </p:cNvSpPr>
          <p:nvPr>
            <p:ph type="title"/>
          </p:nvPr>
        </p:nvSpPr>
        <p:spPr/>
        <p:txBody>
          <a:bodyPr/>
          <a:lstStyle/>
          <a:p>
            <a:r>
              <a:rPr lang="en-IN" dirty="0"/>
              <a:t>Starting points:-Overview</a:t>
            </a:r>
          </a:p>
        </p:txBody>
      </p:sp>
      <p:sp>
        <p:nvSpPr>
          <p:cNvPr id="3" name="Content Placeholder 2">
            <a:extLst>
              <a:ext uri="{FF2B5EF4-FFF2-40B4-BE49-F238E27FC236}">
                <a16:creationId xmlns:a16="http://schemas.microsoft.com/office/drawing/2014/main" id="{47EE8CBA-DF33-62F7-BAB5-B5D50C9BAE43}"/>
              </a:ext>
            </a:extLst>
          </p:cNvPr>
          <p:cNvSpPr>
            <a:spLocks noGrp="1"/>
          </p:cNvSpPr>
          <p:nvPr>
            <p:ph idx="1"/>
          </p:nvPr>
        </p:nvSpPr>
        <p:spPr>
          <a:xfrm>
            <a:off x="3869268" y="629920"/>
            <a:ext cx="7315200" cy="5720080"/>
          </a:xfrm>
        </p:spPr>
        <p:txBody>
          <a:bodyPr>
            <a:normAutofit fontScale="92500" lnSpcReduction="20000"/>
          </a:bodyPr>
          <a:lstStyle/>
          <a:p>
            <a:r>
              <a:rPr lang="en-US" b="0" i="0" dirty="0">
                <a:solidFill>
                  <a:srgbClr val="000000"/>
                </a:solidFill>
                <a:effectLst/>
                <a:latin typeface="Times New Roman" panose="02020603050405020304" pitchFamily="18" charset="0"/>
              </a:rPr>
              <a:t>Faced with a large set of text collections, how can a user choose which to begin with? One approach is to study an overview of the contents of the collections.</a:t>
            </a:r>
          </a:p>
          <a:p>
            <a:r>
              <a:rPr lang="en-US" b="0" i="0" dirty="0">
                <a:solidFill>
                  <a:srgbClr val="000000"/>
                </a:solidFill>
                <a:effectLst/>
                <a:latin typeface="Times New Roman" panose="02020603050405020304" pitchFamily="18" charset="0"/>
              </a:rPr>
              <a:t> An overview can show the topic domains represented within the collections, to help users select or eliminate sources from consideration. An overview can help users get started, directing them into general neighborhoods, after which they can navigate using more detailed descriptions.</a:t>
            </a:r>
          </a:p>
          <a:p>
            <a:r>
              <a:rPr lang="en-US" b="0" i="0" dirty="0">
                <a:solidFill>
                  <a:srgbClr val="000000"/>
                </a:solidFill>
                <a:effectLst/>
                <a:latin typeface="Times New Roman" panose="02020603050405020304" pitchFamily="18" charset="0"/>
              </a:rPr>
              <a:t>An interaction model in which the user begins with an overview of the information to be worked with, then pans and zooms to find areas of potential interest, and then view details. The process is repeated as often as necessary.</a:t>
            </a:r>
          </a:p>
          <a:p>
            <a:r>
              <a:rPr lang="en-US" b="0" i="0" dirty="0">
                <a:solidFill>
                  <a:srgbClr val="000000"/>
                </a:solidFill>
                <a:effectLst/>
                <a:latin typeface="Times New Roman" panose="02020603050405020304" pitchFamily="18" charset="0"/>
              </a:rPr>
              <a:t>Three types of overviews are discussed in this subsection. The first is display and navigation of large topical </a:t>
            </a:r>
            <a:r>
              <a:rPr lang="en-US" b="0" i="1" dirty="0">
                <a:solidFill>
                  <a:srgbClr val="000000"/>
                </a:solidFill>
                <a:effectLst/>
                <a:latin typeface="Times New Roman" panose="02020603050405020304" pitchFamily="18" charset="0"/>
              </a:rPr>
              <a:t>category hierarchies</a:t>
            </a:r>
            <a:r>
              <a:rPr lang="en-US" b="0" i="0" dirty="0">
                <a:solidFill>
                  <a:srgbClr val="000000"/>
                </a:solidFill>
                <a:effectLst/>
                <a:latin typeface="Times New Roman" panose="02020603050405020304" pitchFamily="18" charset="0"/>
              </a:rPr>
              <a:t> associated with the documents of a collection. </a:t>
            </a:r>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second is automatically derived overviews, usually created by unsupervised </a:t>
            </a:r>
            <a:r>
              <a:rPr lang="en-US" b="0" i="1" dirty="0">
                <a:solidFill>
                  <a:srgbClr val="000000"/>
                </a:solidFill>
                <a:effectLst/>
                <a:latin typeface="Times New Roman" panose="02020603050405020304" pitchFamily="18" charset="0"/>
              </a:rPr>
              <a:t>clustering techniques </a:t>
            </a:r>
            <a:r>
              <a:rPr lang="en-US" b="0" i="0" dirty="0">
                <a:solidFill>
                  <a:srgbClr val="000000"/>
                </a:solidFill>
                <a:effectLst/>
                <a:latin typeface="Times New Roman" panose="02020603050405020304" pitchFamily="18" charset="0"/>
              </a:rPr>
              <a:t> on the text of documents, that attempt to extract overall characterizing themes from collections.</a:t>
            </a:r>
          </a:p>
          <a:p>
            <a:r>
              <a:rPr lang="en-US" b="0" i="0" dirty="0">
                <a:solidFill>
                  <a:srgbClr val="000000"/>
                </a:solidFill>
                <a:effectLst/>
                <a:latin typeface="Times New Roman" panose="02020603050405020304" pitchFamily="18" charset="0"/>
              </a:rPr>
              <a:t> The third type of overview is that created by applying a variant of </a:t>
            </a:r>
            <a:r>
              <a:rPr lang="en-US" b="0" i="1" dirty="0">
                <a:solidFill>
                  <a:srgbClr val="000000"/>
                </a:solidFill>
                <a:effectLst/>
                <a:latin typeface="Times New Roman" panose="02020603050405020304" pitchFamily="18" charset="0"/>
              </a:rPr>
              <a:t>co-citation analysis</a:t>
            </a:r>
            <a:r>
              <a:rPr lang="en-US" b="0" i="0" dirty="0">
                <a:solidFill>
                  <a:srgbClr val="000000"/>
                </a:solidFill>
                <a:effectLst/>
                <a:latin typeface="Times New Roman" panose="02020603050405020304" pitchFamily="18" charset="0"/>
              </a:rPr>
              <a:t> on connections or links between different entities within a collection.</a:t>
            </a:r>
            <a:endParaRPr lang="en-IN" dirty="0"/>
          </a:p>
        </p:txBody>
      </p:sp>
    </p:spTree>
    <p:extLst>
      <p:ext uri="{BB962C8B-B14F-4D97-AF65-F5344CB8AC3E}">
        <p14:creationId xmlns:p14="http://schemas.microsoft.com/office/powerpoint/2010/main" val="4140819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4C30-DD46-3567-9256-B57E3A90F4A2}"/>
              </a:ext>
            </a:extLst>
          </p:cNvPr>
          <p:cNvSpPr>
            <a:spLocks noGrp="1"/>
          </p:cNvSpPr>
          <p:nvPr>
            <p:ph type="title"/>
          </p:nvPr>
        </p:nvSpPr>
        <p:spPr/>
        <p:txBody>
          <a:bodyPr/>
          <a:lstStyle/>
          <a:p>
            <a:r>
              <a:rPr lang="en-IN" dirty="0"/>
              <a:t>Starting points:- Category or Directory Overviews</a:t>
            </a:r>
          </a:p>
        </p:txBody>
      </p:sp>
      <p:sp>
        <p:nvSpPr>
          <p:cNvPr id="3" name="Content Placeholder 2">
            <a:extLst>
              <a:ext uri="{FF2B5EF4-FFF2-40B4-BE49-F238E27FC236}">
                <a16:creationId xmlns:a16="http://schemas.microsoft.com/office/drawing/2014/main" id="{8E766FA2-16BB-E787-DD5D-3EAA5BDA4074}"/>
              </a:ext>
            </a:extLst>
          </p:cNvPr>
          <p:cNvSpPr>
            <a:spLocks noGrp="1"/>
          </p:cNvSpPr>
          <p:nvPr>
            <p:ph idx="1"/>
          </p:nvPr>
        </p:nvSpPr>
        <p:spPr/>
        <p:txBody>
          <a:bodyPr>
            <a:normAutofit fontScale="92500" lnSpcReduction="20000"/>
          </a:bodyPr>
          <a:lstStyle/>
          <a:p>
            <a:r>
              <a:rPr lang="en-US" b="0" i="0" dirty="0">
                <a:solidFill>
                  <a:srgbClr val="000000"/>
                </a:solidFill>
                <a:effectLst/>
                <a:latin typeface="Times New Roman" panose="02020603050405020304" pitchFamily="18" charset="0"/>
              </a:rPr>
              <a:t>The meanings of category labels differ somewhat among collections. Most are designed to help organize the documents and to aid in query specification.</a:t>
            </a:r>
          </a:p>
          <a:p>
            <a:r>
              <a:rPr lang="en-US" b="0" i="0" dirty="0">
                <a:solidFill>
                  <a:srgbClr val="000000"/>
                </a:solidFill>
                <a:effectLst/>
                <a:latin typeface="Times New Roman" panose="02020603050405020304" pitchFamily="18" charset="0"/>
              </a:rPr>
              <a:t>Most interfaces that depict category hierarchies graphically do so by associating a document directly with the node of the category hierarchy to which it has been assigned.</a:t>
            </a:r>
          </a:p>
          <a:p>
            <a:r>
              <a:rPr lang="en-US" b="0" i="0" dirty="0">
                <a:solidFill>
                  <a:srgbClr val="000000"/>
                </a:solidFill>
                <a:effectLst/>
                <a:latin typeface="Times New Roman" panose="02020603050405020304" pitchFamily="18" charset="0"/>
              </a:rPr>
              <a:t> For example, clicking on a category link in Yahoo! brings up a list of documents that have been assigned that category label. Conceptually, the document is stored within the category label.</a:t>
            </a:r>
          </a:p>
          <a:p>
            <a:pPr algn="l"/>
            <a:r>
              <a:rPr lang="en-US" b="0" i="0" dirty="0">
                <a:solidFill>
                  <a:srgbClr val="000000"/>
                </a:solidFill>
                <a:effectLst/>
                <a:latin typeface="Times New Roman" panose="02020603050405020304" pitchFamily="18" charset="0"/>
              </a:rPr>
              <a:t>When navigating the results of a search in Yahoo!, the user must look through a list of category labels and guess which one is most likely to contain references to the topic of interest. </a:t>
            </a:r>
          </a:p>
          <a:p>
            <a:pPr algn="l"/>
            <a:r>
              <a:rPr lang="en-US" b="0" i="0" dirty="0">
                <a:solidFill>
                  <a:srgbClr val="000000"/>
                </a:solidFill>
                <a:effectLst/>
                <a:latin typeface="Times New Roman" panose="02020603050405020304" pitchFamily="18" charset="0"/>
              </a:rPr>
              <a:t>A wrong path requires backing up and trying again, and remembering which pages contain which information. </a:t>
            </a:r>
          </a:p>
          <a:p>
            <a:pPr algn="l"/>
            <a:r>
              <a:rPr lang="en-US" b="0" i="0" dirty="0">
                <a:solidFill>
                  <a:srgbClr val="000000"/>
                </a:solidFill>
                <a:effectLst/>
                <a:latin typeface="Times New Roman" panose="02020603050405020304" pitchFamily="18" charset="0"/>
              </a:rPr>
              <a:t>If the desired information is deep in the hierarchy, or not available at all, this can be a time-consuming and frustrating process. Because documents are conceptually stored `inside' categories, users cannot create queries based on combinations of categories using this interface.</a:t>
            </a:r>
          </a:p>
          <a:p>
            <a:br>
              <a:rPr lang="en-US" dirty="0"/>
            </a:br>
            <a:endParaRPr lang="en-IN" dirty="0"/>
          </a:p>
        </p:txBody>
      </p:sp>
      <p:graphicFrame>
        <p:nvGraphicFramePr>
          <p:cNvPr id="8" name="Table 7">
            <a:extLst>
              <a:ext uri="{FF2B5EF4-FFF2-40B4-BE49-F238E27FC236}">
                <a16:creationId xmlns:a16="http://schemas.microsoft.com/office/drawing/2014/main" id="{29938064-8F5D-688B-FCD8-26843B62133D}"/>
              </a:ext>
            </a:extLst>
          </p:cNvPr>
          <p:cNvGraphicFramePr>
            <a:graphicFrameLocks noGrp="1"/>
          </p:cNvGraphicFramePr>
          <p:nvPr>
            <p:extLst>
              <p:ext uri="{D42A27DB-BD31-4B8C-83A1-F6EECF244321}">
                <p14:modId xmlns:p14="http://schemas.microsoft.com/office/powerpoint/2010/main" val="4216279860"/>
              </p:ext>
            </p:extLst>
          </p:nvPr>
        </p:nvGraphicFramePr>
        <p:xfrm>
          <a:off x="4036903" y="5459039"/>
          <a:ext cx="3657600" cy="365760"/>
        </p:xfrm>
        <a:graphic>
          <a:graphicData uri="http://schemas.openxmlformats.org/drawingml/2006/table">
            <a:tbl>
              <a:tblPr/>
              <a:tblGrid>
                <a:gridCol w="3657600">
                  <a:extLst>
                    <a:ext uri="{9D8B030D-6E8A-4147-A177-3AD203B41FA5}">
                      <a16:colId xmlns:a16="http://schemas.microsoft.com/office/drawing/2014/main" val="1527485526"/>
                    </a:ext>
                  </a:extLst>
                </a:gridCol>
              </a:tblGrid>
              <a:tr h="0">
                <a:tc>
                  <a:txBody>
                    <a:bodyPr/>
                    <a:lstStyle/>
                    <a:p>
                      <a:endParaRPr lang="en-IN" dirty="0"/>
                    </a:p>
                  </a:txBody>
                  <a:tcPr anchor="ctr">
                    <a:lnL>
                      <a:noFill/>
                    </a:lnL>
                    <a:lnR>
                      <a:noFill/>
                    </a:lnR>
                    <a:lnT>
                      <a:noFill/>
                    </a:lnT>
                    <a:lnB>
                      <a:noFill/>
                    </a:lnB>
                  </a:tcPr>
                </a:tc>
                <a:extLst>
                  <a:ext uri="{0D108BD9-81ED-4DB2-BD59-A6C34878D82A}">
                    <a16:rowId xmlns:a16="http://schemas.microsoft.com/office/drawing/2014/main" val="3527062237"/>
                  </a:ext>
                </a:extLst>
              </a:tr>
            </a:tbl>
          </a:graphicData>
        </a:graphic>
      </p:graphicFrame>
      <p:sp>
        <p:nvSpPr>
          <p:cNvPr id="9" name="Rectangle 3">
            <a:extLst>
              <a:ext uri="{FF2B5EF4-FFF2-40B4-BE49-F238E27FC236}">
                <a16:creationId xmlns:a16="http://schemas.microsoft.com/office/drawing/2014/main" id="{EDA02C05-179F-C067-25A3-FFF1539E3E56}"/>
              </a:ext>
            </a:extLst>
          </p:cNvPr>
          <p:cNvSpPr>
            <a:spLocks noChangeArrowheads="1"/>
          </p:cNvSpPr>
          <p:nvPr/>
        </p:nvSpPr>
        <p:spPr bwMode="auto">
          <a:xfrm>
            <a:off x="4036903" y="4847857"/>
            <a:ext cx="76120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difficult to design a good interface to integrate category selection into 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specification, in part because display of category hierarchies takes up large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amounts of screen space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63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BF45-E750-C860-8CFB-77B4A268CE4C}"/>
              </a:ext>
            </a:extLst>
          </p:cNvPr>
          <p:cNvSpPr>
            <a:spLocks noGrp="1"/>
          </p:cNvSpPr>
          <p:nvPr>
            <p:ph type="title"/>
          </p:nvPr>
        </p:nvSpPr>
        <p:spPr>
          <a:xfrm>
            <a:off x="242759" y="1123836"/>
            <a:ext cx="2947482" cy="4601183"/>
          </a:xfrm>
        </p:spPr>
        <p:txBody>
          <a:bodyPr/>
          <a:lstStyle/>
          <a:p>
            <a:r>
              <a:rPr lang="en-IN" dirty="0"/>
              <a:t>Performance Evaluation</a:t>
            </a:r>
          </a:p>
        </p:txBody>
      </p:sp>
      <p:sp>
        <p:nvSpPr>
          <p:cNvPr id="3" name="Content Placeholder 2">
            <a:extLst>
              <a:ext uri="{FF2B5EF4-FFF2-40B4-BE49-F238E27FC236}">
                <a16:creationId xmlns:a16="http://schemas.microsoft.com/office/drawing/2014/main" id="{BC49348F-039B-53F7-47F2-DA9EABF12778}"/>
              </a:ext>
            </a:extLst>
          </p:cNvPr>
          <p:cNvSpPr>
            <a:spLocks noGrp="1"/>
          </p:cNvSpPr>
          <p:nvPr>
            <p:ph idx="1"/>
          </p:nvPr>
        </p:nvSpPr>
        <p:spPr/>
        <p:txBody>
          <a:bodyPr>
            <a:normAutofit/>
          </a:bodyPr>
          <a:lstStyle/>
          <a:p>
            <a:r>
              <a:rPr lang="en-IN" sz="2400" dirty="0">
                <a:solidFill>
                  <a:schemeClr val="tx1"/>
                </a:solidFill>
              </a:rPr>
              <a:t>Evaluation is a systematic determination of a subject’s merit, worth and significance, using criteria governed by a set of standards.</a:t>
            </a:r>
          </a:p>
          <a:p>
            <a:r>
              <a:rPr lang="en-IN" sz="2400" dirty="0">
                <a:solidFill>
                  <a:schemeClr val="tx1"/>
                </a:solidFill>
              </a:rPr>
              <a:t>It ascertain the degree of achievement in regard to the aim and objectives and results of any such action that has been completed</a:t>
            </a:r>
          </a:p>
          <a:p>
            <a:r>
              <a:rPr lang="en-IN" sz="2400" dirty="0">
                <a:solidFill>
                  <a:schemeClr val="tx1"/>
                </a:solidFill>
              </a:rPr>
              <a:t>Evaluation of information retrieval system measure which of the two existing system perform better and  try to assess how the level of performance of a given can be improved.</a:t>
            </a:r>
          </a:p>
        </p:txBody>
      </p:sp>
    </p:spTree>
    <p:extLst>
      <p:ext uri="{BB962C8B-B14F-4D97-AF65-F5344CB8AC3E}">
        <p14:creationId xmlns:p14="http://schemas.microsoft.com/office/powerpoint/2010/main" val="291533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4D47-5B5D-040F-0570-C73035599741}"/>
              </a:ext>
            </a:extLst>
          </p:cNvPr>
          <p:cNvSpPr>
            <a:spLocks noGrp="1"/>
          </p:cNvSpPr>
          <p:nvPr>
            <p:ph type="title"/>
          </p:nvPr>
        </p:nvSpPr>
        <p:spPr/>
        <p:txBody>
          <a:bodyPr/>
          <a:lstStyle/>
          <a:p>
            <a:r>
              <a:rPr lang="en-IN" dirty="0"/>
              <a:t>(continues…)</a:t>
            </a:r>
          </a:p>
        </p:txBody>
      </p:sp>
      <p:pic>
        <p:nvPicPr>
          <p:cNvPr id="5" name="Content Placeholder 4">
            <a:extLst>
              <a:ext uri="{FF2B5EF4-FFF2-40B4-BE49-F238E27FC236}">
                <a16:creationId xmlns:a16="http://schemas.microsoft.com/office/drawing/2014/main" id="{F1A4911D-7927-48DF-747D-C0C03D23E9EB}"/>
              </a:ext>
            </a:extLst>
          </p:cNvPr>
          <p:cNvPicPr>
            <a:picLocks noGrp="1" noChangeAspect="1"/>
          </p:cNvPicPr>
          <p:nvPr>
            <p:ph idx="1"/>
          </p:nvPr>
        </p:nvPicPr>
        <p:blipFill>
          <a:blip r:embed="rId2"/>
          <a:stretch>
            <a:fillRect/>
          </a:stretch>
        </p:blipFill>
        <p:spPr>
          <a:xfrm>
            <a:off x="4206240" y="944880"/>
            <a:ext cx="7203440" cy="4500880"/>
          </a:xfrm>
        </p:spPr>
      </p:pic>
      <p:graphicFrame>
        <p:nvGraphicFramePr>
          <p:cNvPr id="6" name="Table 5">
            <a:extLst>
              <a:ext uri="{FF2B5EF4-FFF2-40B4-BE49-F238E27FC236}">
                <a16:creationId xmlns:a16="http://schemas.microsoft.com/office/drawing/2014/main" id="{268D4F90-1AB3-F5EA-1D80-BC706A2E35CC}"/>
              </a:ext>
            </a:extLst>
          </p:cNvPr>
          <p:cNvGraphicFramePr>
            <a:graphicFrameLocks noGrp="1"/>
          </p:cNvGraphicFramePr>
          <p:nvPr>
            <p:extLst>
              <p:ext uri="{D42A27DB-BD31-4B8C-83A1-F6EECF244321}">
                <p14:modId xmlns:p14="http://schemas.microsoft.com/office/powerpoint/2010/main" val="1147023939"/>
              </p:ext>
            </p:extLst>
          </p:nvPr>
        </p:nvGraphicFramePr>
        <p:xfrm>
          <a:off x="5705946" y="5353936"/>
          <a:ext cx="3657600" cy="1280160"/>
        </p:xfrm>
        <a:graphic>
          <a:graphicData uri="http://schemas.openxmlformats.org/drawingml/2006/table">
            <a:tbl>
              <a:tblPr/>
              <a:tblGrid>
                <a:gridCol w="3657600">
                  <a:extLst>
                    <a:ext uri="{9D8B030D-6E8A-4147-A177-3AD203B41FA5}">
                      <a16:colId xmlns:a16="http://schemas.microsoft.com/office/drawing/2014/main" val="2360379788"/>
                    </a:ext>
                  </a:extLst>
                </a:gridCol>
              </a:tblGrid>
              <a:tr h="0">
                <a:tc>
                  <a:txBody>
                    <a:bodyPr/>
                    <a:lstStyle/>
                    <a:p>
                      <a:r>
                        <a:rPr lang="en-US" dirty="0"/>
                        <a:t>Figure: The </a:t>
                      </a:r>
                      <a:r>
                        <a:rPr lang="en-US" dirty="0" err="1"/>
                        <a:t>MeSHBrowse</a:t>
                      </a:r>
                      <a:r>
                        <a:rPr lang="en-US" dirty="0"/>
                        <a:t> interface for viewing category labels hierarchically .</a:t>
                      </a:r>
                    </a:p>
                  </a:txBody>
                  <a:tcPr anchor="ctr"/>
                </a:tc>
                <a:extLst>
                  <a:ext uri="{0D108BD9-81ED-4DB2-BD59-A6C34878D82A}">
                    <a16:rowId xmlns:a16="http://schemas.microsoft.com/office/drawing/2014/main" val="1189597436"/>
                  </a:ext>
                </a:extLst>
              </a:tr>
              <a:tr h="0">
                <a:tc>
                  <a:txBody>
                    <a:bodyPr/>
                    <a:lstStyle/>
                    <a:p>
                      <a:endParaRPr lang="en-IN" dirty="0"/>
                    </a:p>
                  </a:txBody>
                  <a:tcPr anchor="ctr">
                    <a:lnL>
                      <a:noFill/>
                    </a:lnL>
                    <a:lnR>
                      <a:noFill/>
                    </a:lnR>
                    <a:lnB>
                      <a:noFill/>
                    </a:lnB>
                  </a:tcPr>
                </a:tc>
                <a:extLst>
                  <a:ext uri="{0D108BD9-81ED-4DB2-BD59-A6C34878D82A}">
                    <a16:rowId xmlns:a16="http://schemas.microsoft.com/office/drawing/2014/main" val="455201712"/>
                  </a:ext>
                </a:extLst>
              </a:tr>
            </a:tbl>
          </a:graphicData>
        </a:graphic>
      </p:graphicFrame>
      <p:sp>
        <p:nvSpPr>
          <p:cNvPr id="7" name="Rectangle 1">
            <a:extLst>
              <a:ext uri="{FF2B5EF4-FFF2-40B4-BE49-F238E27FC236}">
                <a16:creationId xmlns:a16="http://schemas.microsoft.com/office/drawing/2014/main" id="{4DC5D6DF-AAB8-28ED-E88A-D902471B2667}"/>
              </a:ext>
            </a:extLst>
          </p:cNvPr>
          <p:cNvSpPr>
            <a:spLocks noChangeArrowheads="1"/>
          </p:cNvSpPr>
          <p:nvPr/>
        </p:nvSpPr>
        <p:spPr bwMode="auto">
          <a:xfrm>
            <a:off x="5705946" y="5354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20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A200-A2E7-BFE1-17E4-3D64FB681FF2}"/>
              </a:ext>
            </a:extLst>
          </p:cNvPr>
          <p:cNvSpPr>
            <a:spLocks noGrp="1"/>
          </p:cNvSpPr>
          <p:nvPr>
            <p:ph type="title"/>
          </p:nvPr>
        </p:nvSpPr>
        <p:spPr/>
        <p:txBody>
          <a:bodyPr/>
          <a:lstStyle/>
          <a:p>
            <a:r>
              <a:rPr lang="en-IN" dirty="0"/>
              <a:t>(continues…)</a:t>
            </a:r>
          </a:p>
        </p:txBody>
      </p:sp>
      <p:pic>
        <p:nvPicPr>
          <p:cNvPr id="5" name="Content Placeholder 4">
            <a:extLst>
              <a:ext uri="{FF2B5EF4-FFF2-40B4-BE49-F238E27FC236}">
                <a16:creationId xmlns:a16="http://schemas.microsoft.com/office/drawing/2014/main" id="{05F6C3F2-FD22-EA22-2576-3024C2B22D0C}"/>
              </a:ext>
            </a:extLst>
          </p:cNvPr>
          <p:cNvPicPr>
            <a:picLocks noGrp="1" noChangeAspect="1"/>
          </p:cNvPicPr>
          <p:nvPr>
            <p:ph idx="1"/>
          </p:nvPr>
        </p:nvPicPr>
        <p:blipFill>
          <a:blip r:embed="rId2"/>
          <a:stretch>
            <a:fillRect/>
          </a:stretch>
        </p:blipFill>
        <p:spPr>
          <a:xfrm>
            <a:off x="3868738" y="558801"/>
            <a:ext cx="7315200" cy="4754880"/>
          </a:xfrm>
        </p:spPr>
      </p:pic>
      <p:graphicFrame>
        <p:nvGraphicFramePr>
          <p:cNvPr id="6" name="Table 5">
            <a:extLst>
              <a:ext uri="{FF2B5EF4-FFF2-40B4-BE49-F238E27FC236}">
                <a16:creationId xmlns:a16="http://schemas.microsoft.com/office/drawing/2014/main" id="{0AE65E60-3A48-7A6E-5C16-B4591BFF7D0E}"/>
              </a:ext>
            </a:extLst>
          </p:cNvPr>
          <p:cNvGraphicFramePr>
            <a:graphicFrameLocks noGrp="1"/>
          </p:cNvGraphicFramePr>
          <p:nvPr>
            <p:extLst>
              <p:ext uri="{D42A27DB-BD31-4B8C-83A1-F6EECF244321}">
                <p14:modId xmlns:p14="http://schemas.microsoft.com/office/powerpoint/2010/main" val="3101109133"/>
              </p:ext>
            </p:extLst>
          </p:nvPr>
        </p:nvGraphicFramePr>
        <p:xfrm>
          <a:off x="4862666" y="5313681"/>
          <a:ext cx="3657600" cy="1554480"/>
        </p:xfrm>
        <a:graphic>
          <a:graphicData uri="http://schemas.openxmlformats.org/drawingml/2006/table">
            <a:tbl>
              <a:tblPr/>
              <a:tblGrid>
                <a:gridCol w="3657600">
                  <a:extLst>
                    <a:ext uri="{9D8B030D-6E8A-4147-A177-3AD203B41FA5}">
                      <a16:colId xmlns:a16="http://schemas.microsoft.com/office/drawing/2014/main" val="654307878"/>
                    </a:ext>
                  </a:extLst>
                </a:gridCol>
              </a:tblGrid>
              <a:tr h="0">
                <a:tc>
                  <a:txBody>
                    <a:bodyPr/>
                    <a:lstStyle/>
                    <a:p>
                      <a:r>
                        <a:rPr lang="en-US" dirty="0"/>
                        <a:t>Figure: The </a:t>
                      </a:r>
                      <a:r>
                        <a:rPr lang="en-US" dirty="0" err="1"/>
                        <a:t>HiBrowse</a:t>
                      </a:r>
                      <a:r>
                        <a:rPr lang="en-US" dirty="0"/>
                        <a:t> interface for viewing category labels hierarchically and according to facets .</a:t>
                      </a:r>
                    </a:p>
                  </a:txBody>
                  <a:tcPr anchor="ctr"/>
                </a:tc>
                <a:extLst>
                  <a:ext uri="{0D108BD9-81ED-4DB2-BD59-A6C34878D82A}">
                    <a16:rowId xmlns:a16="http://schemas.microsoft.com/office/drawing/2014/main" val="3937982960"/>
                  </a:ext>
                </a:extLst>
              </a:tr>
              <a:tr h="0">
                <a:tc>
                  <a:txBody>
                    <a:bodyPr/>
                    <a:lstStyle/>
                    <a:p>
                      <a:endParaRPr lang="en-IN" dirty="0"/>
                    </a:p>
                  </a:txBody>
                  <a:tcPr anchor="ctr">
                    <a:lnL>
                      <a:noFill/>
                    </a:lnL>
                    <a:lnR>
                      <a:noFill/>
                    </a:lnR>
                    <a:lnB>
                      <a:noFill/>
                    </a:lnB>
                  </a:tcPr>
                </a:tc>
                <a:extLst>
                  <a:ext uri="{0D108BD9-81ED-4DB2-BD59-A6C34878D82A}">
                    <a16:rowId xmlns:a16="http://schemas.microsoft.com/office/drawing/2014/main" val="1374086499"/>
                  </a:ext>
                </a:extLst>
              </a:tr>
            </a:tbl>
          </a:graphicData>
        </a:graphic>
      </p:graphicFrame>
      <p:sp>
        <p:nvSpPr>
          <p:cNvPr id="7" name="Rectangle 1">
            <a:extLst>
              <a:ext uri="{FF2B5EF4-FFF2-40B4-BE49-F238E27FC236}">
                <a16:creationId xmlns:a16="http://schemas.microsoft.com/office/drawing/2014/main" id="{DCBD13BB-DEFF-7E4B-FB24-BA8C32417F02}"/>
              </a:ext>
            </a:extLst>
          </p:cNvPr>
          <p:cNvSpPr>
            <a:spLocks noChangeArrowheads="1"/>
          </p:cNvSpPr>
          <p:nvPr/>
        </p:nvSpPr>
        <p:spPr bwMode="auto">
          <a:xfrm>
            <a:off x="4862666" y="53130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7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AF96-B796-6515-B7E1-23A1712246E1}"/>
              </a:ext>
            </a:extLst>
          </p:cNvPr>
          <p:cNvSpPr>
            <a:spLocks noGrp="1"/>
          </p:cNvSpPr>
          <p:nvPr>
            <p:ph type="title"/>
          </p:nvPr>
        </p:nvSpPr>
        <p:spPr/>
        <p:txBody>
          <a:bodyPr/>
          <a:lstStyle/>
          <a:p>
            <a:r>
              <a:rPr lang="en-IN" dirty="0"/>
              <a:t>Starting points:- </a:t>
            </a:r>
            <a:r>
              <a:rPr lang="en-IN" dirty="0" err="1"/>
              <a:t>AutomaticallyDerived</a:t>
            </a:r>
            <a:r>
              <a:rPr lang="en-IN" dirty="0"/>
              <a:t> Collection Overviews</a:t>
            </a:r>
          </a:p>
        </p:txBody>
      </p:sp>
      <p:sp>
        <p:nvSpPr>
          <p:cNvPr id="3" name="Content Placeholder 2">
            <a:extLst>
              <a:ext uri="{FF2B5EF4-FFF2-40B4-BE49-F238E27FC236}">
                <a16:creationId xmlns:a16="http://schemas.microsoft.com/office/drawing/2014/main" id="{34CA1482-AAFE-F75C-E8A0-2BAF3858EB44}"/>
              </a:ext>
            </a:extLst>
          </p:cNvPr>
          <p:cNvSpPr>
            <a:spLocks noGrp="1"/>
          </p:cNvSpPr>
          <p:nvPr>
            <p:ph sz="half" idx="1"/>
          </p:nvPr>
        </p:nvSpPr>
        <p:spPr>
          <a:xfrm>
            <a:off x="3525520" y="762000"/>
            <a:ext cx="3817112" cy="5781040"/>
          </a:xfrm>
        </p:spPr>
        <p:txBody>
          <a:bodyPr>
            <a:normAutofit lnSpcReduction="10000"/>
          </a:bodyPr>
          <a:lstStyle/>
          <a:p>
            <a:r>
              <a:rPr lang="en-US" b="0" i="0" dirty="0">
                <a:solidFill>
                  <a:srgbClr val="000000"/>
                </a:solidFill>
                <a:effectLst/>
                <a:latin typeface="Times New Roman" panose="02020603050405020304" pitchFamily="18" charset="0"/>
              </a:rPr>
              <a:t>Many attempts to display overview information have focused on automatically extracting the most common general themes that occur within the collection. These themes are derived via the use of unsupervised analysis methods, usually variants of document clustering.</a:t>
            </a:r>
          </a:p>
          <a:p>
            <a:r>
              <a:rPr lang="en-US" b="0" i="0" dirty="0">
                <a:solidFill>
                  <a:srgbClr val="000000"/>
                </a:solidFill>
                <a:effectLst/>
                <a:latin typeface="Times New Roman" panose="02020603050405020304" pitchFamily="18" charset="0"/>
              </a:rPr>
              <a:t> Clustering organizes documents into groups based on similarity to one another; the centroids of the clusters determine the themes in the collections.</a:t>
            </a:r>
          </a:p>
          <a:p>
            <a:r>
              <a:rPr lang="en-US" b="0" i="0" dirty="0">
                <a:solidFill>
                  <a:srgbClr val="000000"/>
                </a:solidFill>
                <a:effectLst/>
                <a:latin typeface="Times New Roman" panose="02020603050405020304" pitchFamily="18" charset="0"/>
              </a:rPr>
              <a:t>The Scatter/Gather browsing paradigm clusters documents into topically-coherent groups, and presents descriptive textual summaries to the user</a:t>
            </a:r>
          </a:p>
          <a:p>
            <a:endParaRPr lang="en-IN" dirty="0"/>
          </a:p>
        </p:txBody>
      </p:sp>
      <p:pic>
        <p:nvPicPr>
          <p:cNvPr id="6" name="Content Placeholder 5">
            <a:extLst>
              <a:ext uri="{FF2B5EF4-FFF2-40B4-BE49-F238E27FC236}">
                <a16:creationId xmlns:a16="http://schemas.microsoft.com/office/drawing/2014/main" id="{F83422DA-B80D-3D64-2656-08DE20F3BDCF}"/>
              </a:ext>
            </a:extLst>
          </p:cNvPr>
          <p:cNvPicPr>
            <a:picLocks noGrp="1" noChangeAspect="1"/>
          </p:cNvPicPr>
          <p:nvPr>
            <p:ph sz="half" idx="2"/>
          </p:nvPr>
        </p:nvPicPr>
        <p:blipFill>
          <a:blip r:embed="rId2"/>
          <a:stretch>
            <a:fillRect/>
          </a:stretch>
        </p:blipFill>
        <p:spPr>
          <a:xfrm>
            <a:off x="7342632" y="762000"/>
            <a:ext cx="4341368" cy="5576068"/>
          </a:xfrm>
        </p:spPr>
      </p:pic>
    </p:spTree>
    <p:extLst>
      <p:ext uri="{BB962C8B-B14F-4D97-AF65-F5344CB8AC3E}">
        <p14:creationId xmlns:p14="http://schemas.microsoft.com/office/powerpoint/2010/main" val="933996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A27-7349-29F3-524B-29F0F1666BF4}"/>
              </a:ext>
            </a:extLst>
          </p:cNvPr>
          <p:cNvSpPr>
            <a:spLocks noGrp="1"/>
          </p:cNvSpPr>
          <p:nvPr>
            <p:ph type="title"/>
          </p:nvPr>
        </p:nvSpPr>
        <p:spPr/>
        <p:txBody>
          <a:bodyPr/>
          <a:lstStyle/>
          <a:p>
            <a:r>
              <a:rPr lang="en-IN" dirty="0"/>
              <a:t>Query</a:t>
            </a:r>
            <a:br>
              <a:rPr lang="en-IN" dirty="0"/>
            </a:br>
            <a:r>
              <a:rPr lang="en-IN" dirty="0"/>
              <a:t>Specification</a:t>
            </a:r>
          </a:p>
        </p:txBody>
      </p:sp>
      <p:sp>
        <p:nvSpPr>
          <p:cNvPr id="4" name="Content Placeholder 3">
            <a:extLst>
              <a:ext uri="{FF2B5EF4-FFF2-40B4-BE49-F238E27FC236}">
                <a16:creationId xmlns:a16="http://schemas.microsoft.com/office/drawing/2014/main" id="{B9EDCFA0-F40E-468B-8416-C03AAF63A0F1}"/>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To formulate a query, a user must select collections, metadata descriptions, or information sets against which the query is to be matched, and must specify words, phrases, descriptors, or other kinds of information that can be compared to or matched against the information in the collections. </a:t>
            </a:r>
          </a:p>
          <a:p>
            <a:r>
              <a:rPr lang="en-US" b="0" i="0" dirty="0">
                <a:solidFill>
                  <a:srgbClr val="000000"/>
                </a:solidFill>
                <a:effectLst/>
                <a:latin typeface="Times New Roman" panose="02020603050405020304" pitchFamily="18" charset="0"/>
              </a:rPr>
              <a:t>As a result, the system creates a set of documents, metadata, or other information type that match the query specification in some sense and displays the results to the user in some form</a:t>
            </a:r>
            <a:endParaRPr lang="en-IN" dirty="0"/>
          </a:p>
        </p:txBody>
      </p:sp>
    </p:spTree>
    <p:extLst>
      <p:ext uri="{BB962C8B-B14F-4D97-AF65-F5344CB8AC3E}">
        <p14:creationId xmlns:p14="http://schemas.microsoft.com/office/powerpoint/2010/main" val="346506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727-463F-246A-EF09-D4E6A5674F5B}"/>
              </a:ext>
            </a:extLst>
          </p:cNvPr>
          <p:cNvSpPr>
            <a:spLocks noGrp="1"/>
          </p:cNvSpPr>
          <p:nvPr>
            <p:ph type="title"/>
          </p:nvPr>
        </p:nvSpPr>
        <p:spPr/>
        <p:txBody>
          <a:bodyPr/>
          <a:lstStyle/>
          <a:p>
            <a:r>
              <a:rPr lang="en-IN" dirty="0"/>
              <a:t>Boolean Queries</a:t>
            </a:r>
          </a:p>
        </p:txBody>
      </p:sp>
      <p:sp>
        <p:nvSpPr>
          <p:cNvPr id="3" name="Content Placeholder 2">
            <a:extLst>
              <a:ext uri="{FF2B5EF4-FFF2-40B4-BE49-F238E27FC236}">
                <a16:creationId xmlns:a16="http://schemas.microsoft.com/office/drawing/2014/main" id="{73CDCF1F-D857-9820-B966-9575B452E7A4}"/>
              </a:ext>
            </a:extLst>
          </p:cNvPr>
          <p:cNvSpPr>
            <a:spLocks noGrp="1"/>
          </p:cNvSpPr>
          <p:nvPr>
            <p:ph idx="1"/>
          </p:nvPr>
        </p:nvSpPr>
        <p:spPr/>
        <p:txBody>
          <a:bodyPr>
            <a:normAutofit/>
          </a:bodyPr>
          <a:lstStyle/>
          <a:p>
            <a:r>
              <a:rPr lang="en-US" b="0" i="0" dirty="0">
                <a:solidFill>
                  <a:srgbClr val="000000"/>
                </a:solidFill>
                <a:effectLst/>
                <a:latin typeface="Times New Roman" panose="02020603050405020304" pitchFamily="18" charset="0"/>
              </a:rPr>
              <a:t>Boolean queries are problematic for several reasons. Foremost among these is that most people find the basic syntax counter-intuitive. Many English-speaking users assume everyday semantics are associated with Boolean operators when expressed using the English words AND </a:t>
            </a:r>
            <a:r>
              <a:rPr lang="en-US" b="0" i="0" dirty="0" err="1">
                <a:solidFill>
                  <a:srgbClr val="000000"/>
                </a:solidFill>
                <a:effectLst/>
                <a:latin typeface="Times New Roman" panose="02020603050405020304" pitchFamily="18" charset="0"/>
              </a:rPr>
              <a:t>and</a:t>
            </a:r>
            <a:r>
              <a:rPr lang="en-US" b="0" i="0" dirty="0">
                <a:solidFill>
                  <a:srgbClr val="000000"/>
                </a:solidFill>
                <a:effectLst/>
                <a:latin typeface="Times New Roman" panose="02020603050405020304" pitchFamily="18" charset="0"/>
              </a:rPr>
              <a:t> OR, rather than their logical equivalents. To inexperienced users, using AND implies the widening of the scope of the query, because more kinds of information are being requested. For instance, `dogs and cats' may imply a request for documents about dogs and documents about cats, rather than documents about both topics at once. `Tea or coffee' can imply a mutually exclusive choice in everyday language. </a:t>
            </a:r>
            <a:endParaRPr lang="en-IN" dirty="0"/>
          </a:p>
        </p:txBody>
      </p:sp>
    </p:spTree>
    <p:extLst>
      <p:ext uri="{BB962C8B-B14F-4D97-AF65-F5344CB8AC3E}">
        <p14:creationId xmlns:p14="http://schemas.microsoft.com/office/powerpoint/2010/main" val="406176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7DA3-319B-9509-BF21-89CB5592EF80}"/>
              </a:ext>
            </a:extLst>
          </p:cNvPr>
          <p:cNvSpPr>
            <a:spLocks noGrp="1"/>
          </p:cNvSpPr>
          <p:nvPr>
            <p:ph type="title"/>
          </p:nvPr>
        </p:nvSpPr>
        <p:spPr/>
        <p:txBody>
          <a:bodyPr/>
          <a:lstStyle/>
          <a:p>
            <a:r>
              <a:rPr lang="en-IN" dirty="0"/>
              <a:t>From Command Lines to Form and Menus.</a:t>
            </a:r>
          </a:p>
        </p:txBody>
      </p:sp>
      <p:sp>
        <p:nvSpPr>
          <p:cNvPr id="5" name="Rectangle 2">
            <a:extLst>
              <a:ext uri="{FF2B5EF4-FFF2-40B4-BE49-F238E27FC236}">
                <a16:creationId xmlns:a16="http://schemas.microsoft.com/office/drawing/2014/main" id="{6580263F-2089-B9D2-BE87-D4B189CA61FB}"/>
              </a:ext>
            </a:extLst>
          </p:cNvPr>
          <p:cNvSpPr>
            <a:spLocks noGrp="1" noChangeArrowheads="1"/>
          </p:cNvSpPr>
          <p:nvPr>
            <p:ph idx="1"/>
          </p:nvPr>
        </p:nvSpPr>
        <p:spPr bwMode="auto">
          <a:xfrm>
            <a:off x="3869269" y="777554"/>
            <a:ext cx="8322732"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Boolean query specification in online bibliographic systems is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arbitrariness of the syntax and the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contextlessness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nature of the TTY-based interface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which they are predominantly available. Typically input is typed at a prompt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of a form something like the following: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COMMAND ATTRIBUTE value {BOOLEAN-OPERATOR ATTRIBUTE value}*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FIND PA </a:t>
            </a:r>
            <a:r>
              <a:rPr kumimoji="0" lang="en-US" altLang="en-US" sz="1800" b="0" i="0" u="none" strike="noStrike" cap="none" normalizeH="0" baseline="0" dirty="0" err="1">
                <a:ln>
                  <a:noFill/>
                </a:ln>
                <a:solidFill>
                  <a:schemeClr val="tx1"/>
                </a:solidFill>
                <a:effectLst/>
                <a:latin typeface="Arial" panose="020B0604020202020204" pitchFamily="34" charset="0"/>
              </a:rPr>
              <a:t>darwin</a:t>
            </a:r>
            <a:r>
              <a:rPr kumimoji="0" lang="en-US" altLang="en-US" sz="1800" b="0" i="0" u="none" strike="noStrike" cap="none" normalizeH="0" baseline="0" dirty="0">
                <a:ln>
                  <a:noFill/>
                </a:ln>
                <a:solidFill>
                  <a:schemeClr val="tx1"/>
                </a:solidFill>
                <a:effectLst/>
                <a:latin typeface="Arial" panose="020B0604020202020204" pitchFamily="34" charset="0"/>
              </a:rPr>
              <a:t> AND TW species OR TW descent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FIND TW Mt St. Helens AND DATE 1981 </a:t>
            </a:r>
          </a:p>
          <a:p>
            <a:pPr>
              <a:lnSpc>
                <a:spcPct val="100000"/>
              </a:lnSpc>
              <a:buClrTx/>
            </a:pPr>
            <a:r>
              <a:rPr lang="en-US" sz="1600" i="0" dirty="0">
                <a:solidFill>
                  <a:srgbClr val="000000"/>
                </a:solidFill>
                <a:effectLst/>
                <a:latin typeface="Times New Roman" panose="02020603050405020304" pitchFamily="18" charset="0"/>
              </a:rPr>
              <a:t> The user must remember the commands and attribute names, which are easily forgotten </a:t>
            </a:r>
          </a:p>
          <a:p>
            <a:pPr marL="0" indent="0">
              <a:lnSpc>
                <a:spcPct val="100000"/>
              </a:lnSpc>
              <a:buClrTx/>
              <a:buNone/>
            </a:pPr>
            <a:r>
              <a:rPr lang="en-US" sz="1600" i="0" dirty="0">
                <a:solidFill>
                  <a:srgbClr val="000000"/>
                </a:solidFill>
                <a:effectLst/>
                <a:latin typeface="Times New Roman" panose="02020603050405020304" pitchFamily="18" charset="0"/>
              </a:rPr>
              <a:t>between usages of the system . Compounding this problem, despite the fact that</a:t>
            </a:r>
          </a:p>
          <a:p>
            <a:pPr marL="0" indent="0">
              <a:lnSpc>
                <a:spcPct val="100000"/>
              </a:lnSpc>
              <a:buClrTx/>
              <a:buNone/>
            </a:pPr>
            <a:r>
              <a:rPr lang="en-US" sz="1600" dirty="0">
                <a:solidFill>
                  <a:srgbClr val="000000"/>
                </a:solidFill>
                <a:latin typeface="Times New Roman" panose="02020603050405020304" pitchFamily="18" charset="0"/>
              </a:rPr>
              <a:t>4</a:t>
            </a:r>
            <a:r>
              <a:rPr lang="en-US" sz="1600" i="0" dirty="0">
                <a:solidFill>
                  <a:srgbClr val="000000"/>
                </a:solidFill>
                <a:effectLst/>
                <a:latin typeface="Times New Roman" panose="02020603050405020304" pitchFamily="18" charset="0"/>
              </a:rPr>
              <a:t> the command languages for the two main online bibliographic systems at UC Berkeley have </a:t>
            </a:r>
          </a:p>
          <a:p>
            <a:pPr marL="0" indent="0">
              <a:lnSpc>
                <a:spcPct val="100000"/>
              </a:lnSpc>
              <a:buClrTx/>
              <a:buNone/>
            </a:pPr>
            <a:r>
              <a:rPr lang="en-US" sz="1600" i="0" dirty="0">
                <a:solidFill>
                  <a:srgbClr val="000000"/>
                </a:solidFill>
                <a:effectLst/>
                <a:latin typeface="Times New Roman" panose="02020603050405020304" pitchFamily="18" charset="0"/>
              </a:rPr>
              <a:t>different but very similar syntaxes, after more than ten years one of the systems still reports an </a:t>
            </a:r>
          </a:p>
          <a:p>
            <a:pPr marL="0" indent="0">
              <a:lnSpc>
                <a:spcPct val="100000"/>
              </a:lnSpc>
              <a:buClrTx/>
              <a:buNone/>
            </a:pPr>
            <a:r>
              <a:rPr lang="en-US" sz="1600" i="0" dirty="0">
                <a:solidFill>
                  <a:srgbClr val="000000"/>
                </a:solidFill>
                <a:effectLst/>
                <a:latin typeface="Times New Roman" panose="02020603050405020304" pitchFamily="18" charset="0"/>
              </a:rPr>
              <a:t>error if the author field </a:t>
            </a:r>
            <a:r>
              <a:rPr lang="en-US" sz="1600" dirty="0">
                <a:solidFill>
                  <a:srgbClr val="000000"/>
                </a:solidFill>
                <a:latin typeface="Times New Roman" panose="02020603050405020304" pitchFamily="18" charset="0"/>
              </a:rPr>
              <a:t> </a:t>
            </a:r>
            <a:r>
              <a:rPr lang="en-US" sz="1600" i="0" dirty="0">
                <a:solidFill>
                  <a:srgbClr val="000000"/>
                </a:solidFill>
                <a:effectLst/>
                <a:latin typeface="Times New Roman" panose="02020603050405020304" pitchFamily="18" charset="0"/>
              </a:rPr>
              <a:t>is specified as PA instead of PN, as is done in the other system. </a:t>
            </a:r>
          </a:p>
          <a:p>
            <a:pPr marL="0" indent="0">
              <a:lnSpc>
                <a:spcPct val="100000"/>
              </a:lnSpc>
              <a:buClrTx/>
              <a:buNone/>
            </a:pPr>
            <a:r>
              <a:rPr lang="en-US" sz="1600" i="0" dirty="0">
                <a:solidFill>
                  <a:srgbClr val="000000"/>
                </a:solidFill>
                <a:effectLst/>
                <a:latin typeface="Times New Roman" panose="02020603050405020304" pitchFamily="18" charset="0"/>
              </a:rPr>
              <a:t>This lack of flexibility in the syntax is characteristic of interfaces designed to suit the system </a:t>
            </a:r>
          </a:p>
          <a:p>
            <a:pPr marL="0" indent="0">
              <a:lnSpc>
                <a:spcPct val="100000"/>
              </a:lnSpc>
              <a:buClrTx/>
              <a:buNone/>
            </a:pPr>
            <a:r>
              <a:rPr lang="en-US" sz="1600" i="0" dirty="0">
                <a:solidFill>
                  <a:srgbClr val="000000"/>
                </a:solidFill>
                <a:effectLst/>
                <a:latin typeface="Times New Roman" panose="02020603050405020304" pitchFamily="18" charset="0"/>
              </a:rPr>
              <a:t>rather than its users.</a:t>
            </a:r>
          </a:p>
          <a:p>
            <a:pPr>
              <a:lnSpc>
                <a:spcPct val="100000"/>
              </a:lnSpc>
              <a:buClrTx/>
            </a:pPr>
            <a:r>
              <a:rPr lang="en-US" sz="1600" i="0" dirty="0">
                <a:solidFill>
                  <a:srgbClr val="000000"/>
                </a:solidFill>
                <a:effectLst/>
                <a:latin typeface="Times New Roman" panose="02020603050405020304" pitchFamily="18" charset="0"/>
              </a:rPr>
              <a:t>Bit-mapped displays are an improvement over command-line interface, but do not solve</a:t>
            </a:r>
          </a:p>
          <a:p>
            <a:pPr marL="0" indent="0">
              <a:lnSpc>
                <a:spcPct val="100000"/>
              </a:lnSpc>
              <a:buClrTx/>
              <a:buNone/>
            </a:pPr>
            <a:r>
              <a:rPr lang="en-US" sz="1600" i="0" dirty="0">
                <a:solidFill>
                  <a:srgbClr val="000000"/>
                </a:solidFill>
                <a:effectLst/>
                <a:latin typeface="Times New Roman" panose="02020603050405020304" pitchFamily="18" charset="0"/>
              </a:rPr>
              <a:t> all the problems. For example, a blank entry form is in some ways not much better than a TTY</a:t>
            </a:r>
          </a:p>
          <a:p>
            <a:pPr marL="0" indent="0">
              <a:lnSpc>
                <a:spcPct val="100000"/>
              </a:lnSpc>
              <a:buClrTx/>
              <a:buNone/>
            </a:pPr>
            <a:r>
              <a:rPr lang="en-US" sz="1600" i="0" dirty="0">
                <a:solidFill>
                  <a:srgbClr val="000000"/>
                </a:solidFill>
                <a:effectLst/>
                <a:latin typeface="Times New Roman" panose="02020603050405020304" pitchFamily="18" charset="0"/>
              </a:rPr>
              <a:t> prompt, because it does not provide the user with clues about what kinds of terms should be entered.</a:t>
            </a:r>
            <a:endParaRPr lang="en-US"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6344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40EC-3A9E-389B-E52A-D9A28CFB4083}"/>
              </a:ext>
            </a:extLst>
          </p:cNvPr>
          <p:cNvSpPr>
            <a:spLocks noGrp="1"/>
          </p:cNvSpPr>
          <p:nvPr>
            <p:ph type="title"/>
          </p:nvPr>
        </p:nvSpPr>
        <p:spPr/>
        <p:txBody>
          <a:bodyPr/>
          <a:lstStyle/>
          <a:p>
            <a:r>
              <a:rPr lang="en-IN" dirty="0"/>
              <a:t>Faceted Queries</a:t>
            </a:r>
          </a:p>
        </p:txBody>
      </p:sp>
      <p:sp>
        <p:nvSpPr>
          <p:cNvPr id="3" name="Content Placeholder 2">
            <a:extLst>
              <a:ext uri="{FF2B5EF4-FFF2-40B4-BE49-F238E27FC236}">
                <a16:creationId xmlns:a16="http://schemas.microsoft.com/office/drawing/2014/main" id="{BF3476A5-F12D-BCA6-96B7-F4FC8BEC1E9E}"/>
              </a:ext>
            </a:extLst>
          </p:cNvPr>
          <p:cNvSpPr>
            <a:spLocks noGrp="1"/>
          </p:cNvSpPr>
          <p:nvPr>
            <p:ph idx="1"/>
          </p:nvPr>
        </p:nvSpPr>
        <p:spPr>
          <a:xfrm>
            <a:off x="3869268" y="721360"/>
            <a:ext cx="7315200" cy="5689600"/>
          </a:xfrm>
        </p:spPr>
        <p:txBody>
          <a:bodyPr>
            <a:normAutofit fontScale="92500" lnSpcReduction="20000"/>
          </a:bodyPr>
          <a:lstStyle/>
          <a:p>
            <a:pPr algn="l"/>
            <a:r>
              <a:rPr lang="en-US" b="0" i="0" dirty="0">
                <a:solidFill>
                  <a:srgbClr val="000000"/>
                </a:solidFill>
                <a:effectLst/>
                <a:latin typeface="Times New Roman" panose="02020603050405020304" pitchFamily="18" charset="0"/>
              </a:rPr>
              <a:t>Yet another problem with Boolean queries is that their strict interpretation tends to yield result sets that are either too large, because the user includes many terms in a disjunct, or are empty, because the user conjoins terms in an effort to reduce the result set. This problem occurs in large part because the user does not know the contents of the collection or the role of terms within the collection.</a:t>
            </a:r>
          </a:p>
          <a:p>
            <a:pPr algn="l"/>
            <a:r>
              <a:rPr lang="en-US" b="0" i="0" dirty="0">
                <a:solidFill>
                  <a:srgbClr val="000000"/>
                </a:solidFill>
                <a:effectLst/>
                <a:latin typeface="Times New Roman" panose="02020603050405020304" pitchFamily="18" charset="0"/>
              </a:rPr>
              <a:t>A common strategy for dealing with this problem, employed in systems with command-line-based interfaces like DIALOG's, is to create a series of short queries, view the number of documents returned for each, and combine those queries that produce a reasonable number of results. For example, in DIALOG, each query produces a resulting set of documents that is assigned an identifying name. Rather than returning a list of titles themselves, DIALOG shows the set number with a listing of the number of matched documents. Titles can be shown by specifying the set number and issuing a command to show the titles. Document sets that are not empty can be referred to by a set name and combined with AND operations to produce new sets. If this set in turn is too small, the user can back up and try a different combination of sets, and this process is repeated in pursuit of producing a reasonably sized document set.</a:t>
            </a:r>
          </a:p>
          <a:p>
            <a:pPr algn="l"/>
            <a:r>
              <a:rPr lang="en-US" b="0" i="0" dirty="0">
                <a:solidFill>
                  <a:srgbClr val="000000"/>
                </a:solidFill>
                <a:effectLst/>
                <a:latin typeface="Times New Roman" panose="02020603050405020304" pitchFamily="18" charset="0"/>
              </a:rPr>
              <a:t>This kind of query formulation is often called a </a:t>
            </a:r>
            <a:r>
              <a:rPr lang="en-US" b="0" i="1" dirty="0">
                <a:solidFill>
                  <a:srgbClr val="000000"/>
                </a:solidFill>
                <a:effectLst/>
                <a:latin typeface="Times New Roman" panose="02020603050405020304" pitchFamily="18" charset="0"/>
              </a:rPr>
              <a:t>faceted</a:t>
            </a:r>
            <a:r>
              <a:rPr lang="en-US" b="0" i="0" dirty="0">
                <a:solidFill>
                  <a:srgbClr val="000000"/>
                </a:solidFill>
                <a:effectLst/>
                <a:latin typeface="Times New Roman" panose="02020603050405020304" pitchFamily="18" charset="0"/>
              </a:rPr>
              <a:t> query, to indicate that the user's query is divided into topics or facets, each of which should be present in the retrieved documents</a:t>
            </a:r>
          </a:p>
          <a:p>
            <a:pPr marL="0" indent="0">
              <a:buNone/>
            </a:pPr>
            <a:endParaRPr lang="en-IN" dirty="0"/>
          </a:p>
        </p:txBody>
      </p:sp>
    </p:spTree>
    <p:extLst>
      <p:ext uri="{BB962C8B-B14F-4D97-AF65-F5344CB8AC3E}">
        <p14:creationId xmlns:p14="http://schemas.microsoft.com/office/powerpoint/2010/main" val="6549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D8C7-D1F0-8FAE-AACD-8D3029BE2E98}"/>
              </a:ext>
            </a:extLst>
          </p:cNvPr>
          <p:cNvSpPr>
            <a:spLocks noGrp="1"/>
          </p:cNvSpPr>
          <p:nvPr>
            <p:ph type="title"/>
          </p:nvPr>
        </p:nvSpPr>
        <p:spPr/>
        <p:txBody>
          <a:bodyPr/>
          <a:lstStyle/>
          <a:p>
            <a:r>
              <a:rPr lang="en-IN" dirty="0"/>
              <a:t>Graphical approaches to query specification</a:t>
            </a:r>
          </a:p>
        </p:txBody>
      </p:sp>
      <p:sp>
        <p:nvSpPr>
          <p:cNvPr id="3" name="Content Placeholder 2">
            <a:extLst>
              <a:ext uri="{FF2B5EF4-FFF2-40B4-BE49-F238E27FC236}">
                <a16:creationId xmlns:a16="http://schemas.microsoft.com/office/drawing/2014/main" id="{D5DFF893-981A-9737-745D-8E6F9350CAE4}"/>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Direct manipulation interfaces provide an alternative to command-line syntax. The properties of direct manipulation are (1) continuous representation of the object of interest, (2) physical actions or button presses instead of complex syntax, and (3) rapid incremental reversible operations whose impact on the object of interest is immediately visible. Direct manipulation interfaces often evoke enthusiasm from users, and for this reason alone it is worth exploring their use. Although they are not without drawbacks, they are easier to use than other methods for many users in many contexts.</a:t>
            </a:r>
          </a:p>
          <a:p>
            <a:pPr algn="l"/>
            <a:r>
              <a:rPr lang="en-US" b="0" i="0" dirty="0">
                <a:solidFill>
                  <a:srgbClr val="000000"/>
                </a:solidFill>
                <a:effectLst/>
                <a:latin typeface="Times New Roman" panose="02020603050405020304" pitchFamily="18" charset="0"/>
              </a:rPr>
              <a:t>Several variations of graphical interfaces, both directly manipulable and static, have been developed for simplifying the specification of Boolean syntax. User studies tend to reveal that these graphical interfaces are more effective in terms of accuracy and speed than command-language counterparts. Three such approaches are described below.</a:t>
            </a:r>
          </a:p>
          <a:p>
            <a:endParaRPr lang="en-IN" dirty="0"/>
          </a:p>
        </p:txBody>
      </p:sp>
    </p:spTree>
    <p:extLst>
      <p:ext uri="{BB962C8B-B14F-4D97-AF65-F5344CB8AC3E}">
        <p14:creationId xmlns:p14="http://schemas.microsoft.com/office/powerpoint/2010/main" val="37205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220-D94E-7DFD-5364-D7004EB282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46D289E-26D5-A2F7-DA04-DB717D6FB2F4}"/>
              </a:ext>
            </a:extLst>
          </p:cNvPr>
          <p:cNvPicPr>
            <a:picLocks noGrp="1" noChangeAspect="1"/>
          </p:cNvPicPr>
          <p:nvPr>
            <p:ph idx="1"/>
          </p:nvPr>
        </p:nvPicPr>
        <p:blipFill>
          <a:blip r:embed="rId2"/>
          <a:stretch>
            <a:fillRect/>
          </a:stretch>
        </p:blipFill>
        <p:spPr>
          <a:xfrm>
            <a:off x="3596641" y="579120"/>
            <a:ext cx="7711440" cy="5354320"/>
          </a:xfrm>
        </p:spPr>
      </p:pic>
      <p:sp>
        <p:nvSpPr>
          <p:cNvPr id="6" name="Rectangle 1">
            <a:extLst>
              <a:ext uri="{FF2B5EF4-FFF2-40B4-BE49-F238E27FC236}">
                <a16:creationId xmlns:a16="http://schemas.microsoft.com/office/drawing/2014/main" id="{D8B6B62A-7A17-8AE5-D146-D9CE229CFA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868CE07-C06E-0693-10C6-A1909D1A79E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0DECF25F-5F48-321F-6E8C-B01F6C5758B8}"/>
              </a:ext>
            </a:extLst>
          </p:cNvPr>
          <p:cNvSpPr>
            <a:spLocks noChangeArrowheads="1"/>
          </p:cNvSpPr>
          <p:nvPr/>
        </p:nvSpPr>
        <p:spPr bwMode="auto">
          <a:xfrm>
            <a:off x="152400" y="650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691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BE81-EF29-D4FE-A260-7E46649845B2}"/>
              </a:ext>
            </a:extLst>
          </p:cNvPr>
          <p:cNvSpPr>
            <a:spLocks noGrp="1"/>
          </p:cNvSpPr>
          <p:nvPr>
            <p:ph type="title"/>
          </p:nvPr>
        </p:nvSpPr>
        <p:spPr/>
        <p:txBody>
          <a:bodyPr/>
          <a:lstStyle/>
          <a:p>
            <a:r>
              <a:rPr lang="en-IN" dirty="0"/>
              <a:t>Phrases and Proximity</a:t>
            </a:r>
            <a:br>
              <a:rPr lang="en-IN" dirty="0"/>
            </a:br>
            <a:endParaRPr lang="en-IN" dirty="0"/>
          </a:p>
        </p:txBody>
      </p:sp>
      <p:sp>
        <p:nvSpPr>
          <p:cNvPr id="3" name="Content Placeholder 2">
            <a:extLst>
              <a:ext uri="{FF2B5EF4-FFF2-40B4-BE49-F238E27FC236}">
                <a16:creationId xmlns:a16="http://schemas.microsoft.com/office/drawing/2014/main" id="{65D88FD6-5FCE-3D63-DA84-15643B48867E}"/>
              </a:ext>
            </a:extLst>
          </p:cNvPr>
          <p:cNvSpPr>
            <a:spLocks noGrp="1"/>
          </p:cNvSpPr>
          <p:nvPr>
            <p:ph idx="1"/>
          </p:nvPr>
        </p:nvSpPr>
        <p:spPr>
          <a:xfrm>
            <a:off x="3869268" y="538480"/>
            <a:ext cx="7315200" cy="6319520"/>
          </a:xfrm>
        </p:spPr>
        <p:txBody>
          <a:bodyPr>
            <a:normAutofit fontScale="92500" lnSpcReduction="20000"/>
          </a:bodyPr>
          <a:lstStyle/>
          <a:p>
            <a:pPr algn="l"/>
            <a:r>
              <a:rPr lang="en-US" b="0" i="0" dirty="0">
                <a:solidFill>
                  <a:srgbClr val="000000"/>
                </a:solidFill>
                <a:effectLst/>
                <a:latin typeface="Times New Roman" panose="02020603050405020304" pitchFamily="18" charset="0"/>
              </a:rPr>
              <a:t>In general, proximity information can be quite effective at improving precision of searches. On the Web, the difference between a single-word query and a two-word exact phrase match can mean the difference between an unmanageable mess of retrieved documents and a short list with mainly relevant documents.</a:t>
            </a:r>
          </a:p>
          <a:p>
            <a:pPr algn="l"/>
            <a:r>
              <a:rPr lang="en-US" b="0" i="0" dirty="0">
                <a:solidFill>
                  <a:srgbClr val="000000"/>
                </a:solidFill>
                <a:effectLst/>
                <a:latin typeface="Times New Roman" panose="02020603050405020304" pitchFamily="18" charset="0"/>
              </a:rPr>
              <a:t>A large number of methods for specifying phrases have been developed. The syntax in LEXIS-</a:t>
            </a:r>
            <a:r>
              <a:rPr lang="en-US" b="0" i="0" dirty="0" err="1">
                <a:solidFill>
                  <a:srgbClr val="000000"/>
                </a:solidFill>
                <a:effectLst/>
                <a:latin typeface="Times New Roman" panose="02020603050405020304" pitchFamily="18" charset="0"/>
              </a:rPr>
              <a:t>NEXISrequires</a:t>
            </a:r>
            <a:r>
              <a:rPr lang="en-US" b="0" i="0" dirty="0">
                <a:solidFill>
                  <a:srgbClr val="000000"/>
                </a:solidFill>
                <a:effectLst/>
                <a:latin typeface="Times New Roman" panose="02020603050405020304" pitchFamily="18" charset="0"/>
              </a:rPr>
              <a:t> the proximity range to be specified with an infix operator. For example, `white w/3 house' means `white within 3 words of house, independent of order.’ </a:t>
            </a:r>
          </a:p>
          <a:p>
            <a:pPr algn="l"/>
            <a:r>
              <a:rPr lang="en-US" b="0" i="0" dirty="0">
                <a:solidFill>
                  <a:srgbClr val="000000"/>
                </a:solidFill>
                <a:effectLst/>
                <a:latin typeface="Times New Roman" panose="02020603050405020304" pitchFamily="18" charset="0"/>
              </a:rPr>
              <a:t>Exact proximity of phrases is specified by simply listing one word beside the other, separated by a space. A popular method used by Web search engines is the enclosure of the terms between quotation marks.. This is suggested as a way to guide users to more precise query specification.</a:t>
            </a:r>
          </a:p>
          <a:p>
            <a:pPr algn="l"/>
            <a:r>
              <a:rPr lang="en-US" b="0" i="0" dirty="0">
                <a:solidFill>
                  <a:srgbClr val="000000"/>
                </a:solidFill>
                <a:effectLst/>
                <a:latin typeface="Times New Roman" panose="02020603050405020304" pitchFamily="18" charset="0"/>
              </a:rPr>
              <a:t>The disadvantage of these methods is that they require exact match of phrases, when it is often the case (in English) that one or a few words comes between the terms of interest. For example, in most cases the user probably wants `president' and `</a:t>
            </a:r>
            <a:r>
              <a:rPr lang="en-US" b="0" i="0" dirty="0" err="1">
                <a:solidFill>
                  <a:srgbClr val="000000"/>
                </a:solidFill>
                <a:effectLst/>
                <a:latin typeface="Times New Roman" panose="02020603050405020304" pitchFamily="18" charset="0"/>
              </a:rPr>
              <a:t>lincoln</a:t>
            </a:r>
            <a:r>
              <a:rPr lang="en-US" b="0" i="0" dirty="0">
                <a:solidFill>
                  <a:srgbClr val="000000"/>
                </a:solidFill>
                <a:effectLst/>
                <a:latin typeface="Times New Roman" panose="02020603050405020304" pitchFamily="18" charset="0"/>
              </a:rPr>
              <a:t>' to be adjacent, but still wants to catch cases of the sort `President Abraham Lincoln.' Another consideration is whether or not stemming is performed on the terms included in the phrase. The best solution may be to allow users to specify exact phrases but treat them as small proximity ranges, with perhaps an exponential fall-off in weight in terms of distance of the terms. This has been shown to be a successful strategy in non-interactive ranking algorithms</a:t>
            </a:r>
          </a:p>
          <a:p>
            <a:endParaRPr lang="en-IN" dirty="0"/>
          </a:p>
        </p:txBody>
      </p:sp>
    </p:spTree>
    <p:extLst>
      <p:ext uri="{BB962C8B-B14F-4D97-AF65-F5344CB8AC3E}">
        <p14:creationId xmlns:p14="http://schemas.microsoft.com/office/powerpoint/2010/main" val="140061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6278-D164-F6AB-B856-8C8DD8D80F0C}"/>
              </a:ext>
            </a:extLst>
          </p:cNvPr>
          <p:cNvSpPr>
            <a:spLocks noGrp="1"/>
          </p:cNvSpPr>
          <p:nvPr>
            <p:ph type="title"/>
          </p:nvPr>
        </p:nvSpPr>
        <p:spPr/>
        <p:txBody>
          <a:bodyPr/>
          <a:lstStyle/>
          <a:p>
            <a:r>
              <a:rPr lang="en-IN" dirty="0"/>
              <a:t>Purpose of Evaluation</a:t>
            </a:r>
          </a:p>
        </p:txBody>
      </p:sp>
      <p:sp>
        <p:nvSpPr>
          <p:cNvPr id="3" name="Content Placeholder 2">
            <a:extLst>
              <a:ext uri="{FF2B5EF4-FFF2-40B4-BE49-F238E27FC236}">
                <a16:creationId xmlns:a16="http://schemas.microsoft.com/office/drawing/2014/main" id="{F1D7C9F5-EA67-3C10-F96A-182797D175D8}"/>
              </a:ext>
            </a:extLst>
          </p:cNvPr>
          <p:cNvSpPr>
            <a:spLocks noGrp="1"/>
          </p:cNvSpPr>
          <p:nvPr>
            <p:ph idx="1"/>
          </p:nvPr>
        </p:nvSpPr>
        <p:spPr>
          <a:xfrm>
            <a:off x="3869268" y="864108"/>
            <a:ext cx="7977292" cy="5120640"/>
          </a:xfrm>
        </p:spPr>
        <p:txBody>
          <a:bodyPr/>
          <a:lstStyle/>
          <a:p>
            <a:r>
              <a:rPr lang="en-IN" sz="2200" dirty="0">
                <a:solidFill>
                  <a:schemeClr val="tx1"/>
                </a:solidFill>
              </a:rPr>
              <a:t>The main purpose of the evaluation is to focus on the process of implementation rather than on its impact.</a:t>
            </a:r>
          </a:p>
          <a:p>
            <a:r>
              <a:rPr lang="en-IN" sz="2200" dirty="0">
                <a:solidFill>
                  <a:schemeClr val="tx1"/>
                </a:solidFill>
              </a:rPr>
              <a:t>Evaluation studies also investigate the degree to which the state goals have been achieved to which these can be achieved.</a:t>
            </a:r>
          </a:p>
          <a:p>
            <a:r>
              <a:rPr lang="en-IN" sz="2200" dirty="0">
                <a:solidFill>
                  <a:schemeClr val="tx1"/>
                </a:solidFill>
              </a:rPr>
              <a:t>To measure information retrieval effectiveness in the standard way ,we need a test collection consisting of three things:</a:t>
            </a:r>
          </a:p>
          <a:p>
            <a:pPr marL="0" indent="0">
              <a:buNone/>
            </a:pPr>
            <a:r>
              <a:rPr lang="en-IN" sz="2200" dirty="0">
                <a:solidFill>
                  <a:schemeClr val="accent1"/>
                </a:solidFill>
              </a:rPr>
              <a:t>             1</a:t>
            </a:r>
            <a:r>
              <a:rPr lang="en-IN" sz="2200" dirty="0">
                <a:solidFill>
                  <a:schemeClr val="tx1"/>
                </a:solidFill>
              </a:rPr>
              <a:t>. A document collection.</a:t>
            </a:r>
          </a:p>
          <a:p>
            <a:pPr marL="0" indent="0">
              <a:buNone/>
            </a:pPr>
            <a:r>
              <a:rPr lang="en-IN" sz="2200" dirty="0">
                <a:solidFill>
                  <a:schemeClr val="tx1"/>
                </a:solidFill>
              </a:rPr>
              <a:t>             </a:t>
            </a:r>
            <a:r>
              <a:rPr lang="en-IN" sz="2200" dirty="0">
                <a:solidFill>
                  <a:schemeClr val="accent1"/>
                </a:solidFill>
              </a:rPr>
              <a:t>2</a:t>
            </a:r>
            <a:r>
              <a:rPr lang="en-IN" sz="2200" dirty="0">
                <a:solidFill>
                  <a:schemeClr val="tx1"/>
                </a:solidFill>
              </a:rPr>
              <a:t>. A test suite of information needs, expressible as queries</a:t>
            </a:r>
          </a:p>
          <a:p>
            <a:pPr marL="0" indent="0">
              <a:buNone/>
            </a:pPr>
            <a:r>
              <a:rPr lang="en-IN" sz="2200" dirty="0">
                <a:solidFill>
                  <a:schemeClr val="tx1"/>
                </a:solidFill>
              </a:rPr>
              <a:t>             </a:t>
            </a:r>
            <a:r>
              <a:rPr lang="en-IN" sz="2200" dirty="0">
                <a:solidFill>
                  <a:schemeClr val="accent1"/>
                </a:solidFill>
              </a:rPr>
              <a:t>3</a:t>
            </a:r>
            <a:r>
              <a:rPr lang="en-IN" sz="2200" dirty="0">
                <a:solidFill>
                  <a:schemeClr val="tx1"/>
                </a:solidFill>
              </a:rPr>
              <a:t>. A set of relevance judgements, standardly a binary</a:t>
            </a:r>
          </a:p>
          <a:p>
            <a:pPr marL="0" indent="0">
              <a:buNone/>
            </a:pPr>
            <a:r>
              <a:rPr lang="en-IN" sz="2200" dirty="0">
                <a:solidFill>
                  <a:schemeClr val="tx1"/>
                </a:solidFill>
              </a:rPr>
              <a:t>                  assessment of either relevant or non relevant for each</a:t>
            </a:r>
          </a:p>
          <a:p>
            <a:pPr marL="0" indent="0">
              <a:buNone/>
            </a:pPr>
            <a:r>
              <a:rPr lang="en-IN" sz="2200" dirty="0">
                <a:solidFill>
                  <a:schemeClr val="tx1"/>
                </a:solidFill>
              </a:rPr>
              <a:t>                   query- document pair .</a:t>
            </a:r>
          </a:p>
          <a:p>
            <a:pPr marL="0" indent="0">
              <a:buNone/>
            </a:pPr>
            <a:endParaRPr lang="en-IN" dirty="0"/>
          </a:p>
        </p:txBody>
      </p:sp>
    </p:spTree>
    <p:extLst>
      <p:ext uri="{BB962C8B-B14F-4D97-AF65-F5344CB8AC3E}">
        <p14:creationId xmlns:p14="http://schemas.microsoft.com/office/powerpoint/2010/main" val="2481914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C6E4-FBDB-0E6A-7B98-1413F811A1F6}"/>
              </a:ext>
            </a:extLst>
          </p:cNvPr>
          <p:cNvSpPr>
            <a:spLocks noGrp="1"/>
          </p:cNvSpPr>
          <p:nvPr>
            <p:ph type="title"/>
          </p:nvPr>
        </p:nvSpPr>
        <p:spPr/>
        <p:txBody>
          <a:bodyPr/>
          <a:lstStyle/>
          <a:p>
            <a:r>
              <a:rPr lang="en-IN" dirty="0"/>
              <a:t>Natural Language and Free text processing</a:t>
            </a:r>
          </a:p>
        </p:txBody>
      </p:sp>
      <p:sp>
        <p:nvSpPr>
          <p:cNvPr id="3" name="Content Placeholder 2">
            <a:extLst>
              <a:ext uri="{FF2B5EF4-FFF2-40B4-BE49-F238E27FC236}">
                <a16:creationId xmlns:a16="http://schemas.microsoft.com/office/drawing/2014/main" id="{3FC6C4F9-130D-AA61-AB48-F0BA7ECAD8B5}"/>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Times New Roman" panose="02020603050405020304" pitchFamily="18" charset="0"/>
              </a:rPr>
              <a:t>Statistical ranking algorithms have the advantage of allowing users to specify queries naturally, without having to think about Boolean or other operators. But they have the drawback of giving the user less feedback about and control over the results. Usually the result of a statistical ranking is the listing of documents and the association of a score, probability, or percentage beside the title. Users are given little feedback about why the document received the ranking it did and what the roles of the query terms are. This can be especially problematic if the user is particularly interested in one of the query terms being present.</a:t>
            </a:r>
          </a:p>
          <a:p>
            <a:pPr algn="l"/>
            <a:r>
              <a:rPr lang="en-US" b="0" i="0" dirty="0">
                <a:solidFill>
                  <a:srgbClr val="000000"/>
                </a:solidFill>
                <a:effectLst/>
                <a:latin typeface="Times New Roman" panose="02020603050405020304" pitchFamily="18" charset="0"/>
              </a:rPr>
              <a:t>One search strategy that can help with this particular problem with statistical ranking algorithms is the specification of `mandatory' terms within the natural language query. This in effect helps the user control which terms are considered important, rather than relying on the ranking algorithm to correctly weight the query terms. But knowing to include a mandatory specification requires the user to know about a particular command and how it works.</a:t>
            </a:r>
          </a:p>
          <a:p>
            <a:pPr algn="l"/>
            <a:r>
              <a:rPr lang="en-US" b="0" i="0" dirty="0">
                <a:solidFill>
                  <a:srgbClr val="000000"/>
                </a:solidFill>
                <a:effectLst/>
                <a:latin typeface="Times New Roman" panose="02020603050405020304" pitchFamily="18" charset="0"/>
              </a:rPr>
              <a:t>The preceding discussion assumes that a natural language query entered by the user is treated as a bag of words, with </a:t>
            </a:r>
            <a:r>
              <a:rPr lang="en-US" b="0" i="0" dirty="0" err="1">
                <a:solidFill>
                  <a:srgbClr val="000000"/>
                </a:solidFill>
                <a:effectLst/>
                <a:latin typeface="Times New Roman" panose="02020603050405020304" pitchFamily="18" charset="0"/>
              </a:rPr>
              <a:t>stopwords</a:t>
            </a:r>
            <a:r>
              <a:rPr lang="en-US" b="0" i="0" dirty="0">
                <a:solidFill>
                  <a:srgbClr val="000000"/>
                </a:solidFill>
                <a:effectLst/>
                <a:latin typeface="Times New Roman" panose="02020603050405020304" pitchFamily="18" charset="0"/>
              </a:rPr>
              <a:t> removed, for the purposes of document match. However, some systems attempt to parse natural language queries in order to extract concepts to match against concepts in the text collection</a:t>
            </a:r>
          </a:p>
          <a:p>
            <a:endParaRPr lang="en-IN" dirty="0"/>
          </a:p>
        </p:txBody>
      </p:sp>
    </p:spTree>
    <p:extLst>
      <p:ext uri="{BB962C8B-B14F-4D97-AF65-F5344CB8AC3E}">
        <p14:creationId xmlns:p14="http://schemas.microsoft.com/office/powerpoint/2010/main" val="294737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FC90-4DB3-456E-EDE3-182A604A8B3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87BBE7-C1C5-AAB9-73CD-ACC92C66D6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2490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2B89-B42E-A785-CA4E-2E2C2B87052E}"/>
              </a:ext>
            </a:extLst>
          </p:cNvPr>
          <p:cNvSpPr>
            <a:spLocks noGrp="1"/>
          </p:cNvSpPr>
          <p:nvPr>
            <p:ph type="title"/>
          </p:nvPr>
        </p:nvSpPr>
        <p:spPr/>
        <p:txBody>
          <a:bodyPr/>
          <a:lstStyle/>
          <a:p>
            <a:r>
              <a:rPr lang="en-IN" dirty="0"/>
              <a:t>Performance Evaluation:</a:t>
            </a:r>
            <a:br>
              <a:rPr lang="en-IN" dirty="0"/>
            </a:br>
            <a:r>
              <a:rPr lang="en-IN" dirty="0"/>
              <a:t>Precision</a:t>
            </a:r>
          </a:p>
        </p:txBody>
      </p:sp>
      <p:sp>
        <p:nvSpPr>
          <p:cNvPr id="3" name="Content Placeholder 2">
            <a:extLst>
              <a:ext uri="{FF2B5EF4-FFF2-40B4-BE49-F238E27FC236}">
                <a16:creationId xmlns:a16="http://schemas.microsoft.com/office/drawing/2014/main" id="{22E75031-F239-6CEB-040D-EF5A66C3C6FF}"/>
              </a:ext>
            </a:extLst>
          </p:cNvPr>
          <p:cNvSpPr>
            <a:spLocks noGrp="1"/>
          </p:cNvSpPr>
          <p:nvPr>
            <p:ph idx="1"/>
          </p:nvPr>
        </p:nvSpPr>
        <p:spPr>
          <a:xfrm>
            <a:off x="3869268" y="864108"/>
            <a:ext cx="7896012" cy="5120640"/>
          </a:xfrm>
        </p:spPr>
        <p:txBody>
          <a:bodyPr/>
          <a:lstStyle/>
          <a:p>
            <a:r>
              <a:rPr lang="en-IN" sz="2100" dirty="0">
                <a:solidFill>
                  <a:schemeClr val="tx1"/>
                </a:solidFill>
              </a:rPr>
              <a:t>Precision</a:t>
            </a:r>
            <a:r>
              <a:rPr lang="en-IN" sz="2100" dirty="0"/>
              <a:t> </a:t>
            </a:r>
            <a:r>
              <a:rPr lang="en-US" sz="2100" b="0" i="0" dirty="0">
                <a:solidFill>
                  <a:schemeClr val="tx1"/>
                </a:solidFill>
                <a:effectLst/>
                <a:latin typeface="Söhne"/>
              </a:rPr>
              <a:t>is the ratio of the relevant documents retrieved to the total number of documents retrieved. </a:t>
            </a:r>
          </a:p>
          <a:p>
            <a:r>
              <a:rPr lang="en-US" sz="2100" b="0" i="0" dirty="0">
                <a:solidFill>
                  <a:srgbClr val="333333"/>
                </a:solidFill>
                <a:effectLst/>
                <a:latin typeface="-apple-system"/>
              </a:rPr>
              <a:t>Precision  =  </a:t>
            </a:r>
            <a:r>
              <a:rPr lang="en-US" sz="2100" b="0" i="0" u="sng" dirty="0">
                <a:solidFill>
                  <a:srgbClr val="333333"/>
                </a:solidFill>
                <a:effectLst/>
                <a:latin typeface="-apple-system"/>
              </a:rPr>
              <a:t>Total number of documents retrieved that are relevant </a:t>
            </a:r>
            <a:endParaRPr lang="en-US" sz="2100" u="sng" dirty="0">
              <a:solidFill>
                <a:srgbClr val="333333"/>
              </a:solidFill>
              <a:latin typeface="-apple-system"/>
            </a:endParaRPr>
          </a:p>
          <a:p>
            <a:pPr marL="0" indent="0">
              <a:buNone/>
            </a:pPr>
            <a:r>
              <a:rPr lang="en-US" sz="2100" b="0" i="0" dirty="0">
                <a:solidFill>
                  <a:srgbClr val="333333"/>
                </a:solidFill>
                <a:effectLst/>
                <a:latin typeface="-apple-system"/>
              </a:rPr>
              <a:t>                           Total number of documents that are retrieved.</a:t>
            </a:r>
            <a:endParaRPr lang="en-US" sz="2100" b="0" i="0" dirty="0">
              <a:solidFill>
                <a:schemeClr val="tx1"/>
              </a:solidFill>
              <a:effectLst/>
              <a:latin typeface="Söhne"/>
            </a:endParaRPr>
          </a:p>
          <a:p>
            <a:r>
              <a:rPr lang="en-US" sz="2100" b="0" i="0" dirty="0">
                <a:solidFill>
                  <a:schemeClr val="tx1"/>
                </a:solidFill>
                <a:effectLst/>
                <a:latin typeface="Söhne"/>
              </a:rPr>
              <a:t>It measures the accuracy of the retrieved documents. </a:t>
            </a:r>
          </a:p>
          <a:p>
            <a:r>
              <a:rPr lang="en-US" sz="2100" b="0" i="0" dirty="0">
                <a:solidFill>
                  <a:schemeClr val="tx1"/>
                </a:solidFill>
                <a:effectLst/>
                <a:latin typeface="Söhne"/>
              </a:rPr>
              <a:t>High precision means that the system is returning a significant number of relevant results compared to irrelevant ones.</a:t>
            </a:r>
            <a:endParaRPr lang="en-US" sz="2100" dirty="0">
              <a:solidFill>
                <a:schemeClr val="tx1"/>
              </a:solidFill>
              <a:latin typeface="Söhne"/>
            </a:endParaRPr>
          </a:p>
          <a:p>
            <a:endParaRPr lang="en-IN" dirty="0">
              <a:solidFill>
                <a:schemeClr val="tx1"/>
              </a:solidFill>
            </a:endParaRPr>
          </a:p>
        </p:txBody>
      </p:sp>
    </p:spTree>
    <p:extLst>
      <p:ext uri="{BB962C8B-B14F-4D97-AF65-F5344CB8AC3E}">
        <p14:creationId xmlns:p14="http://schemas.microsoft.com/office/powerpoint/2010/main" val="117108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9FEC-6404-BF1A-5902-B77C2BBB548A}"/>
              </a:ext>
            </a:extLst>
          </p:cNvPr>
          <p:cNvSpPr>
            <a:spLocks noGrp="1"/>
          </p:cNvSpPr>
          <p:nvPr>
            <p:ph type="title"/>
          </p:nvPr>
        </p:nvSpPr>
        <p:spPr/>
        <p:txBody>
          <a:bodyPr/>
          <a:lstStyle/>
          <a:p>
            <a:r>
              <a:rPr lang="en-IN" dirty="0"/>
              <a:t>Performance Evaluation:</a:t>
            </a:r>
            <a:br>
              <a:rPr lang="en-IN" dirty="0"/>
            </a:br>
            <a:r>
              <a:rPr lang="en-IN" dirty="0"/>
              <a:t>Recall</a:t>
            </a:r>
            <a:br>
              <a:rPr lang="en-IN" dirty="0"/>
            </a:br>
            <a:endParaRPr lang="en-IN" dirty="0"/>
          </a:p>
        </p:txBody>
      </p:sp>
      <p:sp>
        <p:nvSpPr>
          <p:cNvPr id="3" name="Content Placeholder 2">
            <a:extLst>
              <a:ext uri="{FF2B5EF4-FFF2-40B4-BE49-F238E27FC236}">
                <a16:creationId xmlns:a16="http://schemas.microsoft.com/office/drawing/2014/main" id="{82FB9350-F391-00B4-53DF-02B3334A0FE8}"/>
              </a:ext>
            </a:extLst>
          </p:cNvPr>
          <p:cNvSpPr>
            <a:spLocks noGrp="1"/>
          </p:cNvSpPr>
          <p:nvPr>
            <p:ph idx="1"/>
          </p:nvPr>
        </p:nvSpPr>
        <p:spPr>
          <a:xfrm>
            <a:off x="3869268" y="864108"/>
            <a:ext cx="7906172" cy="5120640"/>
          </a:xfrm>
        </p:spPr>
        <p:txBody>
          <a:bodyPr>
            <a:normAutofit/>
          </a:bodyPr>
          <a:lstStyle/>
          <a:p>
            <a:r>
              <a:rPr lang="en-IN" sz="2200" dirty="0">
                <a:solidFill>
                  <a:schemeClr val="tx1"/>
                </a:solidFill>
              </a:rPr>
              <a:t>Recall</a:t>
            </a:r>
            <a:r>
              <a:rPr lang="en-IN" sz="2200" dirty="0"/>
              <a:t> </a:t>
            </a:r>
            <a:r>
              <a:rPr lang="en-US" sz="2200" b="0" i="0" dirty="0">
                <a:solidFill>
                  <a:schemeClr val="tx1"/>
                </a:solidFill>
                <a:effectLst/>
                <a:latin typeface="Söhne"/>
              </a:rPr>
              <a:t>is the ratio of the relevant documents retrieved to the total number of relevant documents in the collection.</a:t>
            </a:r>
            <a:r>
              <a:rPr lang="en-IN" sz="2200" dirty="0">
                <a:solidFill>
                  <a:schemeClr val="tx1"/>
                </a:solidFill>
              </a:rPr>
              <a:t> </a:t>
            </a:r>
          </a:p>
          <a:p>
            <a:r>
              <a:rPr lang="en-US" sz="2200" b="0" i="0" dirty="0">
                <a:solidFill>
                  <a:srgbClr val="333333"/>
                </a:solidFill>
                <a:effectLst/>
                <a:latin typeface="-apple-system"/>
              </a:rPr>
              <a:t>Recall  =  </a:t>
            </a:r>
            <a:r>
              <a:rPr lang="en-US" sz="2200" b="0" i="0" u="sng" dirty="0">
                <a:solidFill>
                  <a:srgbClr val="333333"/>
                </a:solidFill>
                <a:effectLst/>
                <a:latin typeface="-apple-system"/>
              </a:rPr>
              <a:t>Total number of documents retrieved that are relevant</a:t>
            </a:r>
          </a:p>
          <a:p>
            <a:pPr marL="0" indent="0">
              <a:buNone/>
            </a:pPr>
            <a:r>
              <a:rPr lang="en-US" sz="2200" b="0" i="0" dirty="0">
                <a:solidFill>
                  <a:srgbClr val="333333"/>
                </a:solidFill>
                <a:effectLst/>
                <a:latin typeface="-apple-system"/>
              </a:rPr>
              <a:t>                       Total number of relevant documents in the database.</a:t>
            </a:r>
            <a:r>
              <a:rPr lang="en-IN" sz="2200" dirty="0"/>
              <a:t> </a:t>
            </a:r>
          </a:p>
          <a:p>
            <a:r>
              <a:rPr lang="en-US" sz="2200" b="0" i="0" dirty="0">
                <a:solidFill>
                  <a:schemeClr val="tx1"/>
                </a:solidFill>
                <a:effectLst/>
                <a:latin typeface="Söhne"/>
              </a:rPr>
              <a:t>It measures the system's ability to retrieve all the relevant documents.</a:t>
            </a:r>
            <a:endParaRPr lang="en-IN" sz="2200" b="0" i="0" dirty="0">
              <a:solidFill>
                <a:schemeClr val="tx1"/>
              </a:solidFill>
              <a:effectLst/>
              <a:latin typeface="Söhne"/>
            </a:endParaRPr>
          </a:p>
          <a:p>
            <a:r>
              <a:rPr lang="en-US" sz="2200" b="0" i="0" dirty="0">
                <a:solidFill>
                  <a:schemeClr val="tx1"/>
                </a:solidFill>
                <a:effectLst/>
                <a:latin typeface="Söhne"/>
              </a:rPr>
              <a:t>High recall means that the system is effectively retrieving a large portion of relevant results, even if it means some irrelevant documents are included.</a:t>
            </a:r>
            <a:r>
              <a:rPr lang="en-IN" sz="2200" dirty="0">
                <a:solidFill>
                  <a:schemeClr val="tx1"/>
                </a:solidFill>
              </a:rPr>
              <a:t>       </a:t>
            </a:r>
          </a:p>
        </p:txBody>
      </p:sp>
    </p:spTree>
    <p:extLst>
      <p:ext uri="{BB962C8B-B14F-4D97-AF65-F5344CB8AC3E}">
        <p14:creationId xmlns:p14="http://schemas.microsoft.com/office/powerpoint/2010/main" val="247850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C9CF-8D9D-6834-69CB-0ABF0AD49157}"/>
              </a:ext>
            </a:extLst>
          </p:cNvPr>
          <p:cNvSpPr>
            <a:spLocks noGrp="1"/>
          </p:cNvSpPr>
          <p:nvPr>
            <p:ph type="title"/>
          </p:nvPr>
        </p:nvSpPr>
        <p:spPr/>
        <p:txBody>
          <a:bodyPr/>
          <a:lstStyle/>
          <a:p>
            <a:r>
              <a:rPr lang="en-IN" dirty="0"/>
              <a:t>Performance Evaluation:</a:t>
            </a:r>
            <a:br>
              <a:rPr lang="en-IN" dirty="0"/>
            </a:br>
            <a:r>
              <a:rPr lang="en-IN" dirty="0"/>
              <a:t>Precision &amp;Recall</a:t>
            </a:r>
            <a:br>
              <a:rPr lang="en-IN" dirty="0"/>
            </a:br>
            <a:r>
              <a:rPr lang="en-IN" dirty="0"/>
              <a:t>(examples)</a:t>
            </a:r>
          </a:p>
        </p:txBody>
      </p:sp>
      <p:sp>
        <p:nvSpPr>
          <p:cNvPr id="3" name="Content Placeholder 2">
            <a:extLst>
              <a:ext uri="{FF2B5EF4-FFF2-40B4-BE49-F238E27FC236}">
                <a16:creationId xmlns:a16="http://schemas.microsoft.com/office/drawing/2014/main" id="{BB725EBA-C479-E374-3576-A02ADFDB17B9}"/>
              </a:ext>
            </a:extLst>
          </p:cNvPr>
          <p:cNvSpPr>
            <a:spLocks noGrp="1"/>
          </p:cNvSpPr>
          <p:nvPr>
            <p:ph idx="1"/>
          </p:nvPr>
        </p:nvSpPr>
        <p:spPr>
          <a:xfrm>
            <a:off x="3869268" y="864108"/>
            <a:ext cx="7315200" cy="5577332"/>
          </a:xfrm>
        </p:spPr>
        <p:txBody>
          <a:bodyPr/>
          <a:lstStyle/>
          <a:p>
            <a:pPr>
              <a:lnSpc>
                <a:spcPct val="100000"/>
              </a:lnSpc>
            </a:pPr>
            <a:r>
              <a:rPr lang="en-US" b="1" i="0" u="sng" dirty="0">
                <a:solidFill>
                  <a:schemeClr val="tx1"/>
                </a:solidFill>
                <a:effectLst/>
                <a:latin typeface="Söhne"/>
              </a:rPr>
              <a:t>Precision:</a:t>
            </a:r>
            <a:r>
              <a:rPr lang="en-US" sz="2100" b="1" i="0" u="sng" dirty="0">
                <a:solidFill>
                  <a:schemeClr val="tx1"/>
                </a:solidFill>
                <a:effectLst/>
                <a:latin typeface="Söhne"/>
              </a:rPr>
              <a:t> </a:t>
            </a:r>
            <a:r>
              <a:rPr lang="en-US" sz="2100" b="0" i="0" dirty="0">
                <a:solidFill>
                  <a:schemeClr val="tx1"/>
                </a:solidFill>
                <a:effectLst/>
                <a:latin typeface="Söhne"/>
              </a:rPr>
              <a:t>Imagine you are using a search engine to find information about cars, and you enter the query "luxury cars." The search engine returns ten results, and after examining them, you find that eight of them are indeed about luxury cars, while the other two are about budget cars. In this case, the precision of the search results is 8/10 or 80%. It means that 80% of the retrieved documents are relevant to your query.</a:t>
            </a:r>
          </a:p>
          <a:p>
            <a:pPr>
              <a:lnSpc>
                <a:spcPct val="100000"/>
              </a:lnSpc>
            </a:pPr>
            <a:r>
              <a:rPr lang="en-US" sz="2100" b="1" i="0" u="sng" dirty="0">
                <a:solidFill>
                  <a:schemeClr val="tx1"/>
                </a:solidFill>
                <a:effectLst/>
                <a:latin typeface="Söhne"/>
              </a:rPr>
              <a:t>Recall: </a:t>
            </a:r>
            <a:r>
              <a:rPr lang="en-US" sz="2100" b="0" i="0" dirty="0">
                <a:solidFill>
                  <a:schemeClr val="tx1"/>
                </a:solidFill>
                <a:effectLst/>
                <a:latin typeface="Söhne"/>
              </a:rPr>
              <a:t>Continuing from the previous example, let's assume that there are a total of 100 relevant documents in the search engine's database related to "luxury cars." Out of these 100 relevant documents, the search engine successfully retrieves 80 of them in response to your query "luxury cars." In this case, the recall of the search results is 80/100 or 80%. It means that the system managed to retrieve 80% of all the relevant documents in the database.</a:t>
            </a:r>
            <a:endParaRPr lang="en-IN" sz="2100" dirty="0">
              <a:solidFill>
                <a:schemeClr val="tx1"/>
              </a:solidFill>
            </a:endParaRPr>
          </a:p>
        </p:txBody>
      </p:sp>
    </p:spTree>
    <p:extLst>
      <p:ext uri="{BB962C8B-B14F-4D97-AF65-F5344CB8AC3E}">
        <p14:creationId xmlns:p14="http://schemas.microsoft.com/office/powerpoint/2010/main" val="208623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E33A-D92C-5A03-4268-1BE01FAED7D9}"/>
              </a:ext>
            </a:extLst>
          </p:cNvPr>
          <p:cNvSpPr>
            <a:spLocks noGrp="1"/>
          </p:cNvSpPr>
          <p:nvPr>
            <p:ph type="title"/>
          </p:nvPr>
        </p:nvSpPr>
        <p:spPr/>
        <p:txBody>
          <a:bodyPr/>
          <a:lstStyle/>
          <a:p>
            <a:r>
              <a:rPr lang="en-IN" dirty="0"/>
              <a:t>Performance Evaluation:</a:t>
            </a:r>
            <a:br>
              <a:rPr lang="en-IN" dirty="0"/>
            </a:br>
            <a:r>
              <a:rPr lang="en-IN" dirty="0"/>
              <a:t>Precision &amp;Recall</a:t>
            </a:r>
            <a:br>
              <a:rPr lang="en-IN" dirty="0"/>
            </a:br>
            <a:r>
              <a:rPr lang="en-IN" dirty="0"/>
              <a:t>(continues..)</a:t>
            </a:r>
          </a:p>
        </p:txBody>
      </p:sp>
      <p:sp>
        <p:nvSpPr>
          <p:cNvPr id="3" name="Content Placeholder 2">
            <a:extLst>
              <a:ext uri="{FF2B5EF4-FFF2-40B4-BE49-F238E27FC236}">
                <a16:creationId xmlns:a16="http://schemas.microsoft.com/office/drawing/2014/main" id="{810FA025-EC6B-0274-D08B-3C5E2FA1699E}"/>
              </a:ext>
            </a:extLst>
          </p:cNvPr>
          <p:cNvSpPr>
            <a:spLocks noGrp="1"/>
          </p:cNvSpPr>
          <p:nvPr>
            <p:ph idx="1"/>
          </p:nvPr>
        </p:nvSpPr>
        <p:spPr/>
        <p:txBody>
          <a:bodyPr>
            <a:normAutofit/>
          </a:bodyPr>
          <a:lstStyle/>
          <a:p>
            <a:r>
              <a:rPr lang="en-US" sz="2400" b="0" i="0" dirty="0">
                <a:solidFill>
                  <a:schemeClr val="tx1"/>
                </a:solidFill>
                <a:effectLst/>
                <a:latin typeface="Söhne"/>
              </a:rPr>
              <a:t>In summary, precision is the percentage of retrieved documents that are relevant to the query, while recall is the percentage of all relevant documents that were successfully retrieved by the system. </a:t>
            </a:r>
          </a:p>
          <a:p>
            <a:r>
              <a:rPr lang="en-US" sz="2400" b="0" i="0" dirty="0">
                <a:solidFill>
                  <a:schemeClr val="tx1"/>
                </a:solidFill>
                <a:effectLst/>
                <a:latin typeface="Söhne"/>
              </a:rPr>
              <a:t>An ideal IR system aims to achieve high precision to provide accurate results and high recall to ensure it doesn't miss relevant documents. </a:t>
            </a:r>
          </a:p>
          <a:p>
            <a:r>
              <a:rPr lang="en-US" sz="2400" b="0" i="0" dirty="0">
                <a:solidFill>
                  <a:schemeClr val="tx1"/>
                </a:solidFill>
                <a:effectLst/>
                <a:latin typeface="Söhne"/>
              </a:rPr>
              <a:t>However, striking the right balance between precision and recall depends on the specific needs of the users and the application of the IR system.</a:t>
            </a:r>
            <a:endParaRPr lang="en-IN" sz="2400" dirty="0">
              <a:solidFill>
                <a:schemeClr val="tx1"/>
              </a:solidFill>
            </a:endParaRPr>
          </a:p>
        </p:txBody>
      </p:sp>
    </p:spTree>
    <p:extLst>
      <p:ext uri="{BB962C8B-B14F-4D97-AF65-F5344CB8AC3E}">
        <p14:creationId xmlns:p14="http://schemas.microsoft.com/office/powerpoint/2010/main" val="195890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A1F8-EB75-8CB4-CE15-1F76C360CCBD}"/>
              </a:ext>
            </a:extLst>
          </p:cNvPr>
          <p:cNvSpPr>
            <a:spLocks noGrp="1"/>
          </p:cNvSpPr>
          <p:nvPr>
            <p:ph type="title"/>
          </p:nvPr>
        </p:nvSpPr>
        <p:spPr/>
        <p:txBody>
          <a:bodyPr>
            <a:normAutofit/>
          </a:bodyPr>
          <a:lstStyle/>
          <a:p>
            <a:r>
              <a:rPr lang="en-IN" dirty="0"/>
              <a:t>Mean Reciprocal Rank-MRR</a:t>
            </a:r>
          </a:p>
        </p:txBody>
      </p:sp>
      <p:sp>
        <p:nvSpPr>
          <p:cNvPr id="3" name="Content Placeholder 2">
            <a:extLst>
              <a:ext uri="{FF2B5EF4-FFF2-40B4-BE49-F238E27FC236}">
                <a16:creationId xmlns:a16="http://schemas.microsoft.com/office/drawing/2014/main" id="{3638E361-D980-D197-FA90-ADECD1F0219B}"/>
              </a:ext>
            </a:extLst>
          </p:cNvPr>
          <p:cNvSpPr>
            <a:spLocks noGrp="1"/>
          </p:cNvSpPr>
          <p:nvPr>
            <p:ph idx="1"/>
          </p:nvPr>
        </p:nvSpPr>
        <p:spPr>
          <a:xfrm>
            <a:off x="3869268" y="772160"/>
            <a:ext cx="7835052" cy="5303520"/>
          </a:xfrm>
        </p:spPr>
        <p:txBody>
          <a:bodyPr>
            <a:normAutofit/>
          </a:bodyPr>
          <a:lstStyle/>
          <a:p>
            <a:r>
              <a:rPr lang="en-US" b="0" i="0" dirty="0">
                <a:solidFill>
                  <a:schemeClr val="tx1"/>
                </a:solidFill>
                <a:effectLst/>
                <a:latin typeface="Söhne"/>
              </a:rPr>
              <a:t>Mean Reciprocal Rank (MRR) is a metric used in Information Retrieval (IR) systems to evaluate the performance of ranking algorithms. It measures the effectiveness of how well a system ranks relevant documents in response to user queries.</a:t>
            </a:r>
          </a:p>
          <a:p>
            <a:r>
              <a:rPr lang="en-US" b="0" i="0" dirty="0">
                <a:solidFill>
                  <a:schemeClr val="tx1"/>
                </a:solidFill>
                <a:effectLst/>
                <a:latin typeface="Söhne"/>
              </a:rPr>
              <a:t>The reciprocal rank of a query response is th</a:t>
            </a:r>
            <a:r>
              <a:rPr lang="en-US" dirty="0">
                <a:solidFill>
                  <a:schemeClr val="tx1"/>
                </a:solidFill>
                <a:latin typeface="Söhne"/>
              </a:rPr>
              <a:t>e multiplicative inverse of the rank of the first correct answer:-1 for first place, ½ for second place, 1/3 for third place and so on.</a:t>
            </a:r>
            <a:endParaRPr lang="en-US" b="0" i="0" dirty="0">
              <a:solidFill>
                <a:schemeClr val="tx1"/>
              </a:solidFill>
              <a:effectLst/>
              <a:latin typeface="Söhne"/>
            </a:endParaRPr>
          </a:p>
          <a:p>
            <a:r>
              <a:rPr lang="en-US" b="0" i="0" dirty="0">
                <a:solidFill>
                  <a:schemeClr val="tx1"/>
                </a:solidFill>
                <a:effectLst/>
                <a:latin typeface="Söhne"/>
              </a:rPr>
              <a:t>MRR is calculated by taking the reciprocal of the rank of the first relevant document for each query and then averaging these reciprocal ranks across all queries.</a:t>
            </a:r>
            <a:endParaRPr lang="en-US" dirty="0">
              <a:solidFill>
                <a:schemeClr val="tx1"/>
              </a:solidFill>
              <a:latin typeface="Söhne"/>
            </a:endParaRPr>
          </a:p>
          <a:p>
            <a:pPr algn="l"/>
            <a:r>
              <a:rPr lang="en-US" b="0" i="0" dirty="0">
                <a:solidFill>
                  <a:schemeClr val="tx1"/>
                </a:solidFill>
                <a:effectLst/>
                <a:latin typeface="Söhne"/>
              </a:rPr>
              <a:t>The formula for calculating MRR is as follows:</a:t>
            </a:r>
          </a:p>
          <a:p>
            <a:pPr marL="0" indent="0" algn="l">
              <a:buNone/>
            </a:pPr>
            <a:r>
              <a:rPr lang="en-US" b="0" i="0" dirty="0">
                <a:solidFill>
                  <a:schemeClr val="tx1"/>
                </a:solidFill>
                <a:effectLst/>
                <a:latin typeface="Söhne"/>
              </a:rPr>
              <a:t>                 MRR = (1 / N) * Σ(1 / </a:t>
            </a:r>
            <a:r>
              <a:rPr lang="en-US" b="0" i="0" dirty="0" err="1">
                <a:solidFill>
                  <a:schemeClr val="tx1"/>
                </a:solidFill>
                <a:effectLst/>
                <a:latin typeface="Söhne"/>
              </a:rPr>
              <a:t>rank_i</a:t>
            </a:r>
            <a:r>
              <a:rPr lang="en-US" b="0" i="0" dirty="0">
                <a:solidFill>
                  <a:schemeClr val="tx1"/>
                </a:solidFill>
                <a:effectLst/>
                <a:latin typeface="Söhne"/>
              </a:rPr>
              <a:t>)</a:t>
            </a:r>
          </a:p>
          <a:p>
            <a:pPr marL="0" indent="0" algn="ctr">
              <a:buNone/>
            </a:pPr>
            <a:r>
              <a:rPr lang="en-US" b="0" i="0" dirty="0">
                <a:solidFill>
                  <a:schemeClr val="tx1"/>
                </a:solidFill>
                <a:effectLst/>
                <a:latin typeface="Söhne"/>
              </a:rPr>
              <a:t>           where N is the total number of queries and </a:t>
            </a:r>
            <a:r>
              <a:rPr lang="en-US" b="0" i="0" dirty="0" err="1">
                <a:solidFill>
                  <a:schemeClr val="tx1"/>
                </a:solidFill>
                <a:effectLst/>
                <a:latin typeface="Söhne"/>
              </a:rPr>
              <a:t>rank_i</a:t>
            </a:r>
            <a:r>
              <a:rPr lang="en-US" b="0" i="0" dirty="0">
                <a:solidFill>
                  <a:schemeClr val="tx1"/>
                </a:solidFill>
                <a:effectLst/>
                <a:latin typeface="Söhne"/>
              </a:rPr>
              <a:t> is the rank  of the first relevant document for the </a:t>
            </a:r>
            <a:r>
              <a:rPr lang="en-US" dirty="0" err="1">
                <a:solidFill>
                  <a:schemeClr val="tx1"/>
                </a:solidFill>
                <a:latin typeface="Söhne"/>
              </a:rPr>
              <a:t>i</a:t>
            </a:r>
            <a:r>
              <a:rPr lang="en-US" b="0" i="0" dirty="0" err="1">
                <a:solidFill>
                  <a:schemeClr val="tx1"/>
                </a:solidFill>
                <a:effectLst/>
                <a:latin typeface="Söhne"/>
              </a:rPr>
              <a:t>th</a:t>
            </a:r>
            <a:r>
              <a:rPr lang="en-US" b="0" i="0" dirty="0">
                <a:solidFill>
                  <a:schemeClr val="tx1"/>
                </a:solidFill>
                <a:effectLst/>
                <a:latin typeface="Söhne"/>
              </a:rPr>
              <a:t> query.</a:t>
            </a:r>
          </a:p>
          <a:p>
            <a:endParaRPr lang="en-IN" dirty="0">
              <a:solidFill>
                <a:schemeClr val="tx1"/>
              </a:solidFill>
            </a:endParaRPr>
          </a:p>
        </p:txBody>
      </p:sp>
    </p:spTree>
    <p:extLst>
      <p:ext uri="{BB962C8B-B14F-4D97-AF65-F5344CB8AC3E}">
        <p14:creationId xmlns:p14="http://schemas.microsoft.com/office/powerpoint/2010/main" val="413546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936A-8AD5-8AF8-DF2F-8C2D84C960D5}"/>
              </a:ext>
            </a:extLst>
          </p:cNvPr>
          <p:cNvSpPr>
            <a:spLocks noGrp="1"/>
          </p:cNvSpPr>
          <p:nvPr>
            <p:ph type="title"/>
          </p:nvPr>
        </p:nvSpPr>
        <p:spPr/>
        <p:txBody>
          <a:bodyPr/>
          <a:lstStyle/>
          <a:p>
            <a:r>
              <a:rPr lang="en-IN" dirty="0"/>
              <a:t>Mean Reciprocal Rank-MRR</a:t>
            </a:r>
            <a:br>
              <a:rPr lang="en-IN" dirty="0"/>
            </a:br>
            <a:r>
              <a:rPr lang="en-IN" dirty="0"/>
              <a:t>(continues..)</a:t>
            </a:r>
          </a:p>
        </p:txBody>
      </p:sp>
      <p:sp>
        <p:nvSpPr>
          <p:cNvPr id="3" name="Content Placeholder 2">
            <a:extLst>
              <a:ext uri="{FF2B5EF4-FFF2-40B4-BE49-F238E27FC236}">
                <a16:creationId xmlns:a16="http://schemas.microsoft.com/office/drawing/2014/main" id="{892BEECD-ECF8-8D64-A00F-EF3489A7F66D}"/>
              </a:ext>
            </a:extLst>
          </p:cNvPr>
          <p:cNvSpPr>
            <a:spLocks noGrp="1"/>
          </p:cNvSpPr>
          <p:nvPr>
            <p:ph idx="1"/>
          </p:nvPr>
        </p:nvSpPr>
        <p:spPr>
          <a:xfrm>
            <a:off x="3869268" y="864108"/>
            <a:ext cx="7631852" cy="5120640"/>
          </a:xfrm>
        </p:spPr>
        <p:txBody>
          <a:bodyPr/>
          <a:lstStyle/>
          <a:p>
            <a:r>
              <a:rPr lang="en-IN" dirty="0">
                <a:solidFill>
                  <a:schemeClr val="tx1"/>
                </a:solidFill>
              </a:rPr>
              <a:t>The reciprocal value of the mean reciprocal rank corresponds to the harmonic mean of the ranks.</a:t>
            </a:r>
          </a:p>
          <a:p>
            <a:r>
              <a:rPr lang="en-IN" dirty="0">
                <a:solidFill>
                  <a:schemeClr val="tx1"/>
                </a:solidFill>
              </a:rPr>
              <a:t>So ,the mean reciprocal rank is the average of the reciprocal ranks of results for a sample of queries.</a:t>
            </a:r>
          </a:p>
          <a:p>
            <a:r>
              <a:rPr lang="en-US" b="0" i="0" dirty="0">
                <a:solidFill>
                  <a:schemeClr val="tx1"/>
                </a:solidFill>
                <a:effectLst/>
                <a:latin typeface="Söhne"/>
              </a:rPr>
              <a:t>A higher MRR value indicates better performance, as it means relevant documents are ranked higher on average across all queries.</a:t>
            </a:r>
          </a:p>
          <a:p>
            <a:r>
              <a:rPr lang="en-US" b="0" i="0" dirty="0">
                <a:solidFill>
                  <a:schemeClr val="tx1"/>
                </a:solidFill>
                <a:effectLst/>
                <a:latin typeface="Söhne"/>
              </a:rPr>
              <a:t>MRR is often used in scenarios where multiple relevant documents might exist for a single query. It provides a single value that gives an indication of the quality of the ranking algorithm in returning relevant results higher in the list.</a:t>
            </a:r>
            <a:endParaRPr lang="en-IN" dirty="0">
              <a:solidFill>
                <a:schemeClr val="tx1"/>
              </a:solidFill>
            </a:endParaRPr>
          </a:p>
        </p:txBody>
      </p:sp>
    </p:spTree>
    <p:extLst>
      <p:ext uri="{BB962C8B-B14F-4D97-AF65-F5344CB8AC3E}">
        <p14:creationId xmlns:p14="http://schemas.microsoft.com/office/powerpoint/2010/main" val="40412723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1291</TotalTime>
  <Words>4243</Words>
  <Application>Microsoft Office PowerPoint</Application>
  <PresentationFormat>Widescreen</PresentationFormat>
  <Paragraphs>186</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-apple-system</vt:lpstr>
      <vt:lpstr>Arial</vt:lpstr>
      <vt:lpstr>Corbel</vt:lpstr>
      <vt:lpstr>Söhne</vt:lpstr>
      <vt:lpstr>Times New Roman</vt:lpstr>
      <vt:lpstr>Wingdings 2</vt:lpstr>
      <vt:lpstr>Frame</vt:lpstr>
      <vt:lpstr>Evaluation and Visualization of Information Retrieval System</vt:lpstr>
      <vt:lpstr>Performance Evaluation</vt:lpstr>
      <vt:lpstr>Purpose of Evaluation</vt:lpstr>
      <vt:lpstr>Performance Evaluation: Precision</vt:lpstr>
      <vt:lpstr>Performance Evaluation: Recall </vt:lpstr>
      <vt:lpstr>Performance Evaluation: Precision &amp;Recall (examples)</vt:lpstr>
      <vt:lpstr>Performance Evaluation: Precision &amp;Recall (continues..)</vt:lpstr>
      <vt:lpstr>Mean Reciprocal Rank-MRR</vt:lpstr>
      <vt:lpstr>Mean Reciprocal Rank-MRR (continues..)</vt:lpstr>
      <vt:lpstr>Mean Reciprocal Rank-MRR (example..)</vt:lpstr>
      <vt:lpstr>F-Score</vt:lpstr>
      <vt:lpstr>F-Score (continues..)</vt:lpstr>
      <vt:lpstr>Fβ score </vt:lpstr>
      <vt:lpstr>Discounted Cumulative Gain(DCG)</vt:lpstr>
      <vt:lpstr>Normalized Discounted Cumulative Gain(NDGC) </vt:lpstr>
      <vt:lpstr>Visualization in Information System: Starting points</vt:lpstr>
      <vt:lpstr>Starting Points:- List of Collections </vt:lpstr>
      <vt:lpstr>Starting points:-Overview</vt:lpstr>
      <vt:lpstr>Starting points:- Category or Directory Overviews</vt:lpstr>
      <vt:lpstr>(continues…)</vt:lpstr>
      <vt:lpstr>(continues…)</vt:lpstr>
      <vt:lpstr>Starting points:- AutomaticallyDerived Collection Overviews</vt:lpstr>
      <vt:lpstr>Query Specification</vt:lpstr>
      <vt:lpstr>Boolean Queries</vt:lpstr>
      <vt:lpstr>From Command Lines to Form and Menus.</vt:lpstr>
      <vt:lpstr>Faceted Queries</vt:lpstr>
      <vt:lpstr>Graphical approaches to query specification</vt:lpstr>
      <vt:lpstr>PowerPoint Presentation</vt:lpstr>
      <vt:lpstr>Phrases and Proximity </vt:lpstr>
      <vt:lpstr>Natural Language and Free text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and Visualization of Information Retrieval System</dc:title>
  <dc:creator>Shital Patil</dc:creator>
  <cp:lastModifiedBy>Shital Patil</cp:lastModifiedBy>
  <cp:revision>22</cp:revision>
  <dcterms:created xsi:type="dcterms:W3CDTF">2023-07-24T18:42:14Z</dcterms:created>
  <dcterms:modified xsi:type="dcterms:W3CDTF">2023-08-11T06:47:09Z</dcterms:modified>
</cp:coreProperties>
</file>