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83" r:id="rId7"/>
    <p:sldId id="284" r:id="rId8"/>
    <p:sldId id="285" r:id="rId9"/>
    <p:sldId id="260" r:id="rId10"/>
    <p:sldId id="261" r:id="rId11"/>
    <p:sldId id="288" r:id="rId12"/>
    <p:sldId id="262" r:id="rId13"/>
    <p:sldId id="286" r:id="rId14"/>
    <p:sldId id="293" r:id="rId15"/>
    <p:sldId id="290" r:id="rId16"/>
    <p:sldId id="263" r:id="rId17"/>
    <p:sldId id="264" r:id="rId18"/>
    <p:sldId id="289" r:id="rId19"/>
    <p:sldId id="291" r:id="rId20"/>
    <p:sldId id="292" r:id="rId21"/>
    <p:sldId id="265" r:id="rId22"/>
    <p:sldId id="266" r:id="rId23"/>
    <p:sldId id="267" r:id="rId24"/>
    <p:sldId id="296" r:id="rId25"/>
    <p:sldId id="295" r:id="rId26"/>
    <p:sldId id="268" r:id="rId27"/>
    <p:sldId id="269" r:id="rId28"/>
    <p:sldId id="282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</p:sldIdLst>
  <p:sldSz cx="18288000" cy="10287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39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2328" y="3240255"/>
            <a:ext cx="14625510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Fraunces Light"/>
              </a:rPr>
              <a:t>DISTRIBUTED AND  MULTIMEDIA  IR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76310" y="2184393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Fraunces Bold"/>
              </a:rPr>
              <a:t>UNIT 4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199" name="Google Shape;199;p3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5</a:t>
            </a:r>
          </a:p>
        </p:txBody>
      </p:sp>
      <p:sp>
        <p:nvSpPr>
          <p:cNvPr id="200" name="Google Shape;200;p3"/>
          <p:cNvSpPr txBox="1"/>
          <p:nvPr/>
        </p:nvSpPr>
        <p:spPr>
          <a:xfrm>
            <a:off x="515051" y="376225"/>
            <a:ext cx="16744200" cy="9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Distributed IR architecture 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enables user to simultaneously search various document collections.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Connection server connects a group of clients to group of IR systems, so that communication between clients and IR system is handled by 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connection server</a:t>
            </a: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Distributed systems typically consist of a set of server processes, each running on a separate processing node, and a designated broker process for accepting client requests, distributing the requests to the servers, collecting intermediate results from the servers, and combining the intermediate into a final result for the client.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This setup allows for 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improved scalability, fault tolerance, and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051" y="1197033"/>
            <a:ext cx="13965382" cy="774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952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111443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Collection Partitioning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713" y="3026104"/>
            <a:ext cx="15605623" cy="599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Collection partitioning refers to the practice of 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dividing a large dataset or collection into smaller, more manageable segments 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or partitions.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Each partition can be processed 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independently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, which can lead to 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better resource utilization 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and faster data access.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This is often done to improve performance, scalability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, 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and ease of maintenance.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It's commonly used in databases, distributed systems, and parallel processing environments</a:t>
            </a:r>
          </a:p>
        </p:txBody>
      </p:sp>
      <p:sp>
        <p:nvSpPr>
          <p:cNvPr id="6" name="AutoShape 6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llel and Distributed IR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0"/>
            <a:ext cx="16486505" cy="95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3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different types of partitioning of the term-document matrix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85" y="1729047"/>
            <a:ext cx="10008524" cy="618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5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778" y="819111"/>
            <a:ext cx="16226444" cy="892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ADVANTAGES</a:t>
            </a:r>
          </a:p>
          <a:p>
            <a:pPr lvl="1">
              <a:buNone/>
            </a:pPr>
            <a:r>
              <a:rPr lang="en-US" sz="4000" b="1" dirty="0" smtClean="0"/>
              <a:t>appropriate </a:t>
            </a:r>
            <a:r>
              <a:rPr lang="en-US" sz="4000" b="1" dirty="0"/>
              <a:t>when collection is small.</a:t>
            </a:r>
          </a:p>
          <a:p>
            <a:pPr lvl="1">
              <a:buNone/>
            </a:pPr>
            <a:r>
              <a:rPr lang="en-US" sz="4000" b="1" dirty="0"/>
              <a:t>-parallelism is achieved by multitasking.</a:t>
            </a:r>
          </a:p>
          <a:p>
            <a:pPr lvl="1">
              <a:buNone/>
            </a:pPr>
            <a:r>
              <a:rPr lang="en-US" sz="4000" b="1" dirty="0"/>
              <a:t>-Broker has to route the queries to the servers and balance the load  on the servers.</a:t>
            </a:r>
          </a:p>
          <a:p>
            <a:pPr lvl="1">
              <a:buNone/>
            </a:pPr>
            <a:r>
              <a:rPr lang="en-US" sz="4000" b="1" dirty="0"/>
              <a:t>-Indexing can be done by two ways</a:t>
            </a:r>
          </a:p>
          <a:p>
            <a:pPr lvl="1">
              <a:buNone/>
            </a:pPr>
            <a:r>
              <a:rPr lang="en-US" sz="4000" b="1" dirty="0"/>
              <a:t>		-each server separately indexes its replica of the     documents.</a:t>
            </a:r>
          </a:p>
          <a:p>
            <a:pPr lvl="1">
              <a:buNone/>
            </a:pPr>
            <a:r>
              <a:rPr lang="en-US" sz="4000" b="1" dirty="0"/>
              <a:t>		-Each server is assigned mutually exclusive subset of docs</a:t>
            </a:r>
          </a:p>
          <a:p>
            <a:pPr lvl="1">
              <a:buNone/>
            </a:pPr>
            <a:r>
              <a:rPr lang="en-US" sz="4000" b="1" dirty="0"/>
              <a:t>		to index and the index subsets are replicated across the search servers.</a:t>
            </a:r>
          </a:p>
          <a:p>
            <a:pPr lvl="1">
              <a:buNone/>
            </a:pPr>
            <a:r>
              <a:rPr lang="en-US" sz="4000" b="1" dirty="0"/>
              <a:t>		-A merge of subsets is required at each server to create a final index.</a:t>
            </a:r>
          </a:p>
          <a:p>
            <a:pPr lvl="1">
              <a:buNone/>
            </a:pPr>
            <a:r>
              <a:rPr lang="en-US" sz="4000" b="1" dirty="0"/>
              <a:t>		-In both cases document additions and deletions must be broadcasted</a:t>
            </a:r>
          </a:p>
        </p:txBody>
      </p:sp>
    </p:spTree>
    <p:extLst>
      <p:ext uri="{BB962C8B-B14F-4D97-AF65-F5344CB8AC3E}">
        <p14:creationId xmlns:p14="http://schemas.microsoft.com/office/powerpoint/2010/main" val="195867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44000" y="2459355"/>
            <a:ext cx="0" cy="5426478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754432"/>
            <a:ext cx="7603334" cy="387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it involves distributing data across multiple nodes or devices </a:t>
            </a:r>
            <a:r>
              <a:rPr lang="en-US" sz="2775" spc="-55">
                <a:solidFill>
                  <a:srgbClr val="36211B"/>
                </a:solidFill>
                <a:latin typeface="Public Sans Bold"/>
              </a:rPr>
              <a:t>without relying on a central server</a:t>
            </a:r>
          </a:p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It's done for scalability, fault tolerance, and load balancing. </a:t>
            </a:r>
          </a:p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Challenges include synchronization and handling node failure.</a:t>
            </a:r>
          </a:p>
          <a:p>
            <a:pPr>
              <a:lnSpc>
                <a:spcPts val="3890"/>
              </a:lnSpc>
            </a:pPr>
            <a:endParaRPr lang="en-US" sz="2775" spc="-55">
              <a:solidFill>
                <a:srgbClr val="36211B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2780" y="1800225"/>
            <a:ext cx="711689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Fraunces"/>
              </a:rPr>
              <a:t>Partitioning of Collections in a Decentralized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42403" y="3754432"/>
            <a:ext cx="7603334" cy="387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it involves dividing a dataset or collection into smaller subsets </a:t>
            </a:r>
            <a:r>
              <a:rPr lang="en-US" sz="2775" spc="-55">
                <a:solidFill>
                  <a:srgbClr val="36211B"/>
                </a:solidFill>
                <a:latin typeface="Public Sans Bold"/>
              </a:rPr>
              <a:t>within a single, central server or database</a:t>
            </a:r>
            <a:r>
              <a:rPr lang="en-US" sz="2775" spc="-55">
                <a:solidFill>
                  <a:srgbClr val="36211B"/>
                </a:solidFill>
                <a:latin typeface="Public Sans"/>
              </a:rPr>
              <a:t>. </a:t>
            </a:r>
          </a:p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 it's done to improve query performance, manageability, and data organization.  </a:t>
            </a:r>
          </a:p>
          <a:p>
            <a:pPr marL="599440" lvl="1" indent="-299720">
              <a:lnSpc>
                <a:spcPts val="3890"/>
              </a:lnSpc>
              <a:buFont typeface="Arial" panose="020B0604020202020204"/>
              <a:buChar char="•"/>
            </a:pPr>
            <a:r>
              <a:rPr lang="en-US" sz="2775" spc="-55">
                <a:solidFill>
                  <a:srgbClr val="36211B"/>
                </a:solidFill>
                <a:latin typeface="Public Sans"/>
              </a:rPr>
              <a:t>Challenges include data consistency and potential load imbalances.</a:t>
            </a:r>
          </a:p>
          <a:p>
            <a:pPr>
              <a:lnSpc>
                <a:spcPts val="3890"/>
              </a:lnSpc>
            </a:pPr>
            <a:endParaRPr lang="en-US" sz="2775" spc="-55">
              <a:solidFill>
                <a:srgbClr val="36211B"/>
              </a:solidFill>
              <a:latin typeface="Publ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42403" y="1800225"/>
            <a:ext cx="7116897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Fraunces"/>
              </a:rPr>
              <a:t>Partitioning of Collections in a Centralized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03" name="Google Shape;203;p4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8</a:t>
            </a:r>
          </a:p>
        </p:txBody>
      </p:sp>
      <p:sp>
        <p:nvSpPr>
          <p:cNvPr id="204" name="Google Shape;204;p4"/>
          <p:cNvSpPr txBox="1"/>
          <p:nvPr/>
        </p:nvSpPr>
        <p:spPr>
          <a:xfrm>
            <a:off x="3662490" y="831809"/>
            <a:ext cx="109629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FF0000"/>
                </a:solidFill>
                <a:latin typeface="Fraunces"/>
                <a:ea typeface="Fraunces"/>
                <a:cs typeface="Fraunces"/>
                <a:sym typeface="Fraunces"/>
              </a:rPr>
              <a:t>Source Selection</a:t>
            </a:r>
          </a:p>
        </p:txBody>
      </p:sp>
      <p:cxnSp>
        <p:nvCxnSpPr>
          <p:cNvPr id="205" name="Google Shape;205;p4"/>
          <p:cNvCxnSpPr/>
          <p:nvPr/>
        </p:nvCxnSpPr>
        <p:spPr>
          <a:xfrm>
            <a:off x="3662490" y="22256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4"/>
          <p:cNvSpPr txBox="1"/>
          <p:nvPr/>
        </p:nvSpPr>
        <p:spPr>
          <a:xfrm>
            <a:off x="869124" y="2225675"/>
            <a:ext cx="16978200" cy="8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the process of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choosing appropriate information sources</a:t>
            </a: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, such as databases, websites, or repositories, to retrieve relevant and accurate information. 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basic strategy is to generate a collection vector and compare it to the query vector, treating each collection as if it were a single enormous document.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involves 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evaluating </a:t>
            </a: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377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reliability, credibility, and relevance of sources </a:t>
            </a: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based on research needs. </a:t>
            </a:r>
          </a:p>
          <a:p>
            <a:pPr marL="815340" marR="0" lvl="1" indent="-40767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775"/>
              <a:buFont typeface="Arial" panose="020B0604020202020204"/>
              <a:buChar char="•"/>
            </a:pPr>
            <a:r>
              <a:rPr lang="en-US" sz="377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Factors like authority, currency, objectivity, and the reputation of the source should be considered when selecting sources for your research.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1927" y="969003"/>
            <a:ext cx="1398200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/>
              <a:t>How to select which server should get a particular request</a:t>
            </a:r>
          </a:p>
          <a:p>
            <a:endParaRPr lang="en-US" sz="4000" b="1" dirty="0"/>
          </a:p>
          <a:p>
            <a:r>
              <a:rPr lang="en-US" sz="4000" b="1" dirty="0" smtClean="0"/>
              <a:t>Source </a:t>
            </a:r>
            <a:r>
              <a:rPr lang="en-US" sz="4000" b="1" dirty="0"/>
              <a:t>selection-</a:t>
            </a:r>
          </a:p>
          <a:p>
            <a:pPr lvl="1"/>
            <a:r>
              <a:rPr lang="en-US" sz="4000" b="1" dirty="0"/>
              <a:t>It is the process of determining which of the distributed document collections are most likely to contain relevant documents for the query.</a:t>
            </a:r>
          </a:p>
          <a:p>
            <a:pPr lvl="1">
              <a:buNone/>
            </a:pPr>
            <a:endParaRPr lang="en-US" sz="4000" b="1" dirty="0"/>
          </a:p>
          <a:p>
            <a:r>
              <a:rPr lang="en-US" sz="4000" b="1" dirty="0"/>
              <a:t>Two approaches</a:t>
            </a:r>
          </a:p>
          <a:p>
            <a:pPr lvl="1"/>
            <a:r>
              <a:rPr lang="en-US" sz="4000" b="1" dirty="0"/>
              <a:t>Assume that each collection is equally relevant.</a:t>
            </a:r>
          </a:p>
          <a:p>
            <a:pPr lvl="1"/>
            <a:r>
              <a:rPr lang="en-US" sz="4000" b="1" dirty="0"/>
              <a:t>By Ranking the collections</a:t>
            </a:r>
          </a:p>
        </p:txBody>
      </p:sp>
    </p:spTree>
    <p:extLst>
      <p:ext uri="{BB962C8B-B14F-4D97-AF65-F5344CB8AC3E}">
        <p14:creationId xmlns:p14="http://schemas.microsoft.com/office/powerpoint/2010/main" val="252007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916" y="1617256"/>
            <a:ext cx="144641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None/>
            </a:pPr>
            <a:r>
              <a:rPr lang="en-US" sz="4400" b="1" dirty="0"/>
              <a:t>Assume that each collection is equally relevant.</a:t>
            </a:r>
          </a:p>
          <a:p>
            <a:pPr algn="just">
              <a:buNone/>
            </a:pPr>
            <a:r>
              <a:rPr lang="en-US" sz="4400" b="1" dirty="0"/>
              <a:t>	-In this case the query is broadcasted to all collections.</a:t>
            </a:r>
          </a:p>
          <a:p>
            <a:pPr algn="just">
              <a:buNone/>
            </a:pPr>
            <a:r>
              <a:rPr lang="en-US" sz="4400" b="1" dirty="0"/>
              <a:t>	-This approach is feasible if collections are randomly partitioned or there is significant semantic overlap between the collections</a:t>
            </a:r>
          </a:p>
        </p:txBody>
      </p:sp>
    </p:spTree>
    <p:extLst>
      <p:ext uri="{BB962C8B-B14F-4D97-AF65-F5344CB8AC3E}">
        <p14:creationId xmlns:p14="http://schemas.microsoft.com/office/powerpoint/2010/main" val="122625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111443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Distributed IR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713" y="3026104"/>
            <a:ext cx="15605623" cy="407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Distributed information retrieval system is an 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IR system design to investigate data that distribute across various sources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 Using the distributed information retrieval (DIR) model a 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user can access multiple databases 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that are distributed across multiple places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 DIR also known as 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federated information retrieval 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and federated search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 Examples are:- Google search engine, </a:t>
            </a:r>
            <a:r>
              <a:rPr lang="en-US" sz="3775" spc="-75" dirty="0" err="1" smtClean="0">
                <a:solidFill>
                  <a:srgbClr val="36211B"/>
                </a:solidFill>
                <a:latin typeface="Public Sans"/>
              </a:rPr>
              <a:t>pubmed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, </a:t>
            </a:r>
            <a:r>
              <a:rPr lang="en-US" sz="3775" spc="-75" dirty="0" err="1">
                <a:solidFill>
                  <a:srgbClr val="36211B"/>
                </a:solidFill>
                <a:latin typeface="Public Sans"/>
              </a:rPr>
              <a:t>westlaw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, Medline</a:t>
            </a:r>
          </a:p>
        </p:txBody>
      </p:sp>
      <p:sp>
        <p:nvSpPr>
          <p:cNvPr id="6" name="AutoShape 6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5179" y="730754"/>
            <a:ext cx="145472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RANKING THE COLLECTION </a:t>
            </a:r>
          </a:p>
          <a:p>
            <a:endParaRPr lang="en-US" sz="4400" b="1" dirty="0"/>
          </a:p>
          <a:p>
            <a:r>
              <a:rPr lang="en-US" sz="4400" b="1" dirty="0" smtClean="0"/>
              <a:t>Useful </a:t>
            </a:r>
            <a:r>
              <a:rPr lang="en-US" sz="4400" b="1" dirty="0"/>
              <a:t>when semantic partitioning of collection is done.</a:t>
            </a:r>
          </a:p>
          <a:p>
            <a:r>
              <a:rPr lang="en-US" sz="4400" b="1" dirty="0"/>
              <a:t>Or if it is costly to search every collection every time .</a:t>
            </a:r>
          </a:p>
          <a:p>
            <a:r>
              <a:rPr lang="en-US" sz="4400" b="1" dirty="0"/>
              <a:t>Idea-</a:t>
            </a:r>
          </a:p>
          <a:p>
            <a:pPr lvl="1"/>
            <a:r>
              <a:rPr lang="en-US" sz="4400" b="1" dirty="0"/>
              <a:t>Every collection is treated as a single large document.</a:t>
            </a:r>
          </a:p>
          <a:p>
            <a:pPr lvl="1"/>
            <a:r>
              <a:rPr lang="en-US" sz="4400" b="1" dirty="0"/>
              <a:t>Index this collection</a:t>
            </a:r>
          </a:p>
          <a:p>
            <a:pPr lvl="1"/>
            <a:r>
              <a:rPr lang="en-US" sz="4400" b="1" dirty="0"/>
              <a:t>By using “cosine measure” find similarity between this large document and query.</a:t>
            </a:r>
          </a:p>
          <a:p>
            <a:pPr lvl="1"/>
            <a:r>
              <a:rPr lang="en-US" sz="4400" b="1" dirty="0"/>
              <a:t>Rank the result.</a:t>
            </a:r>
          </a:p>
          <a:p>
            <a:pPr lvl="1"/>
            <a:r>
              <a:rPr lang="en-US" sz="4400" b="1" dirty="0"/>
              <a:t>Search only highly ranked large document</a:t>
            </a:r>
          </a:p>
        </p:txBody>
      </p:sp>
    </p:spTree>
    <p:extLst>
      <p:ext uri="{BB962C8B-B14F-4D97-AF65-F5344CB8AC3E}">
        <p14:creationId xmlns:p14="http://schemas.microsoft.com/office/powerpoint/2010/main" val="228822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111443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Query Processing</a:t>
            </a:r>
          </a:p>
        </p:txBody>
      </p:sp>
      <p:sp>
        <p:nvSpPr>
          <p:cNvPr id="5" name="AutoShape 5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350713" y="3026104"/>
            <a:ext cx="15605623" cy="599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Query processing refers to the steps involved in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 executing a user's query or request on a database.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 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It involves following steps: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Choose the collection to search 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Send the query to the chosen collection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Parallel evaluation of queries at dispersed collections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Combine results from distributed collections into final product.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It involves 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parsing, optimizing, and executing the query 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to retrieve the desired information from the database.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977479" y="8843010"/>
            <a:ext cx="281821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111443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Issues with distributed IR</a:t>
            </a:r>
          </a:p>
        </p:txBody>
      </p:sp>
      <p:sp>
        <p:nvSpPr>
          <p:cNvPr id="5" name="AutoShape 5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350713" y="3026104"/>
            <a:ext cx="15605623" cy="599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 </a:t>
            </a:r>
            <a:r>
              <a:rPr lang="en-US" sz="3775" spc="-75">
                <a:solidFill>
                  <a:srgbClr val="36211B"/>
                </a:solidFill>
                <a:latin typeface="Public Sans Bold"/>
              </a:rPr>
              <a:t>Resource description: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 Each text database's contents must be explained. 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 Bold"/>
              </a:rPr>
              <a:t>Resource selection: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 Choosing which database(s) to search requires consideration of an information demand and a list of resource descriptions. 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 Bold"/>
              </a:rPr>
              <a:t>Merging Results</a:t>
            </a:r>
            <a:r>
              <a:rPr lang="en-US" sz="3775" spc="-75">
                <a:solidFill>
                  <a:srgbClr val="36211B"/>
                </a:solidFill>
                <a:latin typeface="Public Sans"/>
              </a:rPr>
              <a:t>: Combining the ranked lists that each database returned to create a single, cohesive ranked list.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>
                <a:solidFill>
                  <a:srgbClr val="36211B"/>
                </a:solidFill>
                <a:latin typeface="Public Sans"/>
              </a:rPr>
              <a:t>it is also more complicated than the information retrieval model using a single database,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09" name="Google Shape;209;p5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11</a:t>
            </a:r>
          </a:p>
        </p:txBody>
      </p:sp>
      <p:sp>
        <p:nvSpPr>
          <p:cNvPr id="210" name="Google Shape;210;p5"/>
          <p:cNvSpPr txBox="1"/>
          <p:nvPr/>
        </p:nvSpPr>
        <p:spPr>
          <a:xfrm>
            <a:off x="3662490" y="747404"/>
            <a:ext cx="10962900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Intro to Multimedia IR</a:t>
            </a:r>
          </a:p>
        </p:txBody>
      </p:sp>
      <p:cxnSp>
        <p:nvCxnSpPr>
          <p:cNvPr id="211" name="Google Shape;211;p5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5"/>
          <p:cNvSpPr txBox="1"/>
          <p:nvPr/>
        </p:nvSpPr>
        <p:spPr>
          <a:xfrm>
            <a:off x="635" y="2994025"/>
            <a:ext cx="18288000" cy="6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Multimedia Information Retrieval (IR) is a field that focuses on </a:t>
            </a: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retrieving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organizing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different types of multimedia data, such as images, videos, audio, and text, to facilitate efficient and effective information retrieval.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MIR tries to extract semantic data from multimedia data sources.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goal is to develop techniques and systems that </a:t>
            </a: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allow users to search, browse, and retrieve multimedia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content based on their information needs.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Applications of multimedia IR include image and video search engines, music recommendation systems, video summarization, and medical image retrieval.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091" y="54732"/>
            <a:ext cx="16854054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NEED  of  MULTIMEDIA  IR</a:t>
            </a:r>
          </a:p>
          <a:p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/>
              <a:t>Multimedia </a:t>
            </a:r>
            <a:r>
              <a:rPr lang="en-US" sz="3200" b="1" dirty="0"/>
              <a:t>data is rapidly growing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Many applications work on multimedia data </a:t>
            </a:r>
            <a:r>
              <a:rPr lang="en-US" sz="3200" b="1" dirty="0" err="1"/>
              <a:t>e.g</a:t>
            </a:r>
            <a:endParaRPr lang="en-US" sz="3200" b="1" dirty="0"/>
          </a:p>
          <a:p>
            <a:pPr lvl="2"/>
            <a:r>
              <a:rPr lang="en-US" sz="3200" b="1" dirty="0"/>
              <a:t>CAD/CAM</a:t>
            </a:r>
          </a:p>
          <a:p>
            <a:pPr lvl="2"/>
            <a:r>
              <a:rPr lang="en-US" sz="3200" b="1" dirty="0"/>
              <a:t>Medical app.'s</a:t>
            </a:r>
          </a:p>
          <a:p>
            <a:pPr lvl="2"/>
            <a:r>
              <a:rPr lang="en-US" sz="3200" b="1" dirty="0"/>
              <a:t>Bioinformatics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Most important characteristic of a multimedia information system is the variety of data it must be able to support.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Multimedia system  must have the capability to store</a:t>
            </a:r>
            <a:r>
              <a:rPr lang="en-US" sz="3200" b="1" dirty="0" smtClean="0"/>
              <a:t>, retrieve, transport </a:t>
            </a:r>
            <a:r>
              <a:rPr lang="en-US" sz="3200" b="1" dirty="0"/>
              <a:t>and present data with very heterogeneous characteristics such as </a:t>
            </a:r>
            <a:r>
              <a:rPr lang="en-US" sz="3200" b="1" dirty="0" smtClean="0"/>
              <a:t>text, images, graphs, sound.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Conventional system deals with simple data types like text, integer and are unable to support the mix of structured and unstructured data  and  multimedia data.</a:t>
            </a:r>
          </a:p>
          <a:p>
            <a:r>
              <a:rPr lang="en-US" altLang="zh-TW" sz="3200" b="1" dirty="0">
                <a:ea typeface="PMingLiU" pitchFamily="18" charset="-120"/>
              </a:rPr>
              <a:t>     Characteristic of multimedia information system is the variety of data it can support.</a:t>
            </a:r>
          </a:p>
          <a:p>
            <a:endParaRPr lang="en-US" altLang="zh-TW" sz="3200" b="1" dirty="0">
              <a:ea typeface="PMingLiU" pitchFamily="18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ea typeface="PMingLiU" pitchFamily="18" charset="-120"/>
              </a:rPr>
              <a:t>The architecture of a Multimedia IR system depends on two main factors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3200" b="1" dirty="0">
                <a:ea typeface="PMingLiU" pitchFamily="18" charset="-120"/>
              </a:rPr>
              <a:t>The peculiar characteristics of multimedia data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3200" b="1" dirty="0">
                <a:ea typeface="PMingLiU" pitchFamily="18" charset="-120"/>
              </a:rPr>
              <a:t>The kind of operations to be performed on such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976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978080"/>
              </p:ext>
            </p:extLst>
          </p:nvPr>
        </p:nvGraphicFramePr>
        <p:xfrm>
          <a:off x="290944" y="187038"/>
          <a:ext cx="17768455" cy="1009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3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30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Sr.No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Multimedia IR System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Traditional IR System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61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Structure of multimedia objects is more complex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Textual data is simple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38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Uses Information retrieval, Multimedia </a:t>
                      </a:r>
                      <a:r>
                        <a:rPr lang="en-US" sz="2800" dirty="0" smtClean="0"/>
                        <a:t>DB </a:t>
                      </a:r>
                      <a:r>
                        <a:rPr lang="en-US" sz="2800" dirty="0" smtClean="0"/>
                        <a:t>mgmt system</a:t>
                      </a:r>
                      <a:r>
                        <a:rPr lang="en-US" sz="2800" dirty="0" smtClean="0"/>
                        <a:t>, DB </a:t>
                      </a:r>
                      <a:r>
                        <a:rPr lang="en-US" sz="2800" dirty="0" smtClean="0"/>
                        <a:t>mgmt system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Uses Information  retrieval, DB mgmt system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3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 large variety of data</a:t>
                      </a:r>
                    </a:p>
                    <a:p>
                      <a:r>
                        <a:rPr lang="en-US" sz="2800" dirty="0" smtClean="0"/>
                        <a:t>Text, Image</a:t>
                      </a:r>
                      <a:r>
                        <a:rPr lang="en-US" sz="2800" dirty="0" smtClean="0"/>
                        <a:t>, audio, video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  only textual data.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70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Heterogeneous characteristics of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Homogeneous characteristics of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38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Supports</a:t>
                      </a:r>
                    </a:p>
                    <a:p>
                      <a:r>
                        <a:rPr lang="en-US" sz="2800" dirty="0" smtClean="0"/>
                        <a:t>Structured +unstructured + semi structured</a:t>
                      </a:r>
                      <a:r>
                        <a:rPr lang="en-US" sz="2800" baseline="0" dirty="0" smtClean="0"/>
                        <a:t> 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Supports</a:t>
                      </a:r>
                    </a:p>
                    <a:p>
                      <a:r>
                        <a:rPr lang="en-US" sz="2800" dirty="0" smtClean="0"/>
                        <a:t>unstructured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03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Can handle metadata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Can’t </a:t>
                      </a:r>
                      <a:r>
                        <a:rPr lang="en-US" sz="2800" dirty="0" smtClean="0"/>
                        <a:t>handle metadata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738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Multimedia objects require large amount of</a:t>
                      </a:r>
                      <a:r>
                        <a:rPr lang="en-US" sz="2800" baseline="0" dirty="0" smtClean="0"/>
                        <a:t> space</a:t>
                      </a:r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space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Content of multimedia object is difficult to analyze and </a:t>
                      </a:r>
                      <a:r>
                        <a:rPr lang="en-US" sz="2800" dirty="0" smtClean="0"/>
                        <a:t>compare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Easy to analyze</a:t>
                      </a:r>
                      <a:r>
                        <a:rPr lang="en-US" sz="2800" baseline="0" dirty="0" smtClean="0"/>
                        <a:t> and compare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60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Handles</a:t>
                      </a:r>
                      <a:r>
                        <a:rPr lang="en-US" sz="2800" baseline="0" dirty="0" smtClean="0"/>
                        <a:t> attribute based and content based queries.eg retrieve all docs having image of car.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Handles attribute based queries 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5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cxnSp>
        <p:nvCxnSpPr>
          <p:cNvPr id="215" name="Google Shape;215;p6"/>
          <p:cNvCxnSpPr/>
          <p:nvPr/>
        </p:nvCxnSpPr>
        <p:spPr>
          <a:xfrm>
            <a:off x="3672015" y="220443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6"/>
          <p:cNvSpPr txBox="1"/>
          <p:nvPr/>
        </p:nvSpPr>
        <p:spPr>
          <a:xfrm>
            <a:off x="2619350" y="771557"/>
            <a:ext cx="11853600" cy="14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Data modeling </a:t>
            </a:r>
          </a:p>
        </p:txBody>
      </p:sp>
      <p:cxnSp>
        <p:nvCxnSpPr>
          <p:cNvPr id="217" name="Google Shape;217;p6"/>
          <p:cNvCxnSpPr/>
          <p:nvPr/>
        </p:nvCxnSpPr>
        <p:spPr>
          <a:xfrm>
            <a:off x="9161601" y="3782257"/>
            <a:ext cx="9600" cy="3801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8" name="Google Shape;218;p6"/>
          <p:cNvSpPr txBox="1"/>
          <p:nvPr/>
        </p:nvSpPr>
        <p:spPr>
          <a:xfrm>
            <a:off x="15183227" y="8473623"/>
            <a:ext cx="2098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19" name="Google Shape;219;p6"/>
          <p:cNvGrpSpPr/>
          <p:nvPr/>
        </p:nvGrpSpPr>
        <p:grpSpPr>
          <a:xfrm>
            <a:off x="4402982" y="5303900"/>
            <a:ext cx="3515312" cy="1207052"/>
            <a:chOff x="0" y="-57151"/>
            <a:chExt cx="1036201" cy="355800"/>
          </a:xfrm>
        </p:grpSpPr>
        <p:sp>
          <p:nvSpPr>
            <p:cNvPr id="220" name="Google Shape;220;p6"/>
            <p:cNvSpPr/>
            <p:nvPr/>
          </p:nvSpPr>
          <p:spPr>
            <a:xfrm>
              <a:off x="0" y="0"/>
              <a:ext cx="1036065" cy="186879"/>
            </a:xfrm>
            <a:custGeom>
              <a:avLst/>
              <a:gdLst/>
              <a:ahLst/>
              <a:cxnLst/>
              <a:rect l="l" t="t" r="r" b="b"/>
              <a:pathLst>
                <a:path w="1036065" h="186879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21" name="Google Shape;221;p6"/>
            <p:cNvSpPr txBox="1"/>
            <p:nvPr/>
          </p:nvSpPr>
          <p:spPr>
            <a:xfrm>
              <a:off x="1" y="-57151"/>
              <a:ext cx="10362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Artificial intelligence</a:t>
              </a:r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3170689" y="4350149"/>
            <a:ext cx="4588296" cy="1014697"/>
            <a:chOff x="-2" y="-57151"/>
            <a:chExt cx="1352482" cy="2991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0"/>
              <a:ext cx="1352480" cy="186879"/>
            </a:xfrm>
            <a:custGeom>
              <a:avLst/>
              <a:gdLst/>
              <a:ahLst/>
              <a:cxnLst/>
              <a:rect l="l" t="t" r="r" b="b"/>
              <a:pathLst>
                <a:path w="1352480" h="186879" extrusionOk="0">
                  <a:moveTo>
                    <a:pt x="0" y="0"/>
                  </a:moveTo>
                  <a:lnTo>
                    <a:pt x="1352480" y="0"/>
                  </a:lnTo>
                  <a:lnTo>
                    <a:pt x="1352480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24" name="Google Shape;224;p6"/>
            <p:cNvSpPr txBox="1"/>
            <p:nvPr/>
          </p:nvSpPr>
          <p:spPr>
            <a:xfrm>
              <a:off x="-2" y="-57151"/>
              <a:ext cx="1227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Computing methodologies</a:t>
              </a:r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4568800" y="2698541"/>
            <a:ext cx="9150390" cy="1749736"/>
            <a:chOff x="-182829" y="-626815"/>
            <a:chExt cx="2697241" cy="620100"/>
          </a:xfrm>
        </p:grpSpPr>
        <p:sp>
          <p:nvSpPr>
            <p:cNvPr id="226" name="Google Shape;226;p6"/>
            <p:cNvSpPr/>
            <p:nvPr/>
          </p:nvSpPr>
          <p:spPr>
            <a:xfrm>
              <a:off x="-182829" y="-401190"/>
              <a:ext cx="2697241" cy="184076"/>
            </a:xfrm>
            <a:custGeom>
              <a:avLst/>
              <a:gdLst/>
              <a:ahLst/>
              <a:cxnLst/>
              <a:rect l="l" t="t" r="r" b="b"/>
              <a:pathLst>
                <a:path w="2697241" h="186879" extrusionOk="0">
                  <a:moveTo>
                    <a:pt x="0" y="0"/>
                  </a:moveTo>
                  <a:lnTo>
                    <a:pt x="2697241" y="0"/>
                  </a:lnTo>
                  <a:lnTo>
                    <a:pt x="2697241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27" name="Google Shape;227;p6"/>
            <p:cNvSpPr txBox="1"/>
            <p:nvPr/>
          </p:nvSpPr>
          <p:spPr>
            <a:xfrm>
              <a:off x="-169483" y="-626815"/>
              <a:ext cx="23181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 Model of Multimedia information Retrieval</a:t>
              </a:r>
            </a:p>
          </p:txBody>
        </p:sp>
      </p:grpSp>
      <p:cxnSp>
        <p:nvCxnSpPr>
          <p:cNvPr id="228" name="Google Shape;228;p6"/>
          <p:cNvCxnSpPr/>
          <p:nvPr/>
        </p:nvCxnSpPr>
        <p:spPr>
          <a:xfrm>
            <a:off x="5944050" y="4143858"/>
            <a:ext cx="64923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6"/>
          <p:cNvCxnSpPr/>
          <p:nvPr/>
        </p:nvCxnSpPr>
        <p:spPr>
          <a:xfrm>
            <a:off x="12455334" y="4125285"/>
            <a:ext cx="9600" cy="3801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0" name="Google Shape;230;p6"/>
          <p:cNvCxnSpPr/>
          <p:nvPr/>
        </p:nvCxnSpPr>
        <p:spPr>
          <a:xfrm>
            <a:off x="5963094" y="4163385"/>
            <a:ext cx="9600" cy="3801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1" name="Google Shape;231;p6"/>
          <p:cNvGrpSpPr/>
          <p:nvPr/>
        </p:nvGrpSpPr>
        <p:grpSpPr>
          <a:xfrm>
            <a:off x="10189772" y="4350149"/>
            <a:ext cx="4588288" cy="1014697"/>
            <a:chOff x="0" y="-57151"/>
            <a:chExt cx="1352480" cy="299100"/>
          </a:xfrm>
        </p:grpSpPr>
        <p:sp>
          <p:nvSpPr>
            <p:cNvPr id="232" name="Google Shape;232;p6"/>
            <p:cNvSpPr/>
            <p:nvPr/>
          </p:nvSpPr>
          <p:spPr>
            <a:xfrm>
              <a:off x="0" y="0"/>
              <a:ext cx="1352480" cy="186879"/>
            </a:xfrm>
            <a:custGeom>
              <a:avLst/>
              <a:gdLst/>
              <a:ahLst/>
              <a:cxnLst/>
              <a:rect l="l" t="t" r="r" b="b"/>
              <a:pathLst>
                <a:path w="1352480" h="186879" extrusionOk="0">
                  <a:moveTo>
                    <a:pt x="0" y="0"/>
                  </a:moveTo>
                  <a:lnTo>
                    <a:pt x="1352480" y="0"/>
                  </a:lnTo>
                  <a:lnTo>
                    <a:pt x="1352480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33" name="Google Shape;233;p6"/>
            <p:cNvSpPr txBox="1"/>
            <p:nvPr/>
          </p:nvSpPr>
          <p:spPr>
            <a:xfrm>
              <a:off x="1" y="-57151"/>
              <a:ext cx="910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 System</a:t>
              </a:r>
            </a:p>
          </p:txBody>
        </p:sp>
      </p:grpSp>
      <p:cxnSp>
        <p:nvCxnSpPr>
          <p:cNvPr id="234" name="Google Shape;234;p6"/>
          <p:cNvCxnSpPr/>
          <p:nvPr/>
        </p:nvCxnSpPr>
        <p:spPr>
          <a:xfrm>
            <a:off x="6010707" y="5178496"/>
            <a:ext cx="9600" cy="3801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5" name="Google Shape;235;p6"/>
          <p:cNvCxnSpPr/>
          <p:nvPr/>
        </p:nvCxnSpPr>
        <p:spPr>
          <a:xfrm>
            <a:off x="12502947" y="5178496"/>
            <a:ext cx="9600" cy="3801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6" name="Google Shape;236;p6"/>
          <p:cNvGrpSpPr/>
          <p:nvPr/>
        </p:nvGrpSpPr>
        <p:grpSpPr>
          <a:xfrm>
            <a:off x="10850480" y="5284050"/>
            <a:ext cx="3514851" cy="1246744"/>
            <a:chOff x="0" y="-95769"/>
            <a:chExt cx="1036065" cy="367500"/>
          </a:xfrm>
        </p:grpSpPr>
        <p:sp>
          <p:nvSpPr>
            <p:cNvPr id="237" name="Google Shape;237;p6"/>
            <p:cNvSpPr/>
            <p:nvPr/>
          </p:nvSpPr>
          <p:spPr>
            <a:xfrm>
              <a:off x="0" y="0"/>
              <a:ext cx="1036065" cy="186879"/>
            </a:xfrm>
            <a:custGeom>
              <a:avLst/>
              <a:gdLst/>
              <a:ahLst/>
              <a:cxnLst/>
              <a:rect l="l" t="t" r="r" b="b"/>
              <a:pathLst>
                <a:path w="1036065" h="186879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38" name="Google Shape;238;p6"/>
            <p:cNvSpPr txBox="1"/>
            <p:nvPr/>
          </p:nvSpPr>
          <p:spPr>
            <a:xfrm>
              <a:off x="25282" y="-95769"/>
              <a:ext cx="9855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Artificial intelligence</a:t>
              </a:r>
            </a:p>
          </p:txBody>
        </p:sp>
      </p:grpSp>
      <p:cxnSp>
        <p:nvCxnSpPr>
          <p:cNvPr id="239" name="Google Shape;239;p6"/>
          <p:cNvCxnSpPr/>
          <p:nvPr/>
        </p:nvCxnSpPr>
        <p:spPr>
          <a:xfrm flipH="1">
            <a:off x="6963470" y="6193130"/>
            <a:ext cx="19200" cy="26463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6"/>
          <p:cNvCxnSpPr/>
          <p:nvPr/>
        </p:nvCxnSpPr>
        <p:spPr>
          <a:xfrm flipH="1">
            <a:off x="11450856" y="6193130"/>
            <a:ext cx="29700" cy="30366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6"/>
          <p:cNvCxnSpPr/>
          <p:nvPr/>
        </p:nvCxnSpPr>
        <p:spPr>
          <a:xfrm rot="10800000">
            <a:off x="6583220" y="6796698"/>
            <a:ext cx="3804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2" name="Google Shape;242;p6"/>
          <p:cNvGrpSpPr/>
          <p:nvPr/>
        </p:nvGrpSpPr>
        <p:grpSpPr>
          <a:xfrm>
            <a:off x="3170708" y="6225849"/>
            <a:ext cx="3514851" cy="1207052"/>
            <a:chOff x="0" y="-57150"/>
            <a:chExt cx="1036065" cy="355800"/>
          </a:xfrm>
        </p:grpSpPr>
        <p:sp>
          <p:nvSpPr>
            <p:cNvPr id="243" name="Google Shape;243;p6"/>
            <p:cNvSpPr/>
            <p:nvPr/>
          </p:nvSpPr>
          <p:spPr>
            <a:xfrm>
              <a:off x="0" y="0"/>
              <a:ext cx="1036065" cy="186879"/>
            </a:xfrm>
            <a:custGeom>
              <a:avLst/>
              <a:gdLst/>
              <a:ahLst/>
              <a:cxnLst/>
              <a:rect l="l" t="t" r="r" b="b"/>
              <a:pathLst>
                <a:path w="1036065" h="186879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186879"/>
                  </a:lnTo>
                  <a:lnTo>
                    <a:pt x="0" y="186879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44" name="Google Shape;244;p6"/>
            <p:cNvSpPr txBox="1"/>
            <p:nvPr/>
          </p:nvSpPr>
          <p:spPr>
            <a:xfrm>
              <a:off x="1" y="-57150"/>
              <a:ext cx="8127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Computer vision</a:t>
              </a:r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308097" y="5558625"/>
            <a:ext cx="2584573" cy="1053610"/>
            <a:chOff x="0" y="-154"/>
            <a:chExt cx="761849" cy="310570"/>
          </a:xfrm>
        </p:grpSpPr>
        <p:sp>
          <p:nvSpPr>
            <p:cNvPr id="246" name="Google Shape;246;p6"/>
            <p:cNvSpPr/>
            <p:nvPr/>
          </p:nvSpPr>
          <p:spPr>
            <a:xfrm>
              <a:off x="0" y="0"/>
              <a:ext cx="761849" cy="310417"/>
            </a:xfrm>
            <a:custGeom>
              <a:avLst/>
              <a:gdLst/>
              <a:ahLst/>
              <a:cxnLst/>
              <a:rect l="l" t="t" r="r" b="b"/>
              <a:pathLst>
                <a:path w="761849" h="310417" extrusionOk="0">
                  <a:moveTo>
                    <a:pt x="0" y="0"/>
                  </a:moveTo>
                  <a:lnTo>
                    <a:pt x="761849" y="0"/>
                  </a:lnTo>
                  <a:lnTo>
                    <a:pt x="761849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47" name="Google Shape;247;p6"/>
            <p:cNvSpPr txBox="1"/>
            <p:nvPr/>
          </p:nvSpPr>
          <p:spPr>
            <a:xfrm>
              <a:off x="1" y="-154"/>
              <a:ext cx="7548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Computer vision</a:t>
              </a:r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representation</a:t>
              </a:r>
            </a:p>
          </p:txBody>
        </p:sp>
      </p:grpSp>
      <p:grpSp>
        <p:nvGrpSpPr>
          <p:cNvPr id="248" name="Google Shape;248;p6"/>
          <p:cNvGrpSpPr/>
          <p:nvPr/>
        </p:nvGrpSpPr>
        <p:grpSpPr>
          <a:xfrm>
            <a:off x="308100" y="6997558"/>
            <a:ext cx="2584573" cy="878322"/>
            <a:chOff x="0" y="-9275"/>
            <a:chExt cx="761849" cy="319692"/>
          </a:xfrm>
        </p:grpSpPr>
        <p:sp>
          <p:nvSpPr>
            <p:cNvPr id="249" name="Google Shape;249;p6"/>
            <p:cNvSpPr/>
            <p:nvPr/>
          </p:nvSpPr>
          <p:spPr>
            <a:xfrm>
              <a:off x="0" y="0"/>
              <a:ext cx="761849" cy="310417"/>
            </a:xfrm>
            <a:custGeom>
              <a:avLst/>
              <a:gdLst/>
              <a:ahLst/>
              <a:cxnLst/>
              <a:rect l="l" t="t" r="r" b="b"/>
              <a:pathLst>
                <a:path w="761849" h="310417" extrusionOk="0">
                  <a:moveTo>
                    <a:pt x="0" y="0"/>
                  </a:moveTo>
                  <a:lnTo>
                    <a:pt x="761849" y="0"/>
                  </a:lnTo>
                  <a:lnTo>
                    <a:pt x="761849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0" name="Google Shape;250;p6"/>
            <p:cNvSpPr txBox="1"/>
            <p:nvPr/>
          </p:nvSpPr>
          <p:spPr>
            <a:xfrm>
              <a:off x="0" y="-9275"/>
              <a:ext cx="7548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Image representation</a:t>
              </a:r>
            </a:p>
          </p:txBody>
        </p:sp>
      </p:grpSp>
      <p:cxnSp>
        <p:nvCxnSpPr>
          <p:cNvPr id="252" name="Google Shape;252;p6"/>
          <p:cNvCxnSpPr/>
          <p:nvPr/>
        </p:nvCxnSpPr>
        <p:spPr>
          <a:xfrm>
            <a:off x="1600376" y="6612230"/>
            <a:ext cx="0" cy="4476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6"/>
          <p:cNvCxnSpPr/>
          <p:nvPr/>
        </p:nvCxnSpPr>
        <p:spPr>
          <a:xfrm rot="10800000" flipH="1">
            <a:off x="11451981" y="6987048"/>
            <a:ext cx="352500" cy="1920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4" name="Google Shape;254;p6"/>
          <p:cNvGrpSpPr/>
          <p:nvPr/>
        </p:nvGrpSpPr>
        <p:grpSpPr>
          <a:xfrm>
            <a:off x="11761138" y="6017390"/>
            <a:ext cx="3639474" cy="1749512"/>
            <a:chOff x="-2" y="-93906"/>
            <a:chExt cx="1072800" cy="515700"/>
          </a:xfrm>
        </p:grpSpPr>
        <p:sp>
          <p:nvSpPr>
            <p:cNvPr id="255" name="Google Shape;255;p6"/>
            <p:cNvSpPr/>
            <p:nvPr/>
          </p:nvSpPr>
          <p:spPr>
            <a:xfrm>
              <a:off x="0" y="0"/>
              <a:ext cx="1036065" cy="310417"/>
            </a:xfrm>
            <a:custGeom>
              <a:avLst/>
              <a:gdLst/>
              <a:ahLst/>
              <a:cxnLst/>
              <a:rect l="l" t="t" r="r" b="b"/>
              <a:pathLst>
                <a:path w="1036065" h="310417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56" name="Google Shape;256;p6"/>
            <p:cNvSpPr txBox="1"/>
            <p:nvPr/>
          </p:nvSpPr>
          <p:spPr>
            <a:xfrm>
              <a:off x="-2" y="-93906"/>
              <a:ext cx="10728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Evaluation of </a:t>
              </a:r>
              <a:r>
                <a:rPr lang="en-US" sz="2400" b="1" i="0" u="none" strike="noStrike" cap="none" dirty="0" smtClean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retrieval </a:t>
              </a:r>
              <a:r>
                <a:rPr lang="en-US" sz="2400" b="1" i="0" u="none" strike="noStrike" cap="none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result </a:t>
              </a:r>
            </a:p>
          </p:txBody>
        </p:sp>
      </p:grpSp>
      <p:cxnSp>
        <p:nvCxnSpPr>
          <p:cNvPr id="257" name="Google Shape;257;p6"/>
          <p:cNvCxnSpPr/>
          <p:nvPr/>
        </p:nvCxnSpPr>
        <p:spPr>
          <a:xfrm rot="10800000">
            <a:off x="6559136" y="8820506"/>
            <a:ext cx="3804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8" name="Google Shape;258;p6"/>
          <p:cNvGrpSpPr/>
          <p:nvPr/>
        </p:nvGrpSpPr>
        <p:grpSpPr>
          <a:xfrm>
            <a:off x="2396973" y="8100074"/>
            <a:ext cx="4162599" cy="1562246"/>
            <a:chOff x="0" y="-57153"/>
            <a:chExt cx="1227001" cy="460500"/>
          </a:xfrm>
        </p:grpSpPr>
        <p:sp>
          <p:nvSpPr>
            <p:cNvPr id="259" name="Google Shape;259;p6"/>
            <p:cNvSpPr/>
            <p:nvPr/>
          </p:nvSpPr>
          <p:spPr>
            <a:xfrm>
              <a:off x="0" y="0"/>
              <a:ext cx="1226911" cy="310417"/>
            </a:xfrm>
            <a:custGeom>
              <a:avLst/>
              <a:gdLst/>
              <a:ahLst/>
              <a:cxnLst/>
              <a:rect l="l" t="t" r="r" b="b"/>
              <a:pathLst>
                <a:path w="1226911" h="310417" extrusionOk="0">
                  <a:moveTo>
                    <a:pt x="0" y="0"/>
                  </a:moveTo>
                  <a:lnTo>
                    <a:pt x="1226911" y="0"/>
                  </a:lnTo>
                  <a:lnTo>
                    <a:pt x="1226911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0" name="Google Shape;260;p6"/>
            <p:cNvSpPr txBox="1"/>
            <p:nvPr/>
          </p:nvSpPr>
          <p:spPr>
            <a:xfrm>
              <a:off x="1" y="-57153"/>
              <a:ext cx="12270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knowledge representation</a:t>
              </a:r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and reasoning</a:t>
              </a:r>
            </a:p>
          </p:txBody>
        </p:sp>
      </p:grpSp>
      <p:cxnSp>
        <p:nvCxnSpPr>
          <p:cNvPr id="261" name="Google Shape;261;p6"/>
          <p:cNvCxnSpPr/>
          <p:nvPr/>
        </p:nvCxnSpPr>
        <p:spPr>
          <a:xfrm>
            <a:off x="11451981" y="8035520"/>
            <a:ext cx="3525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2" name="Google Shape;262;p6"/>
          <p:cNvGrpSpPr/>
          <p:nvPr/>
        </p:nvGrpSpPr>
        <p:grpSpPr>
          <a:xfrm>
            <a:off x="11761138" y="7718531"/>
            <a:ext cx="3639474" cy="1053092"/>
            <a:chOff x="-12752" y="0"/>
            <a:chExt cx="1072800" cy="310417"/>
          </a:xfrm>
        </p:grpSpPr>
        <p:sp>
          <p:nvSpPr>
            <p:cNvPr id="263" name="Google Shape;263;p6"/>
            <p:cNvSpPr/>
            <p:nvPr/>
          </p:nvSpPr>
          <p:spPr>
            <a:xfrm>
              <a:off x="0" y="0"/>
              <a:ext cx="1036065" cy="310417"/>
            </a:xfrm>
            <a:custGeom>
              <a:avLst/>
              <a:gdLst/>
              <a:ahLst/>
              <a:cxnLst/>
              <a:rect l="l" t="t" r="r" b="b"/>
              <a:pathLst>
                <a:path w="1036065" h="310417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4" name="Google Shape;264;p6"/>
            <p:cNvSpPr txBox="1"/>
            <p:nvPr/>
          </p:nvSpPr>
          <p:spPr>
            <a:xfrm>
              <a:off x="-12752" y="7866"/>
              <a:ext cx="10728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 retrieval query processing </a:t>
              </a:r>
            </a:p>
          </p:txBody>
        </p:sp>
      </p:grpSp>
      <p:cxnSp>
        <p:nvCxnSpPr>
          <p:cNvPr id="265" name="Google Shape;265;p6"/>
          <p:cNvCxnSpPr/>
          <p:nvPr/>
        </p:nvCxnSpPr>
        <p:spPr>
          <a:xfrm>
            <a:off x="11450953" y="9229717"/>
            <a:ext cx="3525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6" name="Google Shape;266;p6"/>
          <p:cNvGrpSpPr/>
          <p:nvPr/>
        </p:nvGrpSpPr>
        <p:grpSpPr>
          <a:xfrm>
            <a:off x="11450947" y="8724374"/>
            <a:ext cx="4162597" cy="1562246"/>
            <a:chOff x="-103885" y="-55520"/>
            <a:chExt cx="1227000" cy="460500"/>
          </a:xfrm>
        </p:grpSpPr>
        <p:sp>
          <p:nvSpPr>
            <p:cNvPr id="267" name="Google Shape;267;p6"/>
            <p:cNvSpPr/>
            <p:nvPr/>
          </p:nvSpPr>
          <p:spPr>
            <a:xfrm>
              <a:off x="0" y="0"/>
              <a:ext cx="1036065" cy="310417"/>
            </a:xfrm>
            <a:custGeom>
              <a:avLst/>
              <a:gdLst/>
              <a:ahLst/>
              <a:cxnLst/>
              <a:rect l="l" t="t" r="r" b="b"/>
              <a:pathLst>
                <a:path w="1036065" h="310417" extrusionOk="0">
                  <a:moveTo>
                    <a:pt x="0" y="0"/>
                  </a:moveTo>
                  <a:lnTo>
                    <a:pt x="1036065" y="0"/>
                  </a:lnTo>
                  <a:lnTo>
                    <a:pt x="1036065" y="310417"/>
                  </a:lnTo>
                  <a:lnTo>
                    <a:pt x="0" y="310417"/>
                  </a:lnTo>
                  <a:close/>
                </a:path>
              </a:pathLst>
            </a:custGeom>
            <a:solidFill>
              <a:srgbClr val="E8E6E3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8" name="Google Shape;268;p6"/>
            <p:cNvSpPr txBox="1"/>
            <p:nvPr/>
          </p:nvSpPr>
          <p:spPr>
            <a:xfrm>
              <a:off x="-103885" y="-55520"/>
              <a:ext cx="12270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Retrieval models for ranking</a:t>
              </a:r>
            </a:p>
          </p:txBody>
        </p:sp>
      </p:grpSp>
      <p:cxnSp>
        <p:nvCxnSpPr>
          <p:cNvPr id="269" name="Google Shape;269;p6"/>
          <p:cNvCxnSpPr/>
          <p:nvPr/>
        </p:nvCxnSpPr>
        <p:spPr>
          <a:xfrm>
            <a:off x="15319238" y="7006248"/>
            <a:ext cx="352500" cy="0"/>
          </a:xfrm>
          <a:prstGeom prst="straightConnector1">
            <a:avLst/>
          </a:prstGeom>
          <a:noFill/>
          <a:ln w="508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0" name="Google Shape;270;p6"/>
          <p:cNvSpPr/>
          <p:nvPr/>
        </p:nvSpPr>
        <p:spPr>
          <a:xfrm>
            <a:off x="15681203" y="6325324"/>
            <a:ext cx="2098318" cy="1207522"/>
          </a:xfrm>
          <a:custGeom>
            <a:avLst/>
            <a:gdLst/>
            <a:ahLst/>
            <a:cxnLst/>
            <a:rect l="l" t="t" r="r" b="b"/>
            <a:pathLst>
              <a:path w="548580" h="310417" extrusionOk="0">
                <a:moveTo>
                  <a:pt x="0" y="0"/>
                </a:moveTo>
                <a:lnTo>
                  <a:pt x="548580" y="0"/>
                </a:lnTo>
                <a:lnTo>
                  <a:pt x="548580" y="310417"/>
                </a:lnTo>
                <a:lnTo>
                  <a:pt x="0" y="310417"/>
                </a:lnTo>
                <a:close/>
              </a:path>
            </a:pathLst>
          </a:custGeom>
          <a:solidFill>
            <a:srgbClr val="E8E6E3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1" name="Google Shape;271;p6"/>
          <p:cNvSpPr txBox="1"/>
          <p:nvPr/>
        </p:nvSpPr>
        <p:spPr>
          <a:xfrm>
            <a:off x="15514944" y="6069103"/>
            <a:ext cx="25602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Relevance 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assessment</a:t>
            </a:r>
          </a:p>
        </p:txBody>
      </p:sp>
      <p:sp>
        <p:nvSpPr>
          <p:cNvPr id="272" name="Google Shape;272;p6"/>
          <p:cNvSpPr txBox="1"/>
          <p:nvPr/>
        </p:nvSpPr>
        <p:spPr>
          <a:xfrm>
            <a:off x="14778025" y="8870045"/>
            <a:ext cx="2750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12</a:t>
            </a:r>
          </a:p>
        </p:txBody>
      </p:sp>
      <p:cxnSp>
        <p:nvCxnSpPr>
          <p:cNvPr id="15" name="Straight Arrow Connector 14"/>
          <p:cNvCxnSpPr>
            <a:stCxn id="244" idx="1"/>
          </p:cNvCxnSpPr>
          <p:nvPr/>
        </p:nvCxnSpPr>
        <p:spPr>
          <a:xfrm flipH="1" flipV="1">
            <a:off x="1600376" y="6796698"/>
            <a:ext cx="1570335" cy="3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67815" y="1478915"/>
            <a:ext cx="14440535" cy="68611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The model provides retrieval functionality across two media, text and image, as well as multiple dimensions , including form, content and organization.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endParaRPr lang="en-US" sz="3495" spc="-69">
              <a:solidFill>
                <a:srgbClr val="36211B"/>
              </a:solidFill>
              <a:latin typeface="Public Sans"/>
            </a:endParaRP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web search engine : pictures, audio files and movies (non-text format)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difficulty : to provide “retrieval by content ”  ( we require CONTENT OF OBJECT instead of metadata or textual descriptions)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endParaRPr lang="en-US" sz="3495" spc="-69">
              <a:solidFill>
                <a:srgbClr val="36211B"/>
              </a:solidFill>
              <a:latin typeface="Public Sans"/>
            </a:endParaRP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endParaRPr lang="en-US" sz="3495" spc="-69">
              <a:solidFill>
                <a:srgbClr val="36211B"/>
              </a:solidFill>
              <a:latin typeface="Public Sans"/>
            </a:endParaRP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endParaRPr lang="en-US" sz="3495" spc="-69">
              <a:solidFill>
                <a:srgbClr val="36211B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72581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Query language</a:t>
            </a:r>
          </a:p>
        </p:txBody>
      </p:sp>
      <p:sp>
        <p:nvSpPr>
          <p:cNvPr id="5" name="AutoShape 5"/>
          <p:cNvSpPr/>
          <p:nvPr/>
        </p:nvSpPr>
        <p:spPr>
          <a:xfrm>
            <a:off x="3672015" y="211807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90575" y="2442210"/>
            <a:ext cx="17121505" cy="68141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687705" lvl="1" indent="-343535">
              <a:lnSpc>
                <a:spcPts val="4460"/>
              </a:lnSpc>
              <a:buFont typeface="Arial" panose="020B0604020202020204"/>
              <a:buChar char="•"/>
            </a:pPr>
            <a:r>
              <a:rPr lang="en-US" sz="3185" spc="-63">
                <a:solidFill>
                  <a:srgbClr val="36211B"/>
                </a:solidFill>
                <a:latin typeface="Public Sans"/>
              </a:rPr>
              <a:t>Query language is a structured method for users to</a:t>
            </a:r>
            <a:r>
              <a:rPr lang="en-US" sz="3185" spc="-63">
                <a:solidFill>
                  <a:srgbClr val="36211B"/>
                </a:solidFill>
                <a:latin typeface="Public Sans Bold"/>
              </a:rPr>
              <a:t> express their information needs and retrieve relevant multimedia content </a:t>
            </a:r>
            <a:r>
              <a:rPr lang="en-US" sz="3185" spc="-63">
                <a:solidFill>
                  <a:srgbClr val="36211B"/>
                </a:solidFill>
                <a:latin typeface="Public Sans"/>
              </a:rPr>
              <a:t>from a database or collection</a:t>
            </a:r>
          </a:p>
          <a:p>
            <a:pPr marL="687705" lvl="1" indent="-343535">
              <a:lnSpc>
                <a:spcPts val="4460"/>
              </a:lnSpc>
              <a:buFont typeface="Arial" panose="020B0604020202020204"/>
              <a:buChar char="•"/>
            </a:pPr>
            <a:r>
              <a:rPr lang="en-US" sz="3185" spc="-63">
                <a:solidFill>
                  <a:srgbClr val="36211B"/>
                </a:solidFill>
                <a:latin typeface="Public Sans"/>
              </a:rPr>
              <a:t>A query language defines a set of syntax and semantics that users can </a:t>
            </a:r>
            <a:r>
              <a:rPr lang="en-US" sz="3185" spc="-63">
                <a:solidFill>
                  <a:srgbClr val="36211B"/>
                </a:solidFill>
                <a:latin typeface="Public Sans Bold"/>
              </a:rPr>
              <a:t>use to formulate queries and interact with the MIR system</a:t>
            </a:r>
            <a:r>
              <a:rPr lang="en-US" sz="3185" spc="-63">
                <a:solidFill>
                  <a:srgbClr val="36211B"/>
                </a:solidFill>
                <a:latin typeface="Public Sans"/>
              </a:rPr>
              <a:t>. </a:t>
            </a:r>
          </a:p>
          <a:p>
            <a:pPr marL="687705" lvl="1" indent="-343535">
              <a:lnSpc>
                <a:spcPts val="4460"/>
              </a:lnSpc>
              <a:buFont typeface="Arial" panose="020B0604020202020204"/>
              <a:buChar char="•"/>
            </a:pPr>
            <a:r>
              <a:rPr lang="en-US" sz="3185" spc="-63">
                <a:solidFill>
                  <a:srgbClr val="36211B"/>
                </a:solidFill>
                <a:latin typeface="Public Sans"/>
              </a:rPr>
              <a:t>The </a:t>
            </a:r>
            <a:r>
              <a:rPr lang="en-US" sz="3185" spc="-63">
                <a:solidFill>
                  <a:srgbClr val="36211B"/>
                </a:solidFill>
                <a:latin typeface="Public Sans Bold"/>
              </a:rPr>
              <a:t>syntax</a:t>
            </a:r>
            <a:r>
              <a:rPr lang="en-US" sz="3185" spc="-63">
                <a:solidFill>
                  <a:srgbClr val="36211B"/>
                </a:solidFill>
                <a:latin typeface="Public Sans"/>
              </a:rPr>
              <a:t> of a query language defines the rules for constructing valid queries. </a:t>
            </a:r>
          </a:p>
          <a:p>
            <a:pPr marL="687705" lvl="1" indent="-343535">
              <a:lnSpc>
                <a:spcPts val="4460"/>
              </a:lnSpc>
              <a:buFont typeface="Arial" panose="020B0604020202020204"/>
              <a:buChar char="•"/>
            </a:pPr>
            <a:r>
              <a:rPr lang="en-US" sz="3185" spc="-63">
                <a:solidFill>
                  <a:srgbClr val="36211B"/>
                </a:solidFill>
                <a:latin typeface="Public Sans"/>
              </a:rPr>
              <a:t>The </a:t>
            </a:r>
            <a:r>
              <a:rPr lang="en-US" sz="3185" spc="-63">
                <a:solidFill>
                  <a:srgbClr val="36211B"/>
                </a:solidFill>
                <a:latin typeface="Public Sans Bold"/>
              </a:rPr>
              <a:t>semantics </a:t>
            </a:r>
            <a:r>
              <a:rPr lang="en-US" sz="3185" spc="-63">
                <a:solidFill>
                  <a:srgbClr val="36211B"/>
                </a:solidFill>
                <a:latin typeface="Public Sans"/>
              </a:rPr>
              <a:t>of a query language determine the meaning of the queries and how they are interpreted by the system.</a:t>
            </a:r>
          </a:p>
          <a:p>
            <a:pPr marL="687705" lvl="1" indent="-343535">
              <a:lnSpc>
                <a:spcPts val="4460"/>
              </a:lnSpc>
              <a:buFont typeface="Arial" panose="020B0604020202020204"/>
              <a:buChar char="•"/>
            </a:pPr>
            <a:r>
              <a:rPr lang="en-US" sz="3185" spc="-63">
                <a:solidFill>
                  <a:srgbClr val="36211B"/>
                </a:solidFill>
                <a:latin typeface="Public Sans"/>
              </a:rPr>
              <a:t>Examples: SQL-like languages for querying multimedia databases, content-based image retrieval (CBIR) languages for querying image databases using visual features, and audio query languages for retrieving audio content based on sound characteristics.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1114434"/>
            <a:ext cx="10963021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spc="-259">
                <a:solidFill>
                  <a:srgbClr val="36211B"/>
                </a:solidFill>
                <a:latin typeface="Fraunces Bold"/>
              </a:rPr>
              <a:t>Why is DIR necessary?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713" y="3026104"/>
            <a:ext cx="15605623" cy="407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 There are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 restrictions on what search engine can find on Internet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. For example, not everything on the Internet is extractable and a </a:t>
            </a:r>
            <a:r>
              <a:rPr lang="en-US" sz="3775" spc="-75" dirty="0" smtClean="0">
                <a:solidFill>
                  <a:srgbClr val="36211B"/>
                </a:solidFill>
                <a:latin typeface="Public Sans"/>
              </a:rPr>
              <a:t>web 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search engine's "single partition contains all" strategy has many drawbacks</a:t>
            </a:r>
          </a:p>
          <a:p>
            <a:pPr marL="815340" lvl="1" indent="-407670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Frequently, there are 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various types of responses to the same query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. Thus, the </a:t>
            </a:r>
            <a:r>
              <a:rPr lang="en-US" sz="3775" spc="-75" dirty="0">
                <a:solidFill>
                  <a:srgbClr val="36211B"/>
                </a:solidFill>
                <a:latin typeface="Public Sans Bold"/>
              </a:rPr>
              <a:t>need for deep web Federated search</a:t>
            </a:r>
            <a:r>
              <a:rPr lang="en-US" sz="3775" spc="-75" dirty="0">
                <a:solidFill>
                  <a:srgbClr val="36211B"/>
                </a:solidFill>
                <a:latin typeface="Public Sans"/>
              </a:rPr>
              <a:t>, metasearch and aggregated search required</a:t>
            </a:r>
          </a:p>
        </p:txBody>
      </p:sp>
      <p:sp>
        <p:nvSpPr>
          <p:cNvPr id="6" name="AutoShape 6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871" y="1214157"/>
            <a:ext cx="16962259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spc="-192">
                <a:solidFill>
                  <a:srgbClr val="36211B"/>
                </a:solidFill>
                <a:latin typeface="Fraunces Bold"/>
              </a:rPr>
              <a:t>Background special access method</a:t>
            </a:r>
          </a:p>
        </p:txBody>
      </p:sp>
      <p:sp>
        <p:nvSpPr>
          <p:cNvPr id="5" name="AutoShape 5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769256" y="2842932"/>
            <a:ext cx="14440826" cy="6178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A Background Spatial Access Method (BSAM) is a 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data structure and indexing technique 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used in spatial databases and geographic information systems (GIS) to 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efficiently manage and retrieve spatial data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.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BSAMs are particularly useful in scenarios where spatial databases need to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 handle large volumes 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of data and provide near-real-time responsiveness to queries.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BSAM 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offloads indexing process to the background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, allowing the main database operations to continue without being heavily affected.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871" y="1214157"/>
            <a:ext cx="16962259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spc="-192">
                <a:solidFill>
                  <a:srgbClr val="36211B"/>
                </a:solidFill>
                <a:latin typeface="Fraunces Bold"/>
              </a:rPr>
              <a:t>Generic multimedia indexing approach</a:t>
            </a:r>
          </a:p>
        </p:txBody>
      </p:sp>
      <p:sp>
        <p:nvSpPr>
          <p:cNvPr id="5" name="AutoShape 5"/>
          <p:cNvSpPr/>
          <p:nvPr/>
        </p:nvSpPr>
        <p:spPr>
          <a:xfrm>
            <a:off x="3672015" y="2571469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769256" y="2842932"/>
            <a:ext cx="14440826" cy="555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It is a general strategy or framework used to 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index and organize multimedia data 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in a way that enables efficient retrieval and analysis.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This approach aims to address the challenges posed by different types of multimedia data, including images, audio, video, and other non-textual content.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The main objective of multimedia indexing is to</a:t>
            </a:r>
            <a:r>
              <a:rPr lang="en-US" sz="3495" spc="-69">
                <a:solidFill>
                  <a:srgbClr val="36211B"/>
                </a:solidFill>
                <a:latin typeface="Public Sans Bold"/>
              </a:rPr>
              <a:t> efficiently support multimedia similarity search</a:t>
            </a:r>
            <a:r>
              <a:rPr lang="en-US" sz="3495" spc="-69">
                <a:solidFill>
                  <a:srgbClr val="36211B"/>
                </a:solidFill>
                <a:latin typeface="Public Sans"/>
              </a:rPr>
              <a:t>, which is the basis of the majority of multimedia applications.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1789" y="1349743"/>
            <a:ext cx="13467914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ctr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000000"/>
                </a:solidFill>
                <a:latin typeface="Public Sans Bold"/>
              </a:rPr>
              <a:t>Generic multimedia indexing (GEMINI) 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0206" y="2842932"/>
            <a:ext cx="14440826" cy="555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 dirty="0">
                <a:solidFill>
                  <a:srgbClr val="36211B"/>
                </a:solidFill>
                <a:latin typeface="Public Sans"/>
              </a:rPr>
              <a:t> Determine the distance between two items using the d) function.   </a:t>
            </a:r>
            <a:r>
              <a:rPr lang="en-US" sz="3495" spc="-69" dirty="0" err="1">
                <a:solidFill>
                  <a:srgbClr val="36211B"/>
                </a:solidFill>
                <a:latin typeface="Public Sans"/>
              </a:rPr>
              <a:t>eg</a:t>
            </a:r>
            <a:r>
              <a:rPr lang="en-US" sz="3495" spc="-69" dirty="0">
                <a:solidFill>
                  <a:srgbClr val="36211B"/>
                </a:solidFill>
                <a:latin typeface="Public Sans"/>
              </a:rPr>
              <a:t>. d() (01, 02) 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 dirty="0">
                <a:solidFill>
                  <a:srgbClr val="36211B"/>
                </a:solidFill>
                <a:latin typeface="Public Sans"/>
              </a:rPr>
              <a:t>To perform a "quick-and-dirty" test, locate one or more numeric feature extractions.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 dirty="0">
                <a:solidFill>
                  <a:srgbClr val="36211B"/>
                </a:solidFill>
                <a:latin typeface="Public Sans"/>
              </a:rPr>
              <a:t> Establish the bottom boundaries of the distance in feature space to the actual order to distance D0 in confirm accuracy</a:t>
            </a:r>
          </a:p>
          <a:p>
            <a:pPr marL="754380" lvl="1" indent="-377190">
              <a:lnSpc>
                <a:spcPts val="4890"/>
              </a:lnSpc>
              <a:buFont typeface="Arial" panose="020B0604020202020204"/>
              <a:buChar char="•"/>
            </a:pPr>
            <a:r>
              <a:rPr lang="en-US" sz="3495" spc="-69">
                <a:solidFill>
                  <a:srgbClr val="36211B"/>
                </a:solidFill>
                <a:latin typeface="Public Sans"/>
              </a:rPr>
              <a:t>Use a suitable data structure to save and retrieve each collection object's 1-dimensional features.</a:t>
            </a:r>
          </a:p>
          <a:p>
            <a:pPr>
              <a:lnSpc>
                <a:spcPts val="4890"/>
              </a:lnSpc>
            </a:pPr>
            <a:endParaRPr lang="en-US" sz="3495" spc="-69" dirty="0">
              <a:solidFill>
                <a:srgbClr val="36211B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spc="-48" dirty="0">
                <a:solidFill>
                  <a:srgbClr val="36211B"/>
                </a:solidFill>
                <a:latin typeface="Public Sans Thin"/>
              </a:rPr>
              <a:t>17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75" name="Google Shape;275;p7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18</a:t>
            </a:r>
          </a:p>
        </p:txBody>
      </p:sp>
      <p:sp>
        <p:nvSpPr>
          <p:cNvPr id="276" name="Google Shape;276;p7"/>
          <p:cNvSpPr txBox="1"/>
          <p:nvPr/>
        </p:nvSpPr>
        <p:spPr>
          <a:xfrm>
            <a:off x="662871" y="1214157"/>
            <a:ext cx="169623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One dimentional time series </a:t>
            </a:r>
          </a:p>
        </p:txBody>
      </p:sp>
      <p:cxnSp>
        <p:nvCxnSpPr>
          <p:cNvPr id="277" name="Google Shape;277;p7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7"/>
          <p:cNvSpPr txBox="1"/>
          <p:nvPr/>
        </p:nvSpPr>
        <p:spPr>
          <a:xfrm>
            <a:off x="662850" y="2704400"/>
            <a:ext cx="16962300" cy="7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5805" marR="0" lvl="1" indent="-3632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62"/>
              <a:buFont typeface="Arial" panose="020B0604020202020204"/>
              <a:buChar char="•"/>
            </a:pP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an open-source platform for machine learning </a:t>
            </a:r>
            <a:r>
              <a:rPr lang="en-US" sz="336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optimization of search result relevance </a:t>
            </a: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in genomic data repositories is built on the foundation of GEMINI</a:t>
            </a:r>
          </a:p>
          <a:p>
            <a:pPr marL="725805" marR="0" lvl="1" indent="-3632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62"/>
              <a:buFont typeface="Arial" panose="020B0604020202020204"/>
              <a:buChar char="•"/>
            </a:pP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Achieving </a:t>
            </a:r>
            <a:r>
              <a:rPr lang="en-US" sz="336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faster-than-sequential searching </a:t>
            </a: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through the use of spatial access techniques. </a:t>
            </a:r>
          </a:p>
          <a:p>
            <a:pPr marL="725805" marR="0" lvl="1" indent="-3632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62"/>
              <a:buFont typeface="Arial" panose="020B0604020202020204"/>
              <a:buChar char="•"/>
            </a:pP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Multimedia objects can have a very big dimensionality, which is why the distance computation is expensive</a:t>
            </a:r>
          </a:p>
          <a:p>
            <a:pPr marL="725805" marR="0" lvl="1" indent="-3632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62"/>
              <a:buFont typeface="Arial" panose="020B0604020202020204"/>
              <a:buChar char="•"/>
            </a:pP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one-dimensional or two-dimensional quick-and-dirty test is intended to scale down this complexity to more manageable dimensions.</a:t>
            </a:r>
          </a:p>
          <a:p>
            <a:pPr marL="725805" marR="0" lvl="1" indent="-3632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62"/>
              <a:buFont typeface="Arial" panose="020B0604020202020204"/>
              <a:buChar char="•"/>
            </a:pPr>
            <a:r>
              <a:rPr lang="en-US" sz="336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Two dimensional color image</a:t>
            </a:r>
            <a:r>
              <a:rPr lang="en-US" sz="336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: uses for 2D color image search,  color image based search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60" b="0" i="0" u="none" strike="noStrike" cap="none">
              <a:solidFill>
                <a:srgbClr val="36211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81" name="Google Shape;281;p8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19</a:t>
            </a:r>
          </a:p>
        </p:txBody>
      </p:sp>
      <p:sp>
        <p:nvSpPr>
          <p:cNvPr id="282" name="Google Shape;282;p8"/>
          <p:cNvSpPr txBox="1"/>
          <p:nvPr/>
        </p:nvSpPr>
        <p:spPr>
          <a:xfrm>
            <a:off x="297041" y="570548"/>
            <a:ext cx="169623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Feature extraction methods</a:t>
            </a:r>
          </a:p>
        </p:txBody>
      </p:sp>
      <p:cxnSp>
        <p:nvCxnSpPr>
          <p:cNvPr id="283" name="Google Shape;283;p8"/>
          <p:cNvCxnSpPr/>
          <p:nvPr/>
        </p:nvCxnSpPr>
        <p:spPr>
          <a:xfrm>
            <a:off x="3296660" y="1829628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8"/>
          <p:cNvSpPr txBox="1"/>
          <p:nvPr/>
        </p:nvSpPr>
        <p:spPr>
          <a:xfrm>
            <a:off x="297050" y="2172950"/>
            <a:ext cx="17629500" cy="8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the process of</a:t>
            </a: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transforming raw textual data into a structured and compact representation</a:t>
            </a: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that captures the key characteristics of the text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Automatic Feature Extraction :      </a:t>
            </a:r>
          </a:p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the process of </a:t>
            </a: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automatically generating relevant features</a:t>
            </a: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from textual data to enhance the efficiency and accuracy of information retrieval systems.</a:t>
            </a:r>
          </a:p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This approach aims to create meaningful and representative features from the </a:t>
            </a: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text without requiring manual feature</a:t>
            </a: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engineering</a:t>
            </a:r>
          </a:p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These features are then used for </a:t>
            </a:r>
            <a:r>
              <a:rPr lang="en-US" sz="333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indexing, searching, and ranking </a:t>
            </a: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documents in response to user queries.</a:t>
            </a:r>
          </a:p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GEMINI is helpful for feature extraction </a:t>
            </a:r>
          </a:p>
          <a:p>
            <a:pPr marL="719455" marR="0" lvl="1" indent="-36004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33"/>
              <a:buFont typeface="Arial" panose="020B0604020202020204"/>
              <a:buChar char="•"/>
            </a:pPr>
            <a:r>
              <a:rPr lang="en-US" sz="333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Algorithm AFT are Multidimensional Scaling, Fast Map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35" b="0" i="0" u="none" strike="noStrike" cap="none">
              <a:solidFill>
                <a:srgbClr val="36211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87" name="Google Shape;287;p9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20</a:t>
            </a:r>
          </a:p>
        </p:txBody>
      </p:sp>
      <p:sp>
        <p:nvSpPr>
          <p:cNvPr id="288" name="Google Shape;288;p9"/>
          <p:cNvSpPr txBox="1"/>
          <p:nvPr/>
        </p:nvSpPr>
        <p:spPr>
          <a:xfrm>
            <a:off x="3662490" y="1114434"/>
            <a:ext cx="10962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Trends</a:t>
            </a:r>
          </a:p>
        </p:txBody>
      </p:sp>
      <p:cxnSp>
        <p:nvCxnSpPr>
          <p:cNvPr id="289" name="Google Shape;289;p9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9"/>
          <p:cNvSpPr txBox="1"/>
          <p:nvPr/>
        </p:nvSpPr>
        <p:spPr>
          <a:xfrm>
            <a:off x="468575" y="3026925"/>
            <a:ext cx="16790700" cy="6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One of the most difficult and rapidly expanding study fields is content extraction, indexing, and retrieval of multimedia data. 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requirement for advanced technology to encode, model, index, and retrieve multimedia data is a result of the rising consumer demand for multimedia information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Trends in information storage and retrieval (ISR) are driven by technological advancements, changing user behaviors, and evolving data types. 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These trends shape how information is managed, stored, accessed, and retrieved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93" name="Google Shape;293;p10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21</a:t>
            </a:r>
          </a:p>
        </p:txBody>
      </p:sp>
      <p:sp>
        <p:nvSpPr>
          <p:cNvPr id="294" name="Google Shape;294;p10"/>
          <p:cNvSpPr txBox="1"/>
          <p:nvPr/>
        </p:nvSpPr>
        <p:spPr>
          <a:xfrm>
            <a:off x="3662490" y="1114434"/>
            <a:ext cx="10962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Research issues </a:t>
            </a:r>
          </a:p>
        </p:txBody>
      </p:sp>
      <p:cxnSp>
        <p:nvCxnSpPr>
          <p:cNvPr id="295" name="Google Shape;295;p10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10"/>
          <p:cNvSpPr txBox="1"/>
          <p:nvPr/>
        </p:nvSpPr>
        <p:spPr>
          <a:xfrm>
            <a:off x="550375" y="3026925"/>
            <a:ext cx="17236200" cy="7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5170" marR="0" lvl="1" indent="-36258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57"/>
              <a:buFont typeface="Arial" panose="020B0604020202020204"/>
              <a:buChar char="•"/>
            </a:pPr>
            <a:r>
              <a:rPr lang="en-US" sz="335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Analysis of multimedia input:  </a:t>
            </a:r>
            <a:r>
              <a:rPr lang="en-US" sz="335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complexity of multimedia inputs, huge volume, huge semantic gap</a:t>
            </a:r>
          </a:p>
          <a:p>
            <a:pPr marL="725170" marR="0" lvl="1" indent="-36258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57"/>
              <a:buFont typeface="Arial" panose="020B0604020202020204"/>
              <a:buChar char="•"/>
            </a:pPr>
            <a:r>
              <a:rPr lang="en-US" sz="335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Output generation for multimedia: </a:t>
            </a:r>
            <a:r>
              <a:rPr lang="en-US" sz="335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Multimedia content comes in various formats (images, videos, audio, text). Generating cohesive outputs that suit different formats can be complex, also  summarization, interpretability of output </a:t>
            </a:r>
          </a:p>
          <a:p>
            <a:pPr marL="725170" marR="0" lvl="1" indent="-36258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57"/>
              <a:buFont typeface="Arial" panose="020B0604020202020204"/>
              <a:buChar char="•"/>
            </a:pPr>
            <a:r>
              <a:rPr lang="en-US" sz="335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Multimedia Collaboration: </a:t>
            </a:r>
            <a:r>
              <a:rPr lang="en-US" sz="335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 to better understand how people cooperate, carefu and intelligent instrumentation and evaluation of collaboration spaces will be essential</a:t>
            </a:r>
          </a:p>
          <a:p>
            <a:pPr marL="725170" marR="0" lvl="1" indent="-36258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357"/>
              <a:buFont typeface="Arial" panose="020B0604020202020204"/>
              <a:buChar char="•"/>
            </a:pPr>
            <a:r>
              <a:rPr lang="en-US" sz="335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Interfaces for agents : </a:t>
            </a:r>
            <a:r>
              <a:rPr lang="en-US" sz="335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need for proper monitoring of agents, their behavior, how they conduct conversation is needs to be monitored well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299" name="Google Shape;299;p11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22</a:t>
            </a:r>
          </a:p>
        </p:txBody>
      </p:sp>
      <p:sp>
        <p:nvSpPr>
          <p:cNvPr id="300" name="Google Shape;300;p11"/>
          <p:cNvSpPr txBox="1"/>
          <p:nvPr/>
        </p:nvSpPr>
        <p:spPr>
          <a:xfrm>
            <a:off x="1625563" y="947288"/>
            <a:ext cx="150369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65" b="1" i="0" u="none" strike="noStrike" cap="none" dirty="0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Multimedia data support in commercial DBMS</a:t>
            </a:r>
          </a:p>
        </p:txBody>
      </p:sp>
      <p:cxnSp>
        <p:nvCxnSpPr>
          <p:cNvPr id="301" name="Google Shape;301;p11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2" name="Google Shape;302;p11"/>
          <p:cNvGrpSpPr/>
          <p:nvPr/>
        </p:nvGrpSpPr>
        <p:grpSpPr>
          <a:xfrm>
            <a:off x="1053333" y="1931855"/>
            <a:ext cx="16653943" cy="7852569"/>
            <a:chOff x="0" y="-597760"/>
            <a:chExt cx="19861590" cy="9484924"/>
          </a:xfrm>
        </p:grpSpPr>
        <p:sp>
          <p:nvSpPr>
            <p:cNvPr id="303" name="Google Shape;303;p11"/>
            <p:cNvSpPr txBox="1"/>
            <p:nvPr/>
          </p:nvSpPr>
          <p:spPr>
            <a:xfrm>
              <a:off x="0" y="-597760"/>
              <a:ext cx="19181700" cy="35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 dirty="0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Multimedia database is</a:t>
              </a:r>
              <a:r>
                <a:rPr lang="en-US" sz="3370" b="1" i="0" u="none" strike="noStrike" cap="none" dirty="0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collection of related multimedia data</a:t>
              </a:r>
              <a:r>
                <a:rPr lang="en-US" sz="3370" b="0" i="0" u="none" strike="noStrike" cap="none" dirty="0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that may include text, graphics, photos, animations, video, audio and other elements.</a:t>
              </a:r>
            </a:p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 dirty="0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Database content are :</a:t>
              </a: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37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04" name="Google Shape;304;p11"/>
            <p:cNvSpPr txBox="1"/>
            <p:nvPr/>
          </p:nvSpPr>
          <p:spPr>
            <a:xfrm>
              <a:off x="1097490" y="2575388"/>
              <a:ext cx="18764100" cy="529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Media data - real time data used to portray object</a:t>
              </a:r>
            </a:p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Media format data - details of format of media data after it has been acquired</a:t>
              </a:r>
            </a:p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Media keyword data - keyword that describe how data is generated</a:t>
              </a:r>
            </a:p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Media feature data - information that depends on content like color, texture, shapes</a:t>
              </a:r>
            </a:p>
          </p:txBody>
        </p:sp>
        <p:sp>
          <p:nvSpPr>
            <p:cNvPr id="305" name="Google Shape;305;p11"/>
            <p:cNvSpPr txBox="1"/>
            <p:nvPr/>
          </p:nvSpPr>
          <p:spPr>
            <a:xfrm>
              <a:off x="0" y="8003964"/>
              <a:ext cx="191817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27710" marR="0" lvl="1" indent="-36385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6211B"/>
                </a:buClr>
                <a:buSzPts val="3371"/>
                <a:buFont typeface="Arial" panose="020B0604020202020204"/>
                <a:buChar char="•"/>
              </a:pPr>
              <a:r>
                <a:rPr lang="en-US" sz="337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applications are repository applications, presentation applications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308" name="Google Shape;308;p12"/>
          <p:cNvSpPr txBox="1"/>
          <p:nvPr/>
        </p:nvSpPr>
        <p:spPr>
          <a:xfrm>
            <a:off x="608969" y="1073856"/>
            <a:ext cx="134679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marR="0" lvl="1" indent="-4318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 panose="020B0604020202020204"/>
              <a:buChar char="•"/>
            </a:pPr>
            <a:r>
              <a:rPr lang="en-US" sz="40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Challenges of multimedia databases </a:t>
            </a:r>
          </a:p>
        </p:txBody>
      </p:sp>
      <p:sp>
        <p:nvSpPr>
          <p:cNvPr id="309" name="Google Shape;309;p12"/>
          <p:cNvSpPr txBox="1"/>
          <p:nvPr/>
        </p:nvSpPr>
        <p:spPr>
          <a:xfrm>
            <a:off x="608975" y="2460475"/>
            <a:ext cx="17679000" cy="7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Modeling: 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enhancement of database retrieval methods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Design: 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multimedia database uses range of formats these formats are difficult to convert into one another, design for such database is not thoroughly addressed.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Storage: 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representation, compression, mapping to device hierarchies, archiving and buffering during input-output operations becomes challenging while storing multimedia DB on disc.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Performance: 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video playback or audio- video synchronization may happen, also these DBs use lot of computing power, and bandwidth</a:t>
            </a:r>
          </a:p>
          <a:p>
            <a:pPr marL="754380" marR="0" lvl="1" indent="-3771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493"/>
              <a:buFont typeface="Arial" panose="020B0604020202020204"/>
              <a:buChar char="•"/>
            </a:pPr>
            <a:r>
              <a:rPr lang="en-US" sz="3495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Queries and retrieval: </a:t>
            </a:r>
            <a:r>
              <a:rPr lang="en-US" sz="3495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data can be retrieve through queries but it raises challenges such as query formation, execution, optimization.</a:t>
            </a:r>
          </a:p>
        </p:txBody>
      </p:sp>
      <p:sp>
        <p:nvSpPr>
          <p:cNvPr id="310" name="Google Shape;310;p12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sp>
        <p:nvSpPr>
          <p:cNvPr id="313" name="Google Shape;313;p13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24</a:t>
            </a:r>
          </a:p>
        </p:txBody>
      </p:sp>
      <p:sp>
        <p:nvSpPr>
          <p:cNvPr id="314" name="Google Shape;314;p13"/>
          <p:cNvSpPr txBox="1"/>
          <p:nvPr/>
        </p:nvSpPr>
        <p:spPr>
          <a:xfrm>
            <a:off x="1122549" y="1459975"/>
            <a:ext cx="16173000" cy="14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MULTOS - multimedia filing system</a:t>
            </a:r>
          </a:p>
        </p:txBody>
      </p:sp>
      <p:cxnSp>
        <p:nvCxnSpPr>
          <p:cNvPr id="315" name="Google Shape;315;p13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13"/>
          <p:cNvSpPr txBox="1"/>
          <p:nvPr/>
        </p:nvSpPr>
        <p:spPr>
          <a:xfrm>
            <a:off x="1659703" y="3026931"/>
            <a:ext cx="15098700" cy="5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MULTOS (Multimedia Filing System) is a database system for </a:t>
            </a:r>
            <a:r>
              <a:rPr lang="en-US" sz="354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storing, retrieving, and managing</a:t>
            </a: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multimedia content like images, videos, audio, and text. 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supports </a:t>
            </a:r>
            <a:r>
              <a:rPr lang="en-US" sz="354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content-based retrieval, multimodal indexing, and offers user-friendly interfaces.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It's designed for </a:t>
            </a:r>
            <a:r>
              <a:rPr lang="en-US" sz="354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scalability, customization, security, and integration</a:t>
            </a: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with other software systems. </a:t>
            </a:r>
          </a:p>
          <a:p>
            <a:pPr marL="763905" marR="0" lvl="1" indent="-38163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538"/>
              <a:buFont typeface="Arial" panose="020B0604020202020204"/>
              <a:buChar char="•"/>
            </a:pP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MULTOS is used to efficiently</a:t>
            </a:r>
            <a:r>
              <a:rPr lang="en-US" sz="3540" b="1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handle and retrieve multimedia data </a:t>
            </a:r>
            <a:r>
              <a:rPr lang="en-US" sz="354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for various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599" y="910245"/>
            <a:ext cx="14904721" cy="803425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Distributed systems typically consist </a:t>
            </a:r>
            <a:r>
              <a:rPr lang="en-US" sz="4800" b="1" dirty="0" smtClean="0">
                <a:solidFill>
                  <a:srgbClr val="FF0000"/>
                </a:solidFill>
              </a:rPr>
              <a:t>of :</a:t>
            </a:r>
          </a:p>
          <a:p>
            <a:pPr algn="just"/>
            <a:endParaRPr lang="en-US" sz="4000" b="1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A </a:t>
            </a:r>
            <a:r>
              <a:rPr lang="en-US" sz="4000" b="1" dirty="0">
                <a:solidFill>
                  <a:srgbClr val="FF0000"/>
                </a:solidFill>
              </a:rPr>
              <a:t>set of server </a:t>
            </a:r>
            <a:r>
              <a:rPr lang="en-US" sz="4000" b="1" dirty="0" smtClean="0">
                <a:solidFill>
                  <a:srgbClr val="FF0000"/>
                </a:solidFill>
              </a:rPr>
              <a:t>processes </a:t>
            </a:r>
            <a:r>
              <a:rPr lang="en-US" sz="4000" b="1" dirty="0" smtClean="0">
                <a:solidFill>
                  <a:schemeClr val="tx1"/>
                </a:solidFill>
              </a:rPr>
              <a:t>- each </a:t>
            </a:r>
            <a:r>
              <a:rPr lang="en-US" sz="4000" b="1" dirty="0">
                <a:solidFill>
                  <a:schemeClr val="tx1"/>
                </a:solidFill>
              </a:rPr>
              <a:t>running on a separate node, and a designated broker process.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broker :</a:t>
            </a:r>
            <a:endParaRPr lang="en-US" sz="4000" b="1" dirty="0">
              <a:solidFill>
                <a:srgbClr val="FF0000"/>
              </a:solidFill>
            </a:endParaRPr>
          </a:p>
          <a:p>
            <a:pPr lvl="1" algn="just"/>
            <a:r>
              <a:rPr lang="en-US" sz="4000" b="1" dirty="0">
                <a:solidFill>
                  <a:schemeClr val="tx1"/>
                </a:solidFill>
              </a:rPr>
              <a:t>accepts clients requests and distributes the requests to the servers,</a:t>
            </a:r>
          </a:p>
          <a:p>
            <a:pPr lvl="1" algn="just"/>
            <a:r>
              <a:rPr lang="en-US" sz="4000" b="1" dirty="0">
                <a:solidFill>
                  <a:schemeClr val="tx1"/>
                </a:solidFill>
              </a:rPr>
              <a:t>collects intermediate results from the servers, </a:t>
            </a:r>
            <a:r>
              <a:rPr lang="en-US" sz="4000" b="1" dirty="0" smtClean="0">
                <a:solidFill>
                  <a:schemeClr val="tx1"/>
                </a:solidFill>
              </a:rPr>
              <a:t>and combines </a:t>
            </a:r>
            <a:r>
              <a:rPr lang="en-US" sz="4000" b="1" dirty="0">
                <a:solidFill>
                  <a:schemeClr val="tx1"/>
                </a:solidFill>
              </a:rPr>
              <a:t>the intermediate results into a final result for the client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The communication between the subtasks is performed using a network protocol such as TCP/IP</a:t>
            </a:r>
          </a:p>
        </p:txBody>
      </p:sp>
    </p:spTree>
    <p:extLst>
      <p:ext uri="{BB962C8B-B14F-4D97-AF65-F5344CB8AC3E}">
        <p14:creationId xmlns:p14="http://schemas.microsoft.com/office/powerpoint/2010/main" val="4036555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0204" y="4045453"/>
            <a:ext cx="1254759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Fraunces Light"/>
              </a:rPr>
              <a:t>THANK YOU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cxnSp>
        <p:nvCxnSpPr>
          <p:cNvPr id="79" name="Google Shape;79;p1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>
            <a:off x="15160864" y="88430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8E6E3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4</a:t>
            </a:r>
          </a:p>
        </p:txBody>
      </p:sp>
      <p:sp>
        <p:nvSpPr>
          <p:cNvPr id="81" name="Google Shape;81;p1"/>
          <p:cNvSpPr txBox="1"/>
          <p:nvPr/>
        </p:nvSpPr>
        <p:spPr>
          <a:xfrm>
            <a:off x="3662490" y="1114434"/>
            <a:ext cx="10962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 Federated Search</a:t>
            </a:r>
          </a:p>
        </p:txBody>
      </p:sp>
      <p:sp>
        <p:nvSpPr>
          <p:cNvPr id="82" name="Google Shape;82;p1"/>
          <p:cNvSpPr txBox="1"/>
          <p:nvPr/>
        </p:nvSpPr>
        <p:spPr>
          <a:xfrm>
            <a:off x="532951" y="2917275"/>
            <a:ext cx="10962900" cy="7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64845" marR="0" lvl="1" indent="-3327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079"/>
              <a:buFont typeface="Arial" panose="020B0604020202020204"/>
              <a:buChar char="•"/>
            </a:pPr>
            <a:r>
              <a:rPr lang="en-US" sz="308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also called as Federated information retrieval.</a:t>
            </a:r>
          </a:p>
          <a:p>
            <a:pPr marL="702310" marR="0" lvl="1" indent="-3511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250"/>
              <a:buFont typeface="Arial" panose="020B0604020202020204"/>
              <a:buChar char="•"/>
            </a:pP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sends a user query to the </a:t>
            </a:r>
            <a:r>
              <a:rPr lang="en-US" sz="3250" b="1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resource's search tool</a:t>
            </a: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. User can</a:t>
            </a:r>
            <a:r>
              <a:rPr lang="en-US" sz="3250" b="1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search multiple data sources simultaneously </a:t>
            </a: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using federated search by sending a single query.</a:t>
            </a:r>
          </a:p>
          <a:p>
            <a:pPr marL="702310" marR="0" lvl="1" indent="-3511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250"/>
              <a:buFont typeface="Arial" panose="020B0604020202020204"/>
              <a:buChar char="•"/>
            </a:pP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The federator gathers result from one or more search engines and then present all of the results in a single user terminal.</a:t>
            </a:r>
          </a:p>
          <a:p>
            <a:pPr marL="702310" marR="0" lvl="1" indent="-35115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250"/>
              <a:buFont typeface="Arial" panose="020B0604020202020204"/>
              <a:buChar char="•"/>
            </a:pP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It is preferable because it</a:t>
            </a:r>
            <a:r>
              <a:rPr lang="en-US" sz="3250" b="1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reduces the time and efforts required</a:t>
            </a: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, increases </a:t>
            </a:r>
            <a:r>
              <a:rPr lang="en-US" sz="3250" b="0" i="0" u="none" strike="noStrike" cap="none" dirty="0" err="1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searchability</a:t>
            </a:r>
            <a:r>
              <a:rPr lang="en-US" sz="3250" b="0" i="0" u="none" strike="noStrike" cap="none" dirty="0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 and productivity </a:t>
            </a:r>
          </a:p>
        </p:txBody>
      </p:sp>
      <p:grpSp>
        <p:nvGrpSpPr>
          <p:cNvPr id="83" name="Google Shape;83;p1"/>
          <p:cNvGrpSpPr/>
          <p:nvPr/>
        </p:nvGrpSpPr>
        <p:grpSpPr>
          <a:xfrm>
            <a:off x="11544963" y="3000050"/>
            <a:ext cx="6180144" cy="4700004"/>
            <a:chOff x="0" y="-32120"/>
            <a:chExt cx="8240191" cy="6266671"/>
          </a:xfrm>
        </p:grpSpPr>
        <p:grpSp>
          <p:nvGrpSpPr>
            <p:cNvPr id="84" name="Google Shape;84;p1"/>
            <p:cNvGrpSpPr/>
            <p:nvPr/>
          </p:nvGrpSpPr>
          <p:grpSpPr>
            <a:xfrm>
              <a:off x="2882876" y="40512"/>
              <a:ext cx="3676538" cy="1706326"/>
              <a:chOff x="0" y="-138"/>
              <a:chExt cx="812800" cy="377230"/>
            </a:xfrm>
          </p:grpSpPr>
          <p:sp>
            <p:nvSpPr>
              <p:cNvPr id="85" name="Google Shape;85;p1"/>
              <p:cNvSpPr/>
              <p:nvPr/>
            </p:nvSpPr>
            <p:spPr>
              <a:xfrm>
                <a:off x="0" y="0"/>
                <a:ext cx="812800" cy="37709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77092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77092"/>
                    </a:lnTo>
                    <a:lnTo>
                      <a:pt x="0" y="377092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6" name="Google Shape;86;p1"/>
              <p:cNvSpPr txBox="1"/>
              <p:nvPr/>
            </p:nvSpPr>
            <p:spPr>
              <a:xfrm>
                <a:off x="1" y="-138"/>
                <a:ext cx="812700" cy="3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Federated search engine </a:t>
                </a:r>
              </a:p>
            </p:txBody>
          </p:sp>
        </p:grpSp>
        <p:cxnSp>
          <p:nvCxnSpPr>
            <p:cNvPr id="87" name="Google Shape;87;p1"/>
            <p:cNvCxnSpPr/>
            <p:nvPr/>
          </p:nvCxnSpPr>
          <p:spPr>
            <a:xfrm>
              <a:off x="1810777" y="448056"/>
              <a:ext cx="1072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8" name="Google Shape;88;p1"/>
            <p:cNvCxnSpPr/>
            <p:nvPr/>
          </p:nvCxnSpPr>
          <p:spPr>
            <a:xfrm rot="10800000" flipH="1">
              <a:off x="2346827" y="2793440"/>
              <a:ext cx="4988100" cy="255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1"/>
            <p:cNvCxnSpPr/>
            <p:nvPr/>
          </p:nvCxnSpPr>
          <p:spPr>
            <a:xfrm rot="10800000">
              <a:off x="1810675" y="1435571"/>
              <a:ext cx="1072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4746548" y="1746842"/>
              <a:ext cx="0" cy="1072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1" name="Google Shape;91;p1"/>
            <p:cNvGrpSpPr/>
            <p:nvPr/>
          </p:nvGrpSpPr>
          <p:grpSpPr>
            <a:xfrm>
              <a:off x="0" y="-32120"/>
              <a:ext cx="1810776" cy="877430"/>
              <a:chOff x="0" y="-7101"/>
              <a:chExt cx="400322" cy="193980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40032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186879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4" y="-7101"/>
                <a:ext cx="4002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Query</a:t>
                </a:r>
              </a:p>
            </p:txBody>
          </p:sp>
        </p:grpSp>
        <p:grpSp>
          <p:nvGrpSpPr>
            <p:cNvPr id="94" name="Google Shape;94;p1"/>
            <p:cNvGrpSpPr/>
            <p:nvPr/>
          </p:nvGrpSpPr>
          <p:grpSpPr>
            <a:xfrm>
              <a:off x="0" y="987515"/>
              <a:ext cx="1810776" cy="862070"/>
              <a:chOff x="0" y="0"/>
              <a:chExt cx="400322" cy="190584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0" y="0"/>
                <a:ext cx="40032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186879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6" name="Google Shape;96;p1"/>
              <p:cNvSpPr txBox="1"/>
              <p:nvPr/>
            </p:nvSpPr>
            <p:spPr>
              <a:xfrm>
                <a:off x="4" y="3684"/>
                <a:ext cx="4002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Results</a:t>
                </a:r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441438" y="3361080"/>
              <a:ext cx="1810776" cy="1481833"/>
              <a:chOff x="0" y="-7611"/>
              <a:chExt cx="400322" cy="327600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0" y="0"/>
                <a:ext cx="400322" cy="310417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310417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310417"/>
                    </a:lnTo>
                    <a:lnTo>
                      <a:pt x="0" y="310417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9" name="Google Shape;99;p1"/>
              <p:cNvSpPr txBox="1"/>
              <p:nvPr/>
            </p:nvSpPr>
            <p:spPr>
              <a:xfrm>
                <a:off x="3" y="-7611"/>
                <a:ext cx="400200" cy="3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Search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Engine</a:t>
                </a:r>
              </a:p>
            </p:txBody>
          </p:sp>
        </p:grpSp>
        <p:cxnSp>
          <p:nvCxnSpPr>
            <p:cNvPr id="100" name="Google Shape;100;p1"/>
            <p:cNvCxnSpPr/>
            <p:nvPr/>
          </p:nvCxnSpPr>
          <p:spPr>
            <a:xfrm>
              <a:off x="2321427" y="280624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2372227" y="479962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02" name="Google Shape;102;p1"/>
            <p:cNvGrpSpPr/>
            <p:nvPr/>
          </p:nvGrpSpPr>
          <p:grpSpPr>
            <a:xfrm>
              <a:off x="1416294" y="5376180"/>
              <a:ext cx="1835921" cy="858017"/>
              <a:chOff x="-5559" y="-2809"/>
              <a:chExt cx="405881" cy="189688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0" y="0"/>
                <a:ext cx="40032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186879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04" name="Google Shape;104;p1"/>
              <p:cNvSpPr txBox="1"/>
              <p:nvPr/>
            </p:nvSpPr>
            <p:spPr>
              <a:xfrm>
                <a:off x="-5559" y="-2809"/>
                <a:ext cx="4002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Index</a:t>
                </a:r>
              </a:p>
            </p:txBody>
          </p:sp>
        </p:grpSp>
        <p:grpSp>
          <p:nvGrpSpPr>
            <p:cNvPr id="105" name="Google Shape;105;p1"/>
            <p:cNvGrpSpPr/>
            <p:nvPr/>
          </p:nvGrpSpPr>
          <p:grpSpPr>
            <a:xfrm>
              <a:off x="3866449" y="3357243"/>
              <a:ext cx="1810886" cy="1404485"/>
              <a:chOff x="-24" y="-36"/>
              <a:chExt cx="400346" cy="310500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0" y="0"/>
                <a:ext cx="400322" cy="310417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310417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310417"/>
                    </a:lnTo>
                    <a:lnTo>
                      <a:pt x="0" y="310417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07" name="Google Shape;107;p1"/>
              <p:cNvSpPr txBox="1"/>
              <p:nvPr/>
            </p:nvSpPr>
            <p:spPr>
              <a:xfrm>
                <a:off x="-24" y="-36"/>
                <a:ext cx="400200" cy="3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Search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Engine</a:t>
                </a:r>
              </a:p>
            </p:txBody>
          </p:sp>
        </p:grpSp>
        <p:cxnSp>
          <p:nvCxnSpPr>
            <p:cNvPr id="108" name="Google Shape;108;p1"/>
            <p:cNvCxnSpPr/>
            <p:nvPr/>
          </p:nvCxnSpPr>
          <p:spPr>
            <a:xfrm>
              <a:off x="4746548" y="276814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4797348" y="476152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10" name="Google Shape;110;p1"/>
            <p:cNvGrpSpPr/>
            <p:nvPr/>
          </p:nvGrpSpPr>
          <p:grpSpPr>
            <a:xfrm>
              <a:off x="3866549" y="5319011"/>
              <a:ext cx="1810786" cy="877086"/>
              <a:chOff x="-2" y="-7025"/>
              <a:chExt cx="400324" cy="193904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0" y="0"/>
                <a:ext cx="40032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186879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12" name="Google Shape;112;p1"/>
              <p:cNvSpPr txBox="1"/>
              <p:nvPr/>
            </p:nvSpPr>
            <p:spPr>
              <a:xfrm>
                <a:off x="-2" y="-7025"/>
                <a:ext cx="4002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Index</a:t>
                </a:r>
              </a:p>
            </p:txBody>
          </p:sp>
        </p:grpSp>
        <p:grpSp>
          <p:nvGrpSpPr>
            <p:cNvPr id="113" name="Google Shape;113;p1"/>
            <p:cNvGrpSpPr/>
            <p:nvPr/>
          </p:nvGrpSpPr>
          <p:grpSpPr>
            <a:xfrm>
              <a:off x="6429415" y="3357408"/>
              <a:ext cx="1810776" cy="1429689"/>
              <a:chOff x="0" y="0"/>
              <a:chExt cx="400322" cy="316072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0" y="0"/>
                <a:ext cx="400322" cy="310417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310417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310417"/>
                    </a:lnTo>
                    <a:lnTo>
                      <a:pt x="0" y="310417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15" name="Google Shape;115;p1"/>
              <p:cNvSpPr txBox="1"/>
              <p:nvPr/>
            </p:nvSpPr>
            <p:spPr>
              <a:xfrm>
                <a:off x="14400" y="5572"/>
                <a:ext cx="371400" cy="3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Search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Engine</a:t>
                </a:r>
              </a:p>
            </p:txBody>
          </p:sp>
        </p:grpSp>
        <p:cxnSp>
          <p:nvCxnSpPr>
            <p:cNvPr id="116" name="Google Shape;116;p1"/>
            <p:cNvCxnSpPr/>
            <p:nvPr/>
          </p:nvCxnSpPr>
          <p:spPr>
            <a:xfrm>
              <a:off x="7309404" y="276814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7360204" y="4761520"/>
              <a:ext cx="0" cy="589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18" name="Google Shape;118;p1"/>
            <p:cNvGrpSpPr/>
            <p:nvPr/>
          </p:nvGrpSpPr>
          <p:grpSpPr>
            <a:xfrm>
              <a:off x="6429415" y="5350787"/>
              <a:ext cx="1810776" cy="883764"/>
              <a:chOff x="0" y="0"/>
              <a:chExt cx="400322" cy="195380"/>
            </a:xfrm>
          </p:grpSpPr>
          <p:sp>
            <p:nvSpPr>
              <p:cNvPr id="119" name="Google Shape;119;p1"/>
              <p:cNvSpPr/>
              <p:nvPr/>
            </p:nvSpPr>
            <p:spPr>
              <a:xfrm>
                <a:off x="0" y="0"/>
                <a:ext cx="40032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400322" h="186879" extrusionOk="0">
                    <a:moveTo>
                      <a:pt x="0" y="0"/>
                    </a:moveTo>
                    <a:lnTo>
                      <a:pt x="400322" y="0"/>
                    </a:lnTo>
                    <a:lnTo>
                      <a:pt x="40032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0" name="Google Shape;120;p1"/>
              <p:cNvSpPr txBox="1"/>
              <p:nvPr/>
            </p:nvSpPr>
            <p:spPr>
              <a:xfrm>
                <a:off x="0" y="8480"/>
                <a:ext cx="4002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Index</a:t>
                </a:r>
              </a:p>
            </p:txBody>
          </p:sp>
        </p:grpSp>
      </p:grpSp>
      <p:sp>
        <p:nvSpPr>
          <p:cNvPr id="121" name="Google Shape;121;p1"/>
          <p:cNvSpPr txBox="1"/>
          <p:nvPr/>
        </p:nvSpPr>
        <p:spPr>
          <a:xfrm>
            <a:off x="15313264" y="8995410"/>
            <a:ext cx="20985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6211B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0407" y="1862051"/>
            <a:ext cx="15794182" cy="6517177"/>
          </a:xfrm>
        </p:spPr>
        <p:txBody>
          <a:bodyPr>
            <a:noAutofit/>
          </a:bodyPr>
          <a:lstStyle/>
          <a:p>
            <a:pPr algn="just"/>
            <a:endParaRPr lang="en-US" sz="4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4400" b="1" dirty="0" smtClean="0">
                <a:solidFill>
                  <a:schemeClr val="tx1"/>
                </a:solidFill>
              </a:rPr>
              <a:t>Federated </a:t>
            </a:r>
            <a:r>
              <a:rPr lang="en-US" sz="4400" b="1" dirty="0">
                <a:solidFill>
                  <a:schemeClr val="tx1"/>
                </a:solidFill>
              </a:rPr>
              <a:t>search </a:t>
            </a:r>
            <a:r>
              <a:rPr lang="en-US" sz="4400" b="1" dirty="0" smtClean="0">
                <a:solidFill>
                  <a:schemeClr val="tx1"/>
                </a:solidFill>
              </a:rPr>
              <a:t>- technique </a:t>
            </a:r>
            <a:r>
              <a:rPr lang="en-US" sz="4400" b="1" dirty="0">
                <a:solidFill>
                  <a:schemeClr val="tx1"/>
                </a:solidFill>
              </a:rPr>
              <a:t>used to search multiple data sources at once. 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4400" b="1" dirty="0" smtClean="0">
                <a:solidFill>
                  <a:schemeClr val="tx1"/>
                </a:solidFill>
              </a:rPr>
              <a:t>Federated search - retrieve </a:t>
            </a:r>
            <a:r>
              <a:rPr lang="en-US" sz="4400" b="1" dirty="0">
                <a:solidFill>
                  <a:schemeClr val="tx1"/>
                </a:solidFill>
              </a:rPr>
              <a:t>information from many different content locations with just one query and one search interface. 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just"/>
            <a:endParaRPr lang="en-US" sz="4400" b="1" dirty="0">
              <a:solidFill>
                <a:schemeClr val="tx1"/>
              </a:solidFill>
            </a:endParaRPr>
          </a:p>
          <a:p>
            <a:pPr algn="just"/>
            <a:r>
              <a:rPr lang="en-US" sz="4400" b="1" dirty="0" smtClean="0">
                <a:solidFill>
                  <a:schemeClr val="tx1"/>
                </a:solidFill>
              </a:rPr>
              <a:t>You </a:t>
            </a:r>
            <a:r>
              <a:rPr lang="en-US" sz="4400" b="1" dirty="0">
                <a:solidFill>
                  <a:schemeClr val="tx1"/>
                </a:solidFill>
              </a:rPr>
              <a:t>may have encountered federated search without </a:t>
            </a:r>
            <a:r>
              <a:rPr lang="en-US" sz="4400" b="1" dirty="0" smtClean="0">
                <a:solidFill>
                  <a:schemeClr val="tx1"/>
                </a:solidFill>
              </a:rPr>
              <a:t>realizing 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8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55" y="598515"/>
            <a:ext cx="16475825" cy="89444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Metasearch</a:t>
            </a:r>
          </a:p>
          <a:p>
            <a:pPr marL="0" indent="0" algn="ctr">
              <a:buNone/>
            </a:pPr>
            <a:endParaRPr lang="en-US" sz="11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400" b="1" dirty="0" smtClean="0"/>
              <a:t>Produces own results by using an </a:t>
            </a:r>
            <a:r>
              <a:rPr lang="en-US" sz="5400" b="1" dirty="0"/>
              <a:t>online information retrieval tool that uses the data of a web search </a:t>
            </a:r>
            <a:r>
              <a:rPr lang="en-US" sz="5400" b="1" dirty="0" smtClean="0"/>
              <a:t>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400" b="1" dirty="0" smtClean="0"/>
              <a:t>Metasearch </a:t>
            </a:r>
            <a:r>
              <a:rPr lang="en-US" sz="5400" b="1" dirty="0"/>
              <a:t>engines take input from a user and immediately query search engines for results. </a:t>
            </a:r>
            <a:endParaRPr lang="en-US" sz="5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5400" b="1" dirty="0" smtClean="0"/>
              <a:t>Sufficient </a:t>
            </a:r>
            <a:r>
              <a:rPr lang="en-US" sz="5400" b="1" dirty="0"/>
              <a:t>data is gathered, ranked, and </a:t>
            </a:r>
            <a:r>
              <a:rPr lang="en-US" sz="5400" b="1" dirty="0" smtClean="0"/>
              <a:t>presented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b="1" dirty="0" err="1" smtClean="0">
                <a:solidFill>
                  <a:srgbClr val="FF0000"/>
                </a:solidFill>
              </a:rPr>
              <a:t>Eg</a:t>
            </a:r>
            <a:r>
              <a:rPr lang="en-US" sz="4000" b="1" dirty="0" smtClean="0">
                <a:solidFill>
                  <a:srgbClr val="FF0000"/>
                </a:solidFill>
              </a:rPr>
              <a:t> - Dogpile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dirty="0" err="1">
                <a:solidFill>
                  <a:srgbClr val="FF0000"/>
                </a:solidFill>
              </a:rPr>
              <a:t>MetaCrawler</a:t>
            </a:r>
            <a:r>
              <a:rPr lang="en-US" sz="4000" b="1" dirty="0">
                <a:solidFill>
                  <a:srgbClr val="FF0000"/>
                </a:solidFill>
              </a:rPr>
              <a:t>, SUSI, </a:t>
            </a:r>
            <a:r>
              <a:rPr lang="en-US" sz="4000" b="1" dirty="0" err="1">
                <a:solidFill>
                  <a:srgbClr val="FF0000"/>
                </a:solidFill>
              </a:rPr>
              <a:t>Ixquick</a:t>
            </a:r>
            <a:r>
              <a:rPr lang="en-US" sz="4000" b="1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677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153"/>
            <a:ext cx="16500764" cy="82129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FF0000"/>
                </a:solidFill>
              </a:rPr>
              <a:t>Aggregated S</a:t>
            </a:r>
            <a:r>
              <a:rPr lang="en-US" sz="8800" b="1" dirty="0" smtClean="0">
                <a:solidFill>
                  <a:srgbClr val="FF0000"/>
                </a:solidFill>
              </a:rPr>
              <a:t>earch</a:t>
            </a:r>
          </a:p>
          <a:p>
            <a:pPr marL="0" indent="0" algn="just">
              <a:buNone/>
            </a:pPr>
            <a:endParaRPr lang="en-US" sz="1100" b="1" dirty="0" smtClean="0"/>
          </a:p>
          <a:p>
            <a:pPr algn="just"/>
            <a:r>
              <a:rPr lang="en-US" sz="6600" b="1" dirty="0" smtClean="0"/>
              <a:t>Technique involves </a:t>
            </a:r>
            <a:r>
              <a:rPr lang="en-US" sz="6600" b="1" dirty="0"/>
              <a:t>querying multiple search engines or databases simultaneously to retrieve and present combined search results to the </a:t>
            </a:r>
            <a:r>
              <a:rPr lang="en-US" sz="6600" b="1" dirty="0" smtClean="0"/>
              <a:t>user</a:t>
            </a:r>
          </a:p>
          <a:p>
            <a:pPr algn="just"/>
            <a:r>
              <a:rPr lang="en-US" sz="6600" b="1" dirty="0" smtClean="0"/>
              <a:t>Gathers the information in mass quantity (huge)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9865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530764" b="-1101474"/>
            </a:stretch>
          </a:blipFill>
          <a:ln>
            <a:noFill/>
          </a:ln>
        </p:spPr>
      </p:sp>
      <p:cxnSp>
        <p:nvCxnSpPr>
          <p:cNvPr id="124" name="Google Shape;124;p2"/>
          <p:cNvCxnSpPr/>
          <p:nvPr/>
        </p:nvCxnSpPr>
        <p:spPr>
          <a:xfrm>
            <a:off x="3672015" y="2571469"/>
            <a:ext cx="10962900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2"/>
          <p:cNvCxnSpPr/>
          <p:nvPr/>
        </p:nvCxnSpPr>
        <p:spPr>
          <a:xfrm>
            <a:off x="14029776" y="2151509"/>
            <a:ext cx="804000" cy="0"/>
          </a:xfrm>
          <a:prstGeom prst="straightConnector1">
            <a:avLst/>
          </a:prstGeom>
          <a:noFill/>
          <a:ln w="38100" cap="flat" cmpd="sng">
            <a:solidFill>
              <a:srgbClr val="36211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6" name="Google Shape;126;p2"/>
          <p:cNvSpPr txBox="1"/>
          <p:nvPr/>
        </p:nvSpPr>
        <p:spPr>
          <a:xfrm>
            <a:off x="3217250" y="1112550"/>
            <a:ext cx="12812100" cy="14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>
                <a:solidFill>
                  <a:srgbClr val="36211B"/>
                </a:solidFill>
                <a:latin typeface="Fraunces"/>
                <a:ea typeface="Fraunces"/>
                <a:cs typeface="Fraunces"/>
                <a:sym typeface="Fraunces"/>
              </a:rPr>
              <a:t>Architecture of Distributed IR</a:t>
            </a:r>
          </a:p>
        </p:txBody>
      </p:sp>
      <p:grpSp>
        <p:nvGrpSpPr>
          <p:cNvPr id="127" name="Google Shape;127;p2"/>
          <p:cNvGrpSpPr/>
          <p:nvPr/>
        </p:nvGrpSpPr>
        <p:grpSpPr>
          <a:xfrm>
            <a:off x="2580700" y="3670342"/>
            <a:ext cx="14678514" cy="5587905"/>
            <a:chOff x="-539" y="-219591"/>
            <a:chExt cx="19571352" cy="7450541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6765638" y="-219591"/>
              <a:ext cx="3676538" cy="6934979"/>
              <a:chOff x="0" y="-57150"/>
              <a:chExt cx="812800" cy="1533168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0" y="0"/>
                <a:ext cx="812800" cy="1476018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476018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476018"/>
                    </a:lnTo>
                    <a:lnTo>
                      <a:pt x="0" y="1476018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30" name="Google Shape;130;p2"/>
              <p:cNvSpPr txBox="1"/>
              <p:nvPr/>
            </p:nvSpPr>
            <p:spPr>
              <a:xfrm>
                <a:off x="0" y="-57150"/>
                <a:ext cx="812700" cy="8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 </a:t>
                </a:r>
              </a:p>
            </p:txBody>
          </p:sp>
        </p:grpSp>
        <p:cxnSp>
          <p:nvCxnSpPr>
            <p:cNvPr id="131" name="Google Shape;131;p2"/>
            <p:cNvCxnSpPr/>
            <p:nvPr/>
          </p:nvCxnSpPr>
          <p:spPr>
            <a:xfrm flipH="1">
              <a:off x="5915548" y="5266501"/>
              <a:ext cx="1199700" cy="3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32" name="Google Shape;132;p2"/>
            <p:cNvGrpSpPr/>
            <p:nvPr/>
          </p:nvGrpSpPr>
          <p:grpSpPr>
            <a:xfrm>
              <a:off x="7166044" y="871429"/>
              <a:ext cx="2875729" cy="1966610"/>
              <a:chOff x="0" y="0"/>
              <a:chExt cx="669210" cy="457649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0" y="0"/>
                <a:ext cx="66921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669210" h="406400" extrusionOk="0">
                    <a:moveTo>
                      <a:pt x="334605" y="0"/>
                    </a:moveTo>
                    <a:cubicBezTo>
                      <a:pt x="149808" y="0"/>
                      <a:pt x="0" y="90976"/>
                      <a:pt x="0" y="203200"/>
                    </a:cubicBezTo>
                    <a:cubicBezTo>
                      <a:pt x="0" y="315424"/>
                      <a:pt x="149808" y="406400"/>
                      <a:pt x="334605" y="406400"/>
                    </a:cubicBezTo>
                    <a:cubicBezTo>
                      <a:pt x="519403" y="406400"/>
                      <a:pt x="669210" y="315424"/>
                      <a:pt x="669210" y="203200"/>
                    </a:cubicBezTo>
                    <a:cubicBezTo>
                      <a:pt x="669210" y="90976"/>
                      <a:pt x="519403" y="0"/>
                      <a:pt x="3346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76201" y="19049"/>
                <a:ext cx="511200" cy="4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FFFFFF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Select collection </a:t>
                </a:r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7496953" y="4091316"/>
              <a:ext cx="2344777" cy="1692227"/>
              <a:chOff x="0" y="-57150"/>
              <a:chExt cx="1205417" cy="86995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0" y="0"/>
                <a:ext cx="12054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205417" h="812800" extrusionOk="0">
                    <a:moveTo>
                      <a:pt x="402023" y="793731"/>
                    </a:moveTo>
                    <a:cubicBezTo>
                      <a:pt x="463821" y="805245"/>
                      <a:pt x="534078" y="812800"/>
                      <a:pt x="603033" y="812800"/>
                    </a:cubicBezTo>
                    <a:cubicBezTo>
                      <a:pt x="671990" y="812800"/>
                      <a:pt x="738343" y="806323"/>
                      <a:pt x="799490" y="794809"/>
                    </a:cubicBezTo>
                    <a:cubicBezTo>
                      <a:pt x="800793" y="794450"/>
                      <a:pt x="802094" y="794450"/>
                      <a:pt x="803394" y="794090"/>
                    </a:cubicBezTo>
                    <a:cubicBezTo>
                      <a:pt x="1033028" y="748035"/>
                      <a:pt x="1202164" y="626421"/>
                      <a:pt x="1205417" y="484298"/>
                    </a:cubicBezTo>
                    <a:lnTo>
                      <a:pt x="1205417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3253" y="627140"/>
                      <a:pt x="169786" y="748755"/>
                      <a:pt x="402023" y="793731"/>
                    </a:cubicBez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 txBox="1"/>
              <p:nvPr/>
            </p:nvSpPr>
            <p:spPr>
              <a:xfrm>
                <a:off x="0" y="-571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150" tIns="48150" rIns="48150" bIns="48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7306098" y="4359282"/>
              <a:ext cx="2344777" cy="1692227"/>
              <a:chOff x="0" y="-57150"/>
              <a:chExt cx="1205417" cy="869950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0" y="0"/>
                <a:ext cx="120541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205417" h="812800" extrusionOk="0">
                    <a:moveTo>
                      <a:pt x="402023" y="793731"/>
                    </a:moveTo>
                    <a:cubicBezTo>
                      <a:pt x="463821" y="805245"/>
                      <a:pt x="534078" y="812800"/>
                      <a:pt x="603033" y="812800"/>
                    </a:cubicBezTo>
                    <a:cubicBezTo>
                      <a:pt x="671990" y="812800"/>
                      <a:pt x="738343" y="806323"/>
                      <a:pt x="799490" y="794809"/>
                    </a:cubicBezTo>
                    <a:cubicBezTo>
                      <a:pt x="800793" y="794450"/>
                      <a:pt x="802094" y="794450"/>
                      <a:pt x="803394" y="794090"/>
                    </a:cubicBezTo>
                    <a:cubicBezTo>
                      <a:pt x="1033028" y="748035"/>
                      <a:pt x="1202164" y="626421"/>
                      <a:pt x="1205417" y="484298"/>
                    </a:cubicBezTo>
                    <a:lnTo>
                      <a:pt x="1205417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3253" y="627140"/>
                      <a:pt x="169786" y="748755"/>
                      <a:pt x="402023" y="793731"/>
                    </a:cubicBez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 txBox="1"/>
              <p:nvPr/>
            </p:nvSpPr>
            <p:spPr>
              <a:xfrm>
                <a:off x="0" y="-571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150" tIns="48150" rIns="48150" bIns="48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>
              <a:off x="7115228" y="4638620"/>
              <a:ext cx="2344793" cy="2057633"/>
              <a:chOff x="-8" y="-57152"/>
              <a:chExt cx="1205425" cy="1057800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0" y="0"/>
                <a:ext cx="1205417" cy="850736"/>
              </a:xfrm>
              <a:custGeom>
                <a:avLst/>
                <a:gdLst/>
                <a:ahLst/>
                <a:cxnLst/>
                <a:rect l="l" t="t" r="r" b="b"/>
                <a:pathLst>
                  <a:path w="1205417" h="850736" extrusionOk="0">
                    <a:moveTo>
                      <a:pt x="402023" y="831667"/>
                    </a:moveTo>
                    <a:cubicBezTo>
                      <a:pt x="463821" y="843180"/>
                      <a:pt x="534078" y="850736"/>
                      <a:pt x="603033" y="850736"/>
                    </a:cubicBezTo>
                    <a:cubicBezTo>
                      <a:pt x="671990" y="850736"/>
                      <a:pt x="738343" y="844259"/>
                      <a:pt x="799490" y="832745"/>
                    </a:cubicBezTo>
                    <a:cubicBezTo>
                      <a:pt x="800793" y="832385"/>
                      <a:pt x="802094" y="832385"/>
                      <a:pt x="803394" y="832026"/>
                    </a:cubicBezTo>
                    <a:cubicBezTo>
                      <a:pt x="1033028" y="785971"/>
                      <a:pt x="1202164" y="664357"/>
                      <a:pt x="1205417" y="521391"/>
                    </a:cubicBezTo>
                    <a:lnTo>
                      <a:pt x="1205417" y="0"/>
                    </a:lnTo>
                    <a:lnTo>
                      <a:pt x="0" y="0"/>
                    </a:lnTo>
                    <a:lnTo>
                      <a:pt x="0" y="521004"/>
                    </a:lnTo>
                    <a:cubicBezTo>
                      <a:pt x="3253" y="665076"/>
                      <a:pt x="169786" y="786691"/>
                      <a:pt x="402023" y="831667"/>
                    </a:cubicBez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 txBox="1"/>
              <p:nvPr/>
            </p:nvSpPr>
            <p:spPr>
              <a:xfrm>
                <a:off x="-8" y="-57152"/>
                <a:ext cx="1129500" cy="10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150" tIns="48150" rIns="48150" bIns="48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Combined results</a:t>
                </a:r>
              </a:p>
            </p:txBody>
          </p:sp>
        </p:grpSp>
        <p:cxnSp>
          <p:nvCxnSpPr>
            <p:cNvPr id="144" name="Google Shape;144;p2"/>
            <p:cNvCxnSpPr/>
            <p:nvPr/>
          </p:nvCxnSpPr>
          <p:spPr>
            <a:xfrm rot="10800000">
              <a:off x="9841858" y="4591465"/>
              <a:ext cx="13446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45" name="Google Shape;145;p2"/>
            <p:cNvGrpSpPr/>
            <p:nvPr/>
          </p:nvGrpSpPr>
          <p:grpSpPr>
            <a:xfrm>
              <a:off x="11186458" y="0"/>
              <a:ext cx="1059624" cy="6714978"/>
              <a:chOff x="0" y="0"/>
              <a:chExt cx="234259" cy="1484531"/>
            </a:xfrm>
          </p:grpSpPr>
          <p:sp>
            <p:nvSpPr>
              <p:cNvPr id="146" name="Google Shape;146;p2"/>
              <p:cNvSpPr/>
              <p:nvPr/>
            </p:nvSpPr>
            <p:spPr>
              <a:xfrm>
                <a:off x="0" y="0"/>
                <a:ext cx="234259" cy="1476018"/>
              </a:xfrm>
              <a:custGeom>
                <a:avLst/>
                <a:gdLst/>
                <a:ahLst/>
                <a:cxnLst/>
                <a:rect l="l" t="t" r="r" b="b"/>
                <a:pathLst>
                  <a:path w="234259" h="1476018" extrusionOk="0">
                    <a:moveTo>
                      <a:pt x="0" y="0"/>
                    </a:moveTo>
                    <a:lnTo>
                      <a:pt x="234259" y="0"/>
                    </a:lnTo>
                    <a:lnTo>
                      <a:pt x="234259" y="1476018"/>
                    </a:lnTo>
                    <a:lnTo>
                      <a:pt x="0" y="1476018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47" name="Google Shape;147;p2"/>
              <p:cNvSpPr txBox="1"/>
              <p:nvPr/>
            </p:nvSpPr>
            <p:spPr>
              <a:xfrm>
                <a:off x="1" y="8531"/>
                <a:ext cx="171000" cy="14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 N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T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W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O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R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K</a:t>
                </a:r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>
              <a:off x="4794295" y="0"/>
              <a:ext cx="1133087" cy="6715391"/>
              <a:chOff x="-13631" y="0"/>
              <a:chExt cx="250500" cy="1484622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0" y="0"/>
                <a:ext cx="234259" cy="1484622"/>
              </a:xfrm>
              <a:custGeom>
                <a:avLst/>
                <a:gdLst/>
                <a:ahLst/>
                <a:cxnLst/>
                <a:rect l="l" t="t" r="r" b="b"/>
                <a:pathLst>
                  <a:path w="234259" h="1484622" extrusionOk="0">
                    <a:moveTo>
                      <a:pt x="0" y="0"/>
                    </a:moveTo>
                    <a:lnTo>
                      <a:pt x="234259" y="0"/>
                    </a:lnTo>
                    <a:lnTo>
                      <a:pt x="234259" y="1484622"/>
                    </a:lnTo>
                    <a:lnTo>
                      <a:pt x="0" y="1484622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0" name="Google Shape;150;p2"/>
              <p:cNvSpPr txBox="1"/>
              <p:nvPr/>
            </p:nvSpPr>
            <p:spPr>
              <a:xfrm>
                <a:off x="-13631" y="8545"/>
                <a:ext cx="250500" cy="14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N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T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W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O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R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K</a:t>
                </a:r>
              </a:p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151" name="Google Shape;151;p2"/>
            <p:cNvCxnSpPr/>
            <p:nvPr/>
          </p:nvCxnSpPr>
          <p:spPr>
            <a:xfrm rot="10800000" flipH="1">
              <a:off x="10041776" y="1744520"/>
              <a:ext cx="1144800" cy="255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52" name="Google Shape;152;p2"/>
            <p:cNvCxnSpPr/>
            <p:nvPr/>
          </p:nvCxnSpPr>
          <p:spPr>
            <a:xfrm rot="10800000" flipH="1">
              <a:off x="10053273" y="871571"/>
              <a:ext cx="1133700" cy="9012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10126068" y="1813993"/>
              <a:ext cx="1059300" cy="9876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54" name="Google Shape;154;p2"/>
            <p:cNvGrpSpPr/>
            <p:nvPr/>
          </p:nvGrpSpPr>
          <p:grpSpPr>
            <a:xfrm>
              <a:off x="-539" y="38916"/>
              <a:ext cx="2659389" cy="845310"/>
              <a:chOff x="-119" y="0"/>
              <a:chExt cx="587931" cy="186879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6" name="Google Shape;156;p2"/>
              <p:cNvSpPr txBox="1"/>
              <p:nvPr/>
            </p:nvSpPr>
            <p:spPr>
              <a:xfrm>
                <a:off x="-119" y="2"/>
                <a:ext cx="587700" cy="16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Client 1</a:t>
                </a:r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-5" y="1183090"/>
              <a:ext cx="2658855" cy="938204"/>
              <a:chOff x="-1" y="0"/>
              <a:chExt cx="587813" cy="207416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9" name="Google Shape;159;p2"/>
              <p:cNvSpPr txBox="1"/>
              <p:nvPr/>
            </p:nvSpPr>
            <p:spPr>
              <a:xfrm>
                <a:off x="-1" y="8216"/>
                <a:ext cx="587700" cy="1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Client 2</a:t>
                </a:r>
              </a:p>
            </p:txBody>
          </p:sp>
        </p:grpSp>
        <p:grpSp>
          <p:nvGrpSpPr>
            <p:cNvPr id="160" name="Google Shape;160;p2"/>
            <p:cNvGrpSpPr/>
            <p:nvPr/>
          </p:nvGrpSpPr>
          <p:grpSpPr>
            <a:xfrm>
              <a:off x="-5" y="2378054"/>
              <a:ext cx="2658855" cy="845886"/>
              <a:chOff x="-1" y="-127"/>
              <a:chExt cx="587813" cy="187006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2" name="Google Shape;162;p2"/>
              <p:cNvSpPr txBox="1"/>
              <p:nvPr/>
            </p:nvSpPr>
            <p:spPr>
              <a:xfrm>
                <a:off x="-1" y="-127"/>
                <a:ext cx="5877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Client 3</a:t>
                </a:r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-5" y="5518589"/>
              <a:ext cx="2658855" cy="872100"/>
              <a:chOff x="-1" y="0"/>
              <a:chExt cx="587813" cy="192802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5" name="Google Shape;165;p2"/>
              <p:cNvSpPr txBox="1"/>
              <p:nvPr/>
            </p:nvSpPr>
            <p:spPr>
              <a:xfrm>
                <a:off x="-1" y="5902"/>
                <a:ext cx="5877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Client n</a:t>
                </a:r>
              </a:p>
            </p:txBody>
          </p:sp>
        </p:grpSp>
        <p:cxnSp>
          <p:nvCxnSpPr>
            <p:cNvPr id="166" name="Google Shape;166;p2"/>
            <p:cNvCxnSpPr/>
            <p:nvPr/>
          </p:nvCxnSpPr>
          <p:spPr>
            <a:xfrm>
              <a:off x="2659000" y="444428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7" name="Google Shape;167;p2"/>
            <p:cNvCxnSpPr/>
            <p:nvPr/>
          </p:nvCxnSpPr>
          <p:spPr>
            <a:xfrm rot="10800000">
              <a:off x="2658854" y="457128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2659145" y="1594952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9" name="Google Shape;169;p2"/>
            <p:cNvCxnSpPr/>
            <p:nvPr/>
          </p:nvCxnSpPr>
          <p:spPr>
            <a:xfrm rot="10800000">
              <a:off x="2658999" y="1607652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2658927" y="2790491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1" name="Google Shape;171;p2"/>
            <p:cNvCxnSpPr/>
            <p:nvPr/>
          </p:nvCxnSpPr>
          <p:spPr>
            <a:xfrm rot="10800000">
              <a:off x="2658780" y="2803191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2" name="Google Shape;172;p2"/>
            <p:cNvCxnSpPr/>
            <p:nvPr/>
          </p:nvCxnSpPr>
          <p:spPr>
            <a:xfrm>
              <a:off x="2658927" y="5867857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3" name="Google Shape;173;p2"/>
            <p:cNvCxnSpPr/>
            <p:nvPr/>
          </p:nvCxnSpPr>
          <p:spPr>
            <a:xfrm rot="10800000">
              <a:off x="2658780" y="5880557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74" name="Google Shape;174;p2"/>
            <p:cNvGrpSpPr/>
            <p:nvPr/>
          </p:nvGrpSpPr>
          <p:grpSpPr>
            <a:xfrm>
              <a:off x="14443183" y="0"/>
              <a:ext cx="2658850" cy="924890"/>
              <a:chOff x="0" y="0"/>
              <a:chExt cx="587812" cy="204472"/>
            </a:xfrm>
          </p:grpSpPr>
          <p:sp>
            <p:nvSpPr>
              <p:cNvPr id="175" name="Google Shape;175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76" name="Google Shape;176;p2"/>
              <p:cNvSpPr txBox="1"/>
              <p:nvPr/>
            </p:nvSpPr>
            <p:spPr>
              <a:xfrm>
                <a:off x="3" y="17572"/>
                <a:ext cx="5877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Server 1</a:t>
                </a:r>
              </a:p>
            </p:txBody>
          </p:sp>
        </p:grpSp>
        <p:grpSp>
          <p:nvGrpSpPr>
            <p:cNvPr id="177" name="Google Shape;177;p2"/>
            <p:cNvGrpSpPr/>
            <p:nvPr/>
          </p:nvGrpSpPr>
          <p:grpSpPr>
            <a:xfrm>
              <a:off x="14443183" y="1132919"/>
              <a:ext cx="2658850" cy="987889"/>
              <a:chOff x="0" y="-2488"/>
              <a:chExt cx="587812" cy="218400"/>
            </a:xfrm>
          </p:grpSpPr>
          <p:sp>
            <p:nvSpPr>
              <p:cNvPr id="178" name="Google Shape;178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79" name="Google Shape;179;p2"/>
              <p:cNvSpPr txBox="1"/>
              <p:nvPr/>
            </p:nvSpPr>
            <p:spPr>
              <a:xfrm>
                <a:off x="3" y="-2488"/>
                <a:ext cx="587700" cy="2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Server 2</a:t>
                </a:r>
              </a:p>
            </p:txBody>
          </p:sp>
        </p:grpSp>
        <p:grpSp>
          <p:nvGrpSpPr>
            <p:cNvPr id="180" name="Google Shape;180;p2"/>
            <p:cNvGrpSpPr/>
            <p:nvPr/>
          </p:nvGrpSpPr>
          <p:grpSpPr>
            <a:xfrm>
              <a:off x="14443183" y="2339714"/>
              <a:ext cx="2658850" cy="884211"/>
              <a:chOff x="0" y="0"/>
              <a:chExt cx="587812" cy="195479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2" name="Google Shape;182;p2"/>
              <p:cNvSpPr txBox="1"/>
              <p:nvPr/>
            </p:nvSpPr>
            <p:spPr>
              <a:xfrm>
                <a:off x="3" y="8579"/>
                <a:ext cx="5877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Server 3</a:t>
                </a:r>
              </a:p>
            </p:txBody>
          </p:sp>
        </p:grpSp>
        <p:grpSp>
          <p:nvGrpSpPr>
            <p:cNvPr id="183" name="Google Shape;183;p2"/>
            <p:cNvGrpSpPr/>
            <p:nvPr/>
          </p:nvGrpSpPr>
          <p:grpSpPr>
            <a:xfrm>
              <a:off x="14443183" y="5479673"/>
              <a:ext cx="2658850" cy="884185"/>
              <a:chOff x="0" y="0"/>
              <a:chExt cx="587812" cy="195473"/>
            </a:xfrm>
          </p:grpSpPr>
          <p:sp>
            <p:nvSpPr>
              <p:cNvPr id="184" name="Google Shape;184;p2"/>
              <p:cNvSpPr/>
              <p:nvPr/>
            </p:nvSpPr>
            <p:spPr>
              <a:xfrm>
                <a:off x="0" y="0"/>
                <a:ext cx="587812" cy="186879"/>
              </a:xfrm>
              <a:custGeom>
                <a:avLst/>
                <a:gdLst/>
                <a:ahLst/>
                <a:cxnLst/>
                <a:rect l="l" t="t" r="r" b="b"/>
                <a:pathLst>
                  <a:path w="587812" h="186879" extrusionOk="0">
                    <a:moveTo>
                      <a:pt x="0" y="0"/>
                    </a:moveTo>
                    <a:lnTo>
                      <a:pt x="587812" y="0"/>
                    </a:lnTo>
                    <a:lnTo>
                      <a:pt x="587812" y="186879"/>
                    </a:lnTo>
                    <a:lnTo>
                      <a:pt x="0" y="186879"/>
                    </a:lnTo>
                    <a:close/>
                  </a:path>
                </a:pathLst>
              </a:custGeom>
              <a:solidFill>
                <a:srgbClr val="E8E6E3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5" name="Google Shape;185;p2"/>
              <p:cNvSpPr txBox="1"/>
              <p:nvPr/>
            </p:nvSpPr>
            <p:spPr>
              <a:xfrm>
                <a:off x="3" y="8573"/>
                <a:ext cx="5877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Server n</a:t>
                </a:r>
              </a:p>
            </p:txBody>
          </p:sp>
        </p:grpSp>
        <p:cxnSp>
          <p:nvCxnSpPr>
            <p:cNvPr id="186" name="Google Shape;186;p2"/>
            <p:cNvCxnSpPr/>
            <p:nvPr/>
          </p:nvCxnSpPr>
          <p:spPr>
            <a:xfrm>
              <a:off x="15772609" y="3185026"/>
              <a:ext cx="0" cy="229470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2"/>
            <p:cNvCxnSpPr/>
            <p:nvPr/>
          </p:nvCxnSpPr>
          <p:spPr>
            <a:xfrm>
              <a:off x="12246229" y="479715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8" name="Google Shape;188;p2"/>
            <p:cNvCxnSpPr/>
            <p:nvPr/>
          </p:nvCxnSpPr>
          <p:spPr>
            <a:xfrm rot="10800000">
              <a:off x="12246083" y="492415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12246374" y="1630240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0" name="Google Shape;190;p2"/>
            <p:cNvCxnSpPr/>
            <p:nvPr/>
          </p:nvCxnSpPr>
          <p:spPr>
            <a:xfrm rot="10800000">
              <a:off x="12246228" y="1642940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2246156" y="2825779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2" name="Google Shape;192;p2"/>
            <p:cNvCxnSpPr/>
            <p:nvPr/>
          </p:nvCxnSpPr>
          <p:spPr>
            <a:xfrm rot="10800000">
              <a:off x="12246010" y="2838479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12246156" y="5903145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94" name="Google Shape;194;p2"/>
            <p:cNvCxnSpPr/>
            <p:nvPr/>
          </p:nvCxnSpPr>
          <p:spPr>
            <a:xfrm rot="10800000">
              <a:off x="12246010" y="5915845"/>
              <a:ext cx="21972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95" name="Google Shape;195;p2"/>
            <p:cNvSpPr txBox="1"/>
            <p:nvPr/>
          </p:nvSpPr>
          <p:spPr>
            <a:xfrm>
              <a:off x="16773013" y="6696350"/>
              <a:ext cx="2797800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36211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cxnSp>
          <p:nvCxnSpPr>
            <p:cNvPr id="196" name="Google Shape;196;p2"/>
            <p:cNvCxnSpPr/>
            <p:nvPr/>
          </p:nvCxnSpPr>
          <p:spPr>
            <a:xfrm>
              <a:off x="5915574" y="1719227"/>
              <a:ext cx="1250400" cy="0"/>
            </a:xfrm>
            <a:prstGeom prst="straightConnector1">
              <a:avLst/>
            </a:prstGeom>
            <a:noFill/>
            <a:ln w="50800" cap="flat" cmpd="sng">
              <a:solidFill>
                <a:srgbClr val="36211B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2686</Words>
  <Application>Microsoft Office PowerPoint</Application>
  <PresentationFormat>Custom</PresentationFormat>
  <Paragraphs>305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Fraunces</vt:lpstr>
      <vt:lpstr>Fraunces Bold</vt:lpstr>
      <vt:lpstr>Fraunces Light</vt:lpstr>
      <vt:lpstr>PMingLiU</vt:lpstr>
      <vt:lpstr>Public Sans</vt:lpstr>
      <vt:lpstr>Public Sans Bold</vt:lpstr>
      <vt:lpstr>Public Sans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NANAJKAR</cp:lastModifiedBy>
  <cp:revision>80</cp:revision>
  <dcterms:created xsi:type="dcterms:W3CDTF">2023-09-11T16:48:00Z</dcterms:created>
  <dcterms:modified xsi:type="dcterms:W3CDTF">2024-08-25T15:45:39Z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8E37B340522E4FF8AEAD5EE0E5202872_12</vt:lpwstr>
  </property>
  <property fmtid="{D5CDD505-2E9C-101B-9397-08002B2CF9AE}" pid="3" name="KSOProductBuildVer">
    <vt:lpwstr>1033-12.2.0.13201</vt:lpwstr>
  </property>
</Properties>
</file>